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66" r:id="rId3"/>
    <p:sldId id="265" r:id="rId4"/>
    <p:sldId id="257" r:id="rId5"/>
    <p:sldId id="324" r:id="rId6"/>
    <p:sldId id="325" r:id="rId7"/>
    <p:sldId id="326" r:id="rId8"/>
    <p:sldId id="327" r:id="rId9"/>
    <p:sldId id="328"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6" r:id="rId45"/>
    <p:sldId id="307" r:id="rId46"/>
    <p:sldId id="310" r:id="rId47"/>
    <p:sldId id="314" r:id="rId48"/>
    <p:sldId id="321" r:id="rId49"/>
    <p:sldId id="322" r:id="rId50"/>
    <p:sldId id="32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90328B-BE36-419F-B0D7-DA4253509CE5}">
          <p14:sldIdLst>
            <p14:sldId id="256"/>
            <p14:sldId id="266"/>
          </p14:sldIdLst>
        </p14:section>
        <p14:section name="EXCEL" id="{E9559960-4570-413D-92D9-66DC0A9168AC}">
          <p14:sldIdLst>
            <p14:sldId id="265"/>
            <p14:sldId id="257"/>
            <p14:sldId id="324"/>
            <p14:sldId id="325"/>
            <p14:sldId id="326"/>
            <p14:sldId id="327"/>
            <p14:sldId id="328"/>
            <p14:sldId id="263"/>
            <p14:sldId id="264"/>
            <p14:sldId id="267"/>
            <p14:sldId id="268"/>
            <p14:sldId id="269"/>
            <p14:sldId id="270"/>
            <p14:sldId id="271"/>
            <p14:sldId id="272"/>
            <p14:sldId id="273"/>
            <p14:sldId id="274"/>
            <p14:sldId id="275"/>
            <p14:sldId id="276"/>
          </p14:sldIdLst>
        </p14:section>
        <p14:section name="POWER POINT" id="{BE9512CC-423A-4926-93DC-4DF4FDDE6BAB}">
          <p14:sldIdLst>
            <p14:sldId id="277"/>
            <p14:sldId id="278"/>
            <p14:sldId id="279"/>
            <p14:sldId id="280"/>
            <p14:sldId id="281"/>
            <p14:sldId id="282"/>
            <p14:sldId id="283"/>
          </p14:sldIdLst>
        </p14:section>
        <p14:section name="Computer Graphics" id="{5A21276E-DA27-4A27-8872-C179051EFC6F}">
          <p14:sldIdLst>
            <p14:sldId id="284"/>
            <p14:sldId id="285"/>
            <p14:sldId id="286"/>
            <p14:sldId id="287"/>
            <p14:sldId id="288"/>
            <p14:sldId id="289"/>
            <p14:sldId id="290"/>
            <p14:sldId id="291"/>
            <p14:sldId id="292"/>
            <p14:sldId id="293"/>
            <p14:sldId id="294"/>
            <p14:sldId id="295"/>
            <p14:sldId id="296"/>
          </p14:sldIdLst>
        </p14:section>
        <p14:section name="E COMMERCE, SOCIAL MEDIA AND ONLINE SERVICES" id="{26B94581-D320-4C1E-95C4-5847003A5274}">
          <p14:sldIdLst>
            <p14:sldId id="297"/>
            <p14:sldId id="298"/>
          </p14:sldIdLst>
        </p14:section>
        <p14:section name="DATABASE basics" id="{DD77BD77-B5CE-49F3-967A-84E809C784A4}">
          <p14:sldIdLst>
            <p14:sldId id="306"/>
            <p14:sldId id="307"/>
            <p14:sldId id="310"/>
            <p14:sldId id="314"/>
            <p14:sldId id="321"/>
            <p14:sldId id="322"/>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5D4C58-2788-A372-2B97-77AFF9DF28DC}" name="Philbert NDORIMANA" initials="PN" userId="S::philbert.ndorimana@reb.ac.rw::7874ae7f-bc74-443e-b453-664bd98b40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e" initials="L" lastIdx="1" clrIdx="0">
    <p:extLst>
      <p:ext uri="{19B8F6BF-5375-455C-9EA6-DF929625EA0E}">
        <p15:presenceInfo xmlns:p15="http://schemas.microsoft.com/office/powerpoint/2012/main" userId="L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EFFF"/>
    <a:srgbClr val="FF2D82"/>
    <a:srgbClr val="FF69A6"/>
    <a:srgbClr val="FF0066"/>
    <a:srgbClr val="A94F0B"/>
    <a:srgbClr val="BE14B2"/>
    <a:srgbClr val="E363C8"/>
    <a:srgbClr val="FCE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89277" autoAdjust="0"/>
  </p:normalViewPr>
  <p:slideViewPr>
    <p:cSldViewPr snapToGrid="0">
      <p:cViewPr varScale="1">
        <p:scale>
          <a:sx n="82" d="100"/>
          <a:sy n="82" d="100"/>
        </p:scale>
        <p:origin x="936" y="96"/>
      </p:cViewPr>
      <p:guideLst/>
    </p:cSldViewPr>
  </p:slideViewPr>
  <p:outlineViewPr>
    <p:cViewPr>
      <p:scale>
        <a:sx n="33" d="100"/>
        <a:sy n="33" d="100"/>
      </p:scale>
      <p:origin x="0" y="-164868"/>
    </p:cViewPr>
  </p:outlineViewPr>
  <p:notesTextViewPr>
    <p:cViewPr>
      <p:scale>
        <a:sx n="3" d="2"/>
        <a:sy n="3" d="2"/>
      </p:scale>
      <p:origin x="0" y="0"/>
    </p:cViewPr>
  </p:notesTextViewPr>
  <p:notesViewPr>
    <p:cSldViewPr snapToGrid="0">
      <p:cViewPr>
        <p:scale>
          <a:sx n="90" d="100"/>
          <a:sy n="90" d="100"/>
        </p:scale>
        <p:origin x="40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2BAB05-90BA-B8A8-7BB7-A8DE72465C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3A4766-D510-685A-A210-197FEF00AF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21B6FF-6921-490F-A367-E1D98D415333}" type="datetimeFigureOut">
              <a:rPr lang="en-US" smtClean="0"/>
              <a:t>9/18/2025</a:t>
            </a:fld>
            <a:endParaRPr lang="en-US"/>
          </a:p>
        </p:txBody>
      </p:sp>
      <p:sp>
        <p:nvSpPr>
          <p:cNvPr id="4" name="Footer Placeholder 3">
            <a:extLst>
              <a:ext uri="{FF2B5EF4-FFF2-40B4-BE49-F238E27FC236}">
                <a16:creationId xmlns:a16="http://schemas.microsoft.com/office/drawing/2014/main" id="{C11F92EE-F069-B53E-85BA-383CD41583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3EF2BF-F166-CF69-D83B-3BD66A111C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5E7E7B-5D94-4868-A7F9-97EAB78CFA42}" type="slidenum">
              <a:rPr lang="en-US" smtClean="0"/>
              <a:t>‹#›</a:t>
            </a:fld>
            <a:endParaRPr lang="en-US"/>
          </a:p>
        </p:txBody>
      </p:sp>
    </p:spTree>
    <p:extLst>
      <p:ext uri="{BB962C8B-B14F-4D97-AF65-F5344CB8AC3E}">
        <p14:creationId xmlns:p14="http://schemas.microsoft.com/office/powerpoint/2010/main" val="13208053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9564B-D466-4BE9-8122-2DDC0B9122E2}"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A7AB3-449F-48B5-9546-16AB604642F2}" type="slidenum">
              <a:rPr lang="en-US" smtClean="0"/>
              <a:t>‹#›</a:t>
            </a:fld>
            <a:endParaRPr lang="en-US"/>
          </a:p>
        </p:txBody>
      </p:sp>
    </p:spTree>
    <p:extLst>
      <p:ext uri="{BB962C8B-B14F-4D97-AF65-F5344CB8AC3E}">
        <p14:creationId xmlns:p14="http://schemas.microsoft.com/office/powerpoint/2010/main" val="31372977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260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577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499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57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Presenting using a projector A projector is an output device that can take images generated by a computer and produce them by projection onto a screen, wall or another surface. A projector is connected to the computer through the VGA port but new projectors and computers can be connected using the HDMI ports</a:t>
            </a:r>
          </a:p>
        </p:txBody>
      </p:sp>
    </p:spTree>
    <p:extLst>
      <p:ext uri="{BB962C8B-B14F-4D97-AF65-F5344CB8AC3E}">
        <p14:creationId xmlns:p14="http://schemas.microsoft.com/office/powerpoint/2010/main" val="139779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B7B4-1B4E-EFAD-1361-B531A1E27D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787FF0-A32D-34FC-6CC3-536405A55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4C90F2-CA93-E5AB-F8A7-28687154CD7F}"/>
              </a:ext>
            </a:extLst>
          </p:cNvPr>
          <p:cNvSpPr>
            <a:spLocks noGrp="1"/>
          </p:cNvSpPr>
          <p:nvPr>
            <p:ph type="dt" sz="half" idx="10"/>
          </p:nvPr>
        </p:nvSpPr>
        <p:spPr/>
        <p:txBody>
          <a:bodyPr/>
          <a:lstStyle/>
          <a:p>
            <a:fld id="{71F9743E-C400-436E-965A-29CC062CF361}" type="datetime1">
              <a:rPr lang="en-US" smtClean="0"/>
              <a:t>9/18/2025</a:t>
            </a:fld>
            <a:endParaRPr lang="en-US"/>
          </a:p>
        </p:txBody>
      </p:sp>
      <p:sp>
        <p:nvSpPr>
          <p:cNvPr id="5" name="Footer Placeholder 4">
            <a:extLst>
              <a:ext uri="{FF2B5EF4-FFF2-40B4-BE49-F238E27FC236}">
                <a16:creationId xmlns:a16="http://schemas.microsoft.com/office/drawing/2014/main" id="{2BB69B1C-DC4F-CC95-5CC8-BC17EA6C5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9123F-45A6-F911-96E2-2FF6CD2D460F}"/>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220422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7147-F5FB-676F-61B6-D01C5F608B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221CE-BCB4-15BD-3C47-BE6FD2AB1E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CFDE5-D6C1-721B-6607-232EA9096CCB}"/>
              </a:ext>
            </a:extLst>
          </p:cNvPr>
          <p:cNvSpPr>
            <a:spLocks noGrp="1"/>
          </p:cNvSpPr>
          <p:nvPr>
            <p:ph type="dt" sz="half" idx="10"/>
          </p:nvPr>
        </p:nvSpPr>
        <p:spPr/>
        <p:txBody>
          <a:bodyPr/>
          <a:lstStyle/>
          <a:p>
            <a:fld id="{59CC8A36-87C1-4EA2-9609-81C9DCD00C15}" type="datetime1">
              <a:rPr lang="en-US" smtClean="0"/>
              <a:t>9/18/2025</a:t>
            </a:fld>
            <a:endParaRPr lang="en-US"/>
          </a:p>
        </p:txBody>
      </p:sp>
      <p:sp>
        <p:nvSpPr>
          <p:cNvPr id="5" name="Footer Placeholder 4">
            <a:extLst>
              <a:ext uri="{FF2B5EF4-FFF2-40B4-BE49-F238E27FC236}">
                <a16:creationId xmlns:a16="http://schemas.microsoft.com/office/drawing/2014/main" id="{1F949506-CC14-AA92-57AF-56373D87F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70902-226D-936B-92CE-5EC7617131BF}"/>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99161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2A16C-CD30-385C-C564-90400D9645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0B9779-4C29-47A3-885E-FD5DDDD95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D0970-17D4-0BA6-30C7-F66ACBBE35D3}"/>
              </a:ext>
            </a:extLst>
          </p:cNvPr>
          <p:cNvSpPr>
            <a:spLocks noGrp="1"/>
          </p:cNvSpPr>
          <p:nvPr>
            <p:ph type="dt" sz="half" idx="10"/>
          </p:nvPr>
        </p:nvSpPr>
        <p:spPr/>
        <p:txBody>
          <a:bodyPr/>
          <a:lstStyle/>
          <a:p>
            <a:fld id="{6C77FEFB-1AD2-4FEE-A5B0-EEF562EBD23F}" type="datetime1">
              <a:rPr lang="en-US" smtClean="0"/>
              <a:t>9/18/2025</a:t>
            </a:fld>
            <a:endParaRPr lang="en-US"/>
          </a:p>
        </p:txBody>
      </p:sp>
      <p:sp>
        <p:nvSpPr>
          <p:cNvPr id="5" name="Footer Placeholder 4">
            <a:extLst>
              <a:ext uri="{FF2B5EF4-FFF2-40B4-BE49-F238E27FC236}">
                <a16:creationId xmlns:a16="http://schemas.microsoft.com/office/drawing/2014/main" id="{1FD65E87-25AE-3BD9-9928-0BB59BC09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5D9E-5A63-A7C5-F762-2E78420C9CE5}"/>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269808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D29A-D202-D291-5AB9-D432F33A5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9FF27-E405-20A1-998A-15CA720CD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82019-B44D-A521-E7FA-7C84FB607A29}"/>
              </a:ext>
            </a:extLst>
          </p:cNvPr>
          <p:cNvSpPr>
            <a:spLocks noGrp="1"/>
          </p:cNvSpPr>
          <p:nvPr>
            <p:ph type="dt" sz="half" idx="10"/>
          </p:nvPr>
        </p:nvSpPr>
        <p:spPr/>
        <p:txBody>
          <a:bodyPr/>
          <a:lstStyle/>
          <a:p>
            <a:fld id="{705515EC-F6CD-439E-9FDA-9F9E79AC6945}" type="datetime1">
              <a:rPr lang="en-US" smtClean="0"/>
              <a:t>9/18/2025</a:t>
            </a:fld>
            <a:endParaRPr lang="en-US"/>
          </a:p>
        </p:txBody>
      </p:sp>
      <p:sp>
        <p:nvSpPr>
          <p:cNvPr id="5" name="Footer Placeholder 4">
            <a:extLst>
              <a:ext uri="{FF2B5EF4-FFF2-40B4-BE49-F238E27FC236}">
                <a16:creationId xmlns:a16="http://schemas.microsoft.com/office/drawing/2014/main" id="{569C4D43-6F1F-30D9-47B1-AD3ED164F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2F441-2F98-D27F-DCF5-D4FED9D366B8}"/>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72833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1FE1-C123-54DF-8FA1-4A8456125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1F4A1-88F3-EFEE-C3A6-BF38DEBDA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986EA-80E8-5CE0-4667-265C1BBD003D}"/>
              </a:ext>
            </a:extLst>
          </p:cNvPr>
          <p:cNvSpPr>
            <a:spLocks noGrp="1"/>
          </p:cNvSpPr>
          <p:nvPr>
            <p:ph type="dt" sz="half" idx="10"/>
          </p:nvPr>
        </p:nvSpPr>
        <p:spPr/>
        <p:txBody>
          <a:bodyPr/>
          <a:lstStyle/>
          <a:p>
            <a:fld id="{D6E52868-D5F6-4D17-B927-3D63D12F5183}" type="datetime1">
              <a:rPr lang="en-US" smtClean="0"/>
              <a:t>9/18/2025</a:t>
            </a:fld>
            <a:endParaRPr lang="en-US"/>
          </a:p>
        </p:txBody>
      </p:sp>
      <p:sp>
        <p:nvSpPr>
          <p:cNvPr id="5" name="Footer Placeholder 4">
            <a:extLst>
              <a:ext uri="{FF2B5EF4-FFF2-40B4-BE49-F238E27FC236}">
                <a16:creationId xmlns:a16="http://schemas.microsoft.com/office/drawing/2014/main" id="{4CE324D3-19A0-A8AB-010A-F2DA9C148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A7218-A013-A7F9-8610-E0D2906CE074}"/>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306026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F337-B311-768F-12B6-3E2BBCC13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7BFAA-B63D-E7ED-6B7A-C18AB35A66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80BDF-D80F-AE77-FA2B-B6D0BA49B6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ED184-D988-3D6C-A500-FDDBA1AF88F7}"/>
              </a:ext>
            </a:extLst>
          </p:cNvPr>
          <p:cNvSpPr>
            <a:spLocks noGrp="1"/>
          </p:cNvSpPr>
          <p:nvPr>
            <p:ph type="dt" sz="half" idx="10"/>
          </p:nvPr>
        </p:nvSpPr>
        <p:spPr/>
        <p:txBody>
          <a:bodyPr/>
          <a:lstStyle/>
          <a:p>
            <a:fld id="{A82874EC-4102-4C14-900F-8EA149DEC2A0}" type="datetime1">
              <a:rPr lang="en-US" smtClean="0"/>
              <a:t>9/18/2025</a:t>
            </a:fld>
            <a:endParaRPr lang="en-US"/>
          </a:p>
        </p:txBody>
      </p:sp>
      <p:sp>
        <p:nvSpPr>
          <p:cNvPr id="6" name="Footer Placeholder 5">
            <a:extLst>
              <a:ext uri="{FF2B5EF4-FFF2-40B4-BE49-F238E27FC236}">
                <a16:creationId xmlns:a16="http://schemas.microsoft.com/office/drawing/2014/main" id="{840967EE-DD94-F9CC-DDCE-372E750B7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F3F31-907D-9BA9-3E19-A62D798F1EAB}"/>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369260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254D-4C00-3D46-26E4-0E586BD33A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C3520B-1E91-C803-2380-61C0FBECC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2FF5AC-73C2-C475-544D-63308DFD1E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757EB-476D-8676-E399-79CFFEFAF2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FDA71D-079F-D284-FDD5-21479C6902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FBCD3-07E9-2DB1-28D6-9711C9058405}"/>
              </a:ext>
            </a:extLst>
          </p:cNvPr>
          <p:cNvSpPr>
            <a:spLocks noGrp="1"/>
          </p:cNvSpPr>
          <p:nvPr>
            <p:ph type="dt" sz="half" idx="10"/>
          </p:nvPr>
        </p:nvSpPr>
        <p:spPr/>
        <p:txBody>
          <a:bodyPr/>
          <a:lstStyle/>
          <a:p>
            <a:fld id="{364442D1-5C37-4A3A-A968-3D518520916B}" type="datetime1">
              <a:rPr lang="en-US" smtClean="0"/>
              <a:t>9/18/2025</a:t>
            </a:fld>
            <a:endParaRPr lang="en-US"/>
          </a:p>
        </p:txBody>
      </p:sp>
      <p:sp>
        <p:nvSpPr>
          <p:cNvPr id="8" name="Footer Placeholder 7">
            <a:extLst>
              <a:ext uri="{FF2B5EF4-FFF2-40B4-BE49-F238E27FC236}">
                <a16:creationId xmlns:a16="http://schemas.microsoft.com/office/drawing/2014/main" id="{253AE8E4-0225-0252-F6DE-9717693A8D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FAC588-9F4E-78A8-3C04-68B0236A82FF}"/>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85394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A393-AEBB-D78E-EE8A-5CDE1E98C6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7A4835-01CA-E0E0-886D-8F99CC5003BC}"/>
              </a:ext>
            </a:extLst>
          </p:cNvPr>
          <p:cNvSpPr>
            <a:spLocks noGrp="1"/>
          </p:cNvSpPr>
          <p:nvPr>
            <p:ph type="dt" sz="half" idx="10"/>
          </p:nvPr>
        </p:nvSpPr>
        <p:spPr/>
        <p:txBody>
          <a:bodyPr/>
          <a:lstStyle/>
          <a:p>
            <a:fld id="{E136E8BF-8332-41F1-AC11-D176751C308A}" type="datetime1">
              <a:rPr lang="en-US" smtClean="0"/>
              <a:t>9/18/2025</a:t>
            </a:fld>
            <a:endParaRPr lang="en-US"/>
          </a:p>
        </p:txBody>
      </p:sp>
      <p:sp>
        <p:nvSpPr>
          <p:cNvPr id="4" name="Footer Placeholder 3">
            <a:extLst>
              <a:ext uri="{FF2B5EF4-FFF2-40B4-BE49-F238E27FC236}">
                <a16:creationId xmlns:a16="http://schemas.microsoft.com/office/drawing/2014/main" id="{791A4DC5-CE60-CF56-A43B-043AE91A2A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64969B-76C0-8814-01AD-17EE78DCA288}"/>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108323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8DCC0-47B2-465C-EEE0-2C73575D84B9}"/>
              </a:ext>
            </a:extLst>
          </p:cNvPr>
          <p:cNvSpPr>
            <a:spLocks noGrp="1"/>
          </p:cNvSpPr>
          <p:nvPr>
            <p:ph type="dt" sz="half" idx="10"/>
          </p:nvPr>
        </p:nvSpPr>
        <p:spPr/>
        <p:txBody>
          <a:bodyPr/>
          <a:lstStyle/>
          <a:p>
            <a:fld id="{4E1DFC5D-0F41-4559-ACF8-0D3EEA19C68D}" type="datetime1">
              <a:rPr lang="en-US" smtClean="0"/>
              <a:t>9/18/2025</a:t>
            </a:fld>
            <a:endParaRPr lang="en-US"/>
          </a:p>
        </p:txBody>
      </p:sp>
      <p:sp>
        <p:nvSpPr>
          <p:cNvPr id="3" name="Footer Placeholder 2">
            <a:extLst>
              <a:ext uri="{FF2B5EF4-FFF2-40B4-BE49-F238E27FC236}">
                <a16:creationId xmlns:a16="http://schemas.microsoft.com/office/drawing/2014/main" id="{C562286F-65DA-0789-BFD9-9BA181346B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4A26F-654B-4018-818E-0010D72F76BF}"/>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136973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8BD5-016F-5CD9-ACC2-D965071F4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06429E-4AFC-29A6-881F-66500A455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3B87E-E9F6-3B34-1D56-70F642200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EDFCE-9ED7-1B8D-E752-C557F539C136}"/>
              </a:ext>
            </a:extLst>
          </p:cNvPr>
          <p:cNvSpPr>
            <a:spLocks noGrp="1"/>
          </p:cNvSpPr>
          <p:nvPr>
            <p:ph type="dt" sz="half" idx="10"/>
          </p:nvPr>
        </p:nvSpPr>
        <p:spPr/>
        <p:txBody>
          <a:bodyPr/>
          <a:lstStyle/>
          <a:p>
            <a:fld id="{EA75F9E4-39C8-4A3B-B087-EA46A4CCBEA1}" type="datetime1">
              <a:rPr lang="en-US" smtClean="0"/>
              <a:t>9/18/2025</a:t>
            </a:fld>
            <a:endParaRPr lang="en-US"/>
          </a:p>
        </p:txBody>
      </p:sp>
      <p:sp>
        <p:nvSpPr>
          <p:cNvPr id="6" name="Footer Placeholder 5">
            <a:extLst>
              <a:ext uri="{FF2B5EF4-FFF2-40B4-BE49-F238E27FC236}">
                <a16:creationId xmlns:a16="http://schemas.microsoft.com/office/drawing/2014/main" id="{7777F3E5-C007-7B93-99AE-28CCCE64D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43D64-93CE-D28A-478C-CF2455CF92CA}"/>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67663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5D3A-D198-5DB4-2AFC-1E07678C6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1837DB-6A39-7A0D-858A-DC17C376E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BFFFB2-8A69-24A4-3CB1-541E61531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F1327-1D1E-7520-8087-9BDD22DC8AAA}"/>
              </a:ext>
            </a:extLst>
          </p:cNvPr>
          <p:cNvSpPr>
            <a:spLocks noGrp="1"/>
          </p:cNvSpPr>
          <p:nvPr>
            <p:ph type="dt" sz="half" idx="10"/>
          </p:nvPr>
        </p:nvSpPr>
        <p:spPr/>
        <p:txBody>
          <a:bodyPr/>
          <a:lstStyle/>
          <a:p>
            <a:fld id="{9F32B616-86B6-4905-85E4-0E3CCA7806DB}" type="datetime1">
              <a:rPr lang="en-US" smtClean="0"/>
              <a:t>9/18/2025</a:t>
            </a:fld>
            <a:endParaRPr lang="en-US"/>
          </a:p>
        </p:txBody>
      </p:sp>
      <p:sp>
        <p:nvSpPr>
          <p:cNvPr id="6" name="Footer Placeholder 5">
            <a:extLst>
              <a:ext uri="{FF2B5EF4-FFF2-40B4-BE49-F238E27FC236}">
                <a16:creationId xmlns:a16="http://schemas.microsoft.com/office/drawing/2014/main" id="{E77CBA38-0318-41BF-3BFF-E8CC6264A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56A76-BEAC-D494-EF1A-8FFD6100FE1A}"/>
              </a:ext>
            </a:extLst>
          </p:cNvPr>
          <p:cNvSpPr>
            <a:spLocks noGrp="1"/>
          </p:cNvSpPr>
          <p:nvPr>
            <p:ph type="sldNum" sz="quarter" idx="12"/>
          </p:nvPr>
        </p:nvSpPr>
        <p:spPr/>
        <p:txBody>
          <a:bodyPr/>
          <a:lstStyle/>
          <a:p>
            <a:fld id="{69049555-68DA-47C6-B006-183C340A37AD}" type="slidenum">
              <a:rPr lang="en-US" smtClean="0"/>
              <a:t>‹#›</a:t>
            </a:fld>
            <a:endParaRPr lang="en-US"/>
          </a:p>
        </p:txBody>
      </p:sp>
    </p:spTree>
    <p:extLst>
      <p:ext uri="{BB962C8B-B14F-4D97-AF65-F5344CB8AC3E}">
        <p14:creationId xmlns:p14="http://schemas.microsoft.com/office/powerpoint/2010/main" val="167096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19587-E658-14B2-6438-EF6BF4FAB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itle</a:t>
            </a:r>
            <a:r>
              <a:rPr lang="en-US" dirty="0"/>
              <a:t> style</a:t>
            </a:r>
          </a:p>
        </p:txBody>
      </p:sp>
      <p:sp>
        <p:nvSpPr>
          <p:cNvPr id="3" name="Text Placeholder 2">
            <a:extLst>
              <a:ext uri="{FF2B5EF4-FFF2-40B4-BE49-F238E27FC236}">
                <a16:creationId xmlns:a16="http://schemas.microsoft.com/office/drawing/2014/main" id="{3D3D5A20-DECD-CD9C-02E9-9F227FFAF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CC7EDA-861A-4F8F-3984-138D7F0BE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BBE30-AB03-43AA-A404-7218C4C5E7E1}" type="datetime1">
              <a:rPr lang="en-US" smtClean="0"/>
              <a:t>9/18/2025</a:t>
            </a:fld>
            <a:endParaRPr lang="en-US"/>
          </a:p>
        </p:txBody>
      </p:sp>
      <p:sp>
        <p:nvSpPr>
          <p:cNvPr id="5" name="Footer Placeholder 4">
            <a:extLst>
              <a:ext uri="{FF2B5EF4-FFF2-40B4-BE49-F238E27FC236}">
                <a16:creationId xmlns:a16="http://schemas.microsoft.com/office/drawing/2014/main" id="{51B5CE30-4693-B03B-B4ED-DFF8BC1E3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0FEB91-82A5-744E-7FB0-467CB74AF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49555-68DA-47C6-B006-183C340A37AD}" type="slidenum">
              <a:rPr lang="en-US" smtClean="0"/>
              <a:t>‹#›</a:t>
            </a:fld>
            <a:endParaRPr lang="en-US"/>
          </a:p>
        </p:txBody>
      </p:sp>
    </p:spTree>
    <p:extLst>
      <p:ext uri="{BB962C8B-B14F-4D97-AF65-F5344CB8AC3E}">
        <p14:creationId xmlns:p14="http://schemas.microsoft.com/office/powerpoint/2010/main" val="98591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7B24-711A-1F65-CF6E-77000A02B75A}"/>
              </a:ext>
            </a:extLst>
          </p:cNvPr>
          <p:cNvSpPr>
            <a:spLocks noGrp="1"/>
          </p:cNvSpPr>
          <p:nvPr>
            <p:ph type="ctrTitle"/>
          </p:nvPr>
        </p:nvSpPr>
        <p:spPr>
          <a:xfrm>
            <a:off x="344557" y="1122363"/>
            <a:ext cx="11449878" cy="3688176"/>
          </a:xfrm>
        </p:spPr>
        <p:txBody>
          <a:bodyPr>
            <a:normAutofit/>
          </a:bodyPr>
          <a:lstStyle/>
          <a:p>
            <a:r>
              <a:rPr lang="en-US" sz="9600" b="1" dirty="0">
                <a:solidFill>
                  <a:srgbClr val="0070C0"/>
                </a:solidFill>
                <a:latin typeface="+mn-lt"/>
                <a:ea typeface="ADLaM Display" panose="020F0502020204030204" pitchFamily="2" charset="0"/>
                <a:cs typeface="ADLaM Display" panose="020F0502020204030204" pitchFamily="2" charset="0"/>
              </a:rPr>
              <a:t>ICT FOR Senior 5</a:t>
            </a:r>
          </a:p>
        </p:txBody>
      </p:sp>
      <p:sp>
        <p:nvSpPr>
          <p:cNvPr id="4" name="TextBox 3">
            <a:extLst>
              <a:ext uri="{FF2B5EF4-FFF2-40B4-BE49-F238E27FC236}">
                <a16:creationId xmlns:a16="http://schemas.microsoft.com/office/drawing/2014/main" id="{DB533054-03F0-B2E5-04B7-16CE85154178}"/>
              </a:ext>
            </a:extLst>
          </p:cNvPr>
          <p:cNvSpPr txBox="1"/>
          <p:nvPr/>
        </p:nvSpPr>
        <p:spPr>
          <a:xfrm>
            <a:off x="1723830" y="5366305"/>
            <a:ext cx="7970675"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ea typeface="ADLaM Display" panose="020F0502020204030204" pitchFamily="2" charset="0"/>
                <a:cs typeface="ADLaM Display" panose="020F0502020204030204" pitchFamily="2" charset="0"/>
              </a:rPr>
              <a:t>Facilitator Name :Augustin NSENGIYUMVA</a:t>
            </a:r>
            <a:endParaRPr lang="en-US" sz="3200" b="1" dirty="0">
              <a:ln/>
              <a:solidFill>
                <a:schemeClr val="accent3"/>
              </a:solidFill>
            </a:endParaRPr>
          </a:p>
        </p:txBody>
      </p:sp>
    </p:spTree>
    <p:extLst>
      <p:ext uri="{BB962C8B-B14F-4D97-AF65-F5344CB8AC3E}">
        <p14:creationId xmlns:p14="http://schemas.microsoft.com/office/powerpoint/2010/main" val="40629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008ED-6D5D-4CF2-DC59-B76BA0D8348D}"/>
              </a:ext>
            </a:extLst>
          </p:cNvPr>
          <p:cNvSpPr>
            <a:spLocks noGrp="1"/>
          </p:cNvSpPr>
          <p:nvPr>
            <p:ph idx="1"/>
          </p:nvPr>
        </p:nvSpPr>
        <p:spPr>
          <a:xfrm>
            <a:off x="225287" y="251790"/>
            <a:ext cx="11781183" cy="6427306"/>
          </a:xfrm>
        </p:spPr>
        <p:txBody>
          <a:bodyPr>
            <a:normAutofit fontScale="92500" lnSpcReduction="10000"/>
          </a:bodyPr>
          <a:lstStyle/>
          <a:p>
            <a:pPr algn="just"/>
            <a:r>
              <a:rPr lang="en-US" sz="3200" b="1" dirty="0">
                <a:solidFill>
                  <a:srgbClr val="0070C0"/>
                </a:solidFill>
              </a:rPr>
              <a:t>c. ROMAN </a:t>
            </a:r>
          </a:p>
          <a:p>
            <a:pPr algn="just"/>
            <a:r>
              <a:rPr lang="en-US" sz="3200" dirty="0"/>
              <a:t>The Excel </a:t>
            </a:r>
            <a:r>
              <a:rPr lang="en-US" sz="3200" b="1" dirty="0">
                <a:solidFill>
                  <a:srgbClr val="00B050"/>
                </a:solidFill>
              </a:rPr>
              <a:t>ROMAN </a:t>
            </a:r>
            <a:r>
              <a:rPr lang="en-US" sz="3200" dirty="0"/>
              <a:t>function converts an </a:t>
            </a:r>
            <a:r>
              <a:rPr lang="en-US" sz="3200" b="1" dirty="0">
                <a:solidFill>
                  <a:srgbClr val="C00000"/>
                </a:solidFill>
              </a:rPr>
              <a:t>Arabic number </a:t>
            </a:r>
            <a:r>
              <a:rPr lang="en-US" sz="3200" dirty="0"/>
              <a:t>to </a:t>
            </a:r>
            <a:r>
              <a:rPr lang="en-US" sz="3200" b="1" dirty="0">
                <a:solidFill>
                  <a:schemeClr val="accent2">
                    <a:lumMod val="75000"/>
                  </a:schemeClr>
                </a:solidFill>
              </a:rPr>
              <a:t>a Roman number.</a:t>
            </a:r>
          </a:p>
          <a:p>
            <a:pPr algn="just"/>
            <a:r>
              <a:rPr lang="en-US" sz="3200" b="1" dirty="0">
                <a:solidFill>
                  <a:srgbClr val="FF0000"/>
                </a:solidFill>
              </a:rPr>
              <a:t>The syntax</a:t>
            </a:r>
            <a:r>
              <a:rPr lang="en-US" sz="3200" b="1" dirty="0">
                <a:solidFill>
                  <a:srgbClr val="00B050"/>
                </a:solidFill>
              </a:rPr>
              <a:t>: =ROMAN (</a:t>
            </a:r>
            <a:r>
              <a:rPr lang="en-US" sz="3200" b="1" dirty="0">
                <a:solidFill>
                  <a:srgbClr val="7030A0"/>
                </a:solidFill>
              </a:rPr>
              <a:t>Number</a:t>
            </a:r>
            <a:r>
              <a:rPr lang="en-US" sz="3200" b="1" dirty="0">
                <a:solidFill>
                  <a:srgbClr val="00B050"/>
                </a:solidFill>
              </a:rPr>
              <a:t>) </a:t>
            </a:r>
          </a:p>
          <a:p>
            <a:pPr algn="just"/>
            <a:r>
              <a:rPr lang="en-US" sz="3200" dirty="0"/>
              <a:t>Where </a:t>
            </a:r>
            <a:r>
              <a:rPr lang="en-US" sz="3200" b="1" dirty="0">
                <a:solidFill>
                  <a:srgbClr val="7030A0"/>
                </a:solidFill>
              </a:rPr>
              <a:t>Number</a:t>
            </a:r>
            <a:r>
              <a:rPr lang="en-US" sz="3200" dirty="0"/>
              <a:t> is any </a:t>
            </a:r>
            <a:r>
              <a:rPr lang="en-US" sz="3200" b="1" dirty="0"/>
              <a:t>Arabic number</a:t>
            </a:r>
            <a:r>
              <a:rPr lang="en-US" sz="3200" dirty="0"/>
              <a:t>.</a:t>
            </a:r>
          </a:p>
          <a:p>
            <a:pPr algn="just"/>
            <a:r>
              <a:rPr lang="en-US" sz="3200" b="1" dirty="0">
                <a:solidFill>
                  <a:srgbClr val="0070C0"/>
                </a:solidFill>
              </a:rPr>
              <a:t>d. BASE </a:t>
            </a:r>
          </a:p>
          <a:p>
            <a:pPr algn="just"/>
            <a:r>
              <a:rPr lang="en-US" sz="3200" dirty="0"/>
              <a:t>The </a:t>
            </a:r>
            <a:r>
              <a:rPr lang="en-US" sz="3200" b="1" dirty="0">
                <a:solidFill>
                  <a:srgbClr val="00B050"/>
                </a:solidFill>
              </a:rPr>
              <a:t>Excel Base </a:t>
            </a:r>
            <a:r>
              <a:rPr lang="en-US" sz="3200" dirty="0"/>
              <a:t>function converts </a:t>
            </a:r>
            <a:r>
              <a:rPr lang="en-US" sz="3200" b="1" dirty="0">
                <a:solidFill>
                  <a:srgbClr val="C00000"/>
                </a:solidFill>
              </a:rPr>
              <a:t>a number </a:t>
            </a:r>
            <a:r>
              <a:rPr lang="en-US" sz="3200" dirty="0"/>
              <a:t>into a </a:t>
            </a:r>
            <a:r>
              <a:rPr lang="en-US" sz="3200" b="1" dirty="0">
                <a:solidFill>
                  <a:schemeClr val="accent2">
                    <a:lumMod val="75000"/>
                  </a:schemeClr>
                </a:solidFill>
              </a:rPr>
              <a:t>supplied base </a:t>
            </a:r>
            <a:r>
              <a:rPr lang="en-US" sz="3200" dirty="0"/>
              <a:t>and returns a text representation of the calculated value. </a:t>
            </a:r>
          </a:p>
          <a:p>
            <a:pPr algn="just"/>
            <a:r>
              <a:rPr lang="en-US" sz="3200" b="1" dirty="0">
                <a:solidFill>
                  <a:srgbClr val="FF0000"/>
                </a:solidFill>
              </a:rPr>
              <a:t>The syntax</a:t>
            </a:r>
            <a:r>
              <a:rPr lang="en-US" sz="3200" dirty="0"/>
              <a:t>: </a:t>
            </a:r>
            <a:r>
              <a:rPr lang="en-US" sz="3200" b="1" dirty="0">
                <a:solidFill>
                  <a:srgbClr val="00B050"/>
                </a:solidFill>
              </a:rPr>
              <a:t>=BASE (</a:t>
            </a:r>
            <a:r>
              <a:rPr lang="en-US" sz="3200" b="1" dirty="0">
                <a:solidFill>
                  <a:srgbClr val="7030A0"/>
                </a:solidFill>
              </a:rPr>
              <a:t>number</a:t>
            </a:r>
            <a:r>
              <a:rPr lang="en-US" sz="3200" b="1" dirty="0">
                <a:solidFill>
                  <a:srgbClr val="00B050"/>
                </a:solidFill>
              </a:rPr>
              <a:t>, base number) </a:t>
            </a:r>
          </a:p>
          <a:p>
            <a:pPr algn="just"/>
            <a:r>
              <a:rPr lang="en-US" sz="3200" b="1" dirty="0">
                <a:solidFill>
                  <a:srgbClr val="0070C0"/>
                </a:solidFill>
              </a:rPr>
              <a:t>e. MOD </a:t>
            </a:r>
          </a:p>
          <a:p>
            <a:pPr algn="just"/>
            <a:r>
              <a:rPr lang="en-US" sz="3200" dirty="0"/>
              <a:t>The </a:t>
            </a:r>
            <a:r>
              <a:rPr lang="en-US" sz="3200" b="1" dirty="0">
                <a:solidFill>
                  <a:srgbClr val="00B050"/>
                </a:solidFill>
              </a:rPr>
              <a:t>Excel MOD </a:t>
            </a:r>
            <a:r>
              <a:rPr lang="en-US" sz="3200" dirty="0"/>
              <a:t>function returns the remainder of a </a:t>
            </a:r>
            <a:r>
              <a:rPr lang="en-US" sz="3200" b="1" dirty="0">
                <a:solidFill>
                  <a:srgbClr val="FF0000"/>
                </a:solidFill>
              </a:rPr>
              <a:t>division between </a:t>
            </a:r>
            <a:r>
              <a:rPr lang="en-US" sz="3200" dirty="0"/>
              <a:t>two </a:t>
            </a:r>
            <a:r>
              <a:rPr lang="en-US" sz="3200" b="1" dirty="0">
                <a:solidFill>
                  <a:srgbClr val="C00000"/>
                </a:solidFill>
              </a:rPr>
              <a:t>supplied numbers</a:t>
            </a:r>
            <a:r>
              <a:rPr lang="en-US" sz="3200" dirty="0"/>
              <a:t>. </a:t>
            </a:r>
          </a:p>
          <a:p>
            <a:pPr algn="just"/>
            <a:r>
              <a:rPr lang="en-US" sz="3200" b="1" dirty="0">
                <a:solidFill>
                  <a:srgbClr val="FF0000"/>
                </a:solidFill>
              </a:rPr>
              <a:t>The syntax</a:t>
            </a:r>
            <a:r>
              <a:rPr lang="en-US" sz="3200" dirty="0"/>
              <a:t>: </a:t>
            </a:r>
            <a:r>
              <a:rPr lang="en-US" sz="3200" b="1" dirty="0">
                <a:solidFill>
                  <a:srgbClr val="00B050"/>
                </a:solidFill>
              </a:rPr>
              <a:t>=MOD (</a:t>
            </a:r>
            <a:r>
              <a:rPr lang="en-US" sz="3200" b="1" dirty="0">
                <a:solidFill>
                  <a:srgbClr val="7030A0"/>
                </a:solidFill>
              </a:rPr>
              <a:t>number</a:t>
            </a:r>
            <a:r>
              <a:rPr lang="en-US" sz="3200" b="1" dirty="0">
                <a:solidFill>
                  <a:srgbClr val="00B050"/>
                </a:solidFill>
              </a:rPr>
              <a:t>, divisor) </a:t>
            </a:r>
          </a:p>
        </p:txBody>
      </p:sp>
    </p:spTree>
    <p:extLst>
      <p:ext uri="{BB962C8B-B14F-4D97-AF65-F5344CB8AC3E}">
        <p14:creationId xmlns:p14="http://schemas.microsoft.com/office/powerpoint/2010/main" val="149348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4EA442-D7DC-B183-14F4-3D9CD06E2481}"/>
              </a:ext>
            </a:extLst>
          </p:cNvPr>
          <p:cNvSpPr>
            <a:spLocks noGrp="1"/>
          </p:cNvSpPr>
          <p:nvPr>
            <p:ph idx="1"/>
          </p:nvPr>
        </p:nvSpPr>
        <p:spPr>
          <a:xfrm>
            <a:off x="172278" y="106018"/>
            <a:ext cx="11767931" cy="6533321"/>
          </a:xfrm>
        </p:spPr>
        <p:txBody>
          <a:bodyPr>
            <a:normAutofit/>
          </a:bodyPr>
          <a:lstStyle/>
          <a:p>
            <a:pPr algn="just"/>
            <a:r>
              <a:rPr lang="en-US" sz="3200" b="1" dirty="0">
                <a:solidFill>
                  <a:srgbClr val="0070C0"/>
                </a:solidFill>
              </a:rPr>
              <a:t>f. SQRT </a:t>
            </a:r>
          </a:p>
          <a:p>
            <a:pPr algn="just"/>
            <a:r>
              <a:rPr lang="en-US" sz="3200" dirty="0"/>
              <a:t>The </a:t>
            </a:r>
            <a:r>
              <a:rPr lang="en-US" sz="3200" b="1" dirty="0">
                <a:solidFill>
                  <a:srgbClr val="00B050"/>
                </a:solidFill>
              </a:rPr>
              <a:t>Excel SQRT </a:t>
            </a:r>
            <a:r>
              <a:rPr lang="en-US" sz="3200" dirty="0"/>
              <a:t>Function calculates the positive square root of a supplied number. </a:t>
            </a:r>
          </a:p>
          <a:p>
            <a:pPr algn="just"/>
            <a:r>
              <a:rPr lang="en-US" sz="3200" b="1" dirty="0">
                <a:solidFill>
                  <a:srgbClr val="FF0000"/>
                </a:solidFill>
              </a:rPr>
              <a:t>The syntax</a:t>
            </a:r>
            <a:r>
              <a:rPr lang="en-US" sz="3200" dirty="0"/>
              <a:t> of the function is: </a:t>
            </a:r>
            <a:r>
              <a:rPr lang="en-US" sz="3200" b="1" dirty="0">
                <a:solidFill>
                  <a:srgbClr val="00B050"/>
                </a:solidFill>
              </a:rPr>
              <a:t>SQRT (</a:t>
            </a:r>
            <a:r>
              <a:rPr lang="en-US" sz="3200" b="1" dirty="0">
                <a:solidFill>
                  <a:srgbClr val="7030A0"/>
                </a:solidFill>
              </a:rPr>
              <a:t>number</a:t>
            </a:r>
            <a:r>
              <a:rPr lang="en-US" sz="3200" b="1" dirty="0">
                <a:solidFill>
                  <a:srgbClr val="00B050"/>
                </a:solidFill>
              </a:rPr>
              <a:t>) </a:t>
            </a:r>
          </a:p>
          <a:p>
            <a:pPr algn="just"/>
            <a:r>
              <a:rPr lang="en-US" sz="3200" dirty="0"/>
              <a:t>If the supplied number is negative, the Sqrt function returns the </a:t>
            </a:r>
            <a:r>
              <a:rPr lang="en-US" sz="3200" b="1" dirty="0"/>
              <a:t>#NUM! Error</a:t>
            </a:r>
            <a:r>
              <a:rPr lang="en-US" sz="3200" dirty="0"/>
              <a:t>.</a:t>
            </a:r>
          </a:p>
          <a:p>
            <a:pPr algn="just"/>
            <a:r>
              <a:rPr lang="en-US" sz="3200" b="1" dirty="0">
                <a:solidFill>
                  <a:srgbClr val="0070C0"/>
                </a:solidFill>
              </a:rPr>
              <a:t>1.1.3. Advanced Statistical Spreadsheet functions</a:t>
            </a:r>
          </a:p>
          <a:p>
            <a:pPr algn="just"/>
            <a:r>
              <a:rPr lang="en-US" sz="3200" b="1" dirty="0">
                <a:solidFill>
                  <a:srgbClr val="0070C0"/>
                </a:solidFill>
              </a:rPr>
              <a:t>a. AVERAGE </a:t>
            </a:r>
          </a:p>
          <a:p>
            <a:pPr algn="just"/>
            <a:r>
              <a:rPr lang="en-US" sz="3200" dirty="0"/>
              <a:t>The </a:t>
            </a:r>
            <a:r>
              <a:rPr lang="en-US" sz="3200" b="1" dirty="0">
                <a:solidFill>
                  <a:srgbClr val="00B050"/>
                </a:solidFill>
              </a:rPr>
              <a:t>AVERAGE</a:t>
            </a:r>
            <a:r>
              <a:rPr lang="en-US" sz="3200" dirty="0"/>
              <a:t> function in Excel returns the arithmetic mean of a list of supplied numbers, where the number arguments are a set of one or more numeric values. </a:t>
            </a:r>
          </a:p>
          <a:p>
            <a:r>
              <a:rPr lang="en-US" sz="3200" b="1" dirty="0">
                <a:solidFill>
                  <a:srgbClr val="FF0000"/>
                </a:solidFill>
              </a:rPr>
              <a:t>Syntax</a:t>
            </a:r>
            <a:r>
              <a:rPr lang="en-US" sz="3200" dirty="0"/>
              <a:t> of AVERAGE Function </a:t>
            </a:r>
            <a:r>
              <a:rPr lang="en-US" sz="3200" b="1" dirty="0">
                <a:solidFill>
                  <a:srgbClr val="00B050"/>
                </a:solidFill>
              </a:rPr>
              <a:t>= Average (</a:t>
            </a:r>
            <a:r>
              <a:rPr lang="en-US" sz="3200" b="1" dirty="0">
                <a:solidFill>
                  <a:srgbClr val="7030A0"/>
                </a:solidFill>
              </a:rPr>
              <a:t>Number1</a:t>
            </a:r>
            <a:r>
              <a:rPr lang="en-US" sz="3200" b="1" dirty="0">
                <a:solidFill>
                  <a:srgbClr val="00B050"/>
                </a:solidFill>
              </a:rPr>
              <a:t>, </a:t>
            </a:r>
            <a:r>
              <a:rPr lang="en-US" sz="3200" b="1" dirty="0">
                <a:solidFill>
                  <a:srgbClr val="7030A0"/>
                </a:solidFill>
              </a:rPr>
              <a:t>Number2</a:t>
            </a:r>
            <a:r>
              <a:rPr lang="en-US" sz="3200" b="1" dirty="0">
                <a:solidFill>
                  <a:srgbClr val="00B050"/>
                </a:solidFill>
              </a:rPr>
              <a:t>, </a:t>
            </a:r>
            <a:r>
              <a:rPr lang="en-US" sz="3200" b="1" dirty="0">
                <a:solidFill>
                  <a:srgbClr val="7030A0"/>
                </a:solidFill>
              </a:rPr>
              <a:t>…</a:t>
            </a:r>
            <a:r>
              <a:rPr lang="en-US" sz="3200" b="1" dirty="0">
                <a:solidFill>
                  <a:srgbClr val="00B050"/>
                </a:solidFill>
              </a:rPr>
              <a:t>)</a:t>
            </a:r>
          </a:p>
        </p:txBody>
      </p:sp>
    </p:spTree>
    <p:extLst>
      <p:ext uri="{BB962C8B-B14F-4D97-AF65-F5344CB8AC3E}">
        <p14:creationId xmlns:p14="http://schemas.microsoft.com/office/powerpoint/2010/main" val="19980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46EF8-8892-765A-662E-4C006C2FF715}"/>
              </a:ext>
            </a:extLst>
          </p:cNvPr>
          <p:cNvSpPr>
            <a:spLocks noGrp="1"/>
          </p:cNvSpPr>
          <p:nvPr>
            <p:ph idx="1"/>
          </p:nvPr>
        </p:nvSpPr>
        <p:spPr>
          <a:xfrm>
            <a:off x="185530" y="92764"/>
            <a:ext cx="11860696" cy="6599583"/>
          </a:xfrm>
        </p:spPr>
        <p:txBody>
          <a:bodyPr>
            <a:noAutofit/>
          </a:bodyPr>
          <a:lstStyle/>
          <a:p>
            <a:pPr algn="just"/>
            <a:r>
              <a:rPr lang="en-US" b="1" dirty="0">
                <a:solidFill>
                  <a:srgbClr val="0070C0"/>
                </a:solidFill>
              </a:rPr>
              <a:t>b. AVERAGEIF </a:t>
            </a:r>
          </a:p>
          <a:p>
            <a:pPr algn="just"/>
            <a:r>
              <a:rPr lang="en-US" b="1" dirty="0">
                <a:solidFill>
                  <a:srgbClr val="00B050"/>
                </a:solidFill>
              </a:rPr>
              <a:t>AVERAGEIF</a:t>
            </a:r>
            <a:r>
              <a:rPr lang="en-US" dirty="0"/>
              <a:t> Function in Excel finds and returns the average of array that meets the specific condition. </a:t>
            </a:r>
          </a:p>
          <a:p>
            <a:pPr algn="just"/>
            <a:r>
              <a:rPr lang="en-US" dirty="0"/>
              <a:t>The AVERAGEIF function in Excel supports logical operators (&gt;, &lt;&gt;, =) </a:t>
            </a:r>
          </a:p>
          <a:p>
            <a:pPr algn="just"/>
            <a:r>
              <a:rPr lang="en-US" dirty="0"/>
              <a:t>Syntax of AVERAGEIF Function in Excel: </a:t>
            </a:r>
          </a:p>
          <a:p>
            <a:pPr algn="just"/>
            <a:r>
              <a:rPr lang="en-US" b="1" dirty="0">
                <a:solidFill>
                  <a:srgbClr val="00B050"/>
                </a:solidFill>
              </a:rPr>
              <a:t>=AVERAGEIF (</a:t>
            </a:r>
            <a:r>
              <a:rPr lang="en-US" b="1" dirty="0">
                <a:solidFill>
                  <a:srgbClr val="FF0000"/>
                </a:solidFill>
              </a:rPr>
              <a:t>range</a:t>
            </a:r>
            <a:r>
              <a:rPr lang="en-US" b="1" dirty="0">
                <a:solidFill>
                  <a:srgbClr val="00B050"/>
                </a:solidFill>
              </a:rPr>
              <a:t>, </a:t>
            </a:r>
            <a:r>
              <a:rPr lang="en-US" b="1" dirty="0">
                <a:solidFill>
                  <a:srgbClr val="7030A0"/>
                </a:solidFill>
              </a:rPr>
              <a:t>criteria</a:t>
            </a:r>
            <a:r>
              <a:rPr lang="en-US" b="1" dirty="0">
                <a:solidFill>
                  <a:srgbClr val="00B050"/>
                </a:solidFill>
              </a:rPr>
              <a:t>, [</a:t>
            </a:r>
            <a:r>
              <a:rPr lang="en-US" b="1" dirty="0" err="1">
                <a:solidFill>
                  <a:srgbClr val="00B050"/>
                </a:solidFill>
              </a:rPr>
              <a:t>average_range</a:t>
            </a:r>
            <a:r>
              <a:rPr lang="en-US" b="1" dirty="0">
                <a:solidFill>
                  <a:srgbClr val="00B050"/>
                </a:solidFill>
              </a:rPr>
              <a:t>]) </a:t>
            </a:r>
          </a:p>
          <a:p>
            <a:pPr algn="just"/>
            <a:r>
              <a:rPr lang="en-US" dirty="0"/>
              <a:t>Where: </a:t>
            </a:r>
          </a:p>
          <a:p>
            <a:pPr algn="just"/>
            <a:r>
              <a:rPr lang="en-US" b="1" dirty="0">
                <a:solidFill>
                  <a:srgbClr val="FF0000"/>
                </a:solidFill>
              </a:rPr>
              <a:t>Range</a:t>
            </a:r>
            <a:r>
              <a:rPr lang="en-US" dirty="0"/>
              <a:t>: An Array of range to be tested against the supplied criteria. </a:t>
            </a:r>
          </a:p>
          <a:p>
            <a:pPr algn="just"/>
            <a:r>
              <a:rPr lang="en-US" b="1" dirty="0">
                <a:solidFill>
                  <a:srgbClr val="7030A0"/>
                </a:solidFill>
              </a:rPr>
              <a:t>Criteria: </a:t>
            </a:r>
            <a:r>
              <a:rPr lang="en-US" dirty="0"/>
              <a:t>The criteria or condition on which average has to be calculated. </a:t>
            </a:r>
          </a:p>
          <a:p>
            <a:pPr algn="just"/>
            <a:r>
              <a:rPr lang="en-US" b="1" dirty="0">
                <a:solidFill>
                  <a:srgbClr val="00B050"/>
                </a:solidFill>
              </a:rPr>
              <a:t>[</a:t>
            </a:r>
            <a:r>
              <a:rPr lang="en-US" b="1" dirty="0" err="1">
                <a:solidFill>
                  <a:srgbClr val="00B050"/>
                </a:solidFill>
              </a:rPr>
              <a:t>average_range</a:t>
            </a:r>
            <a:r>
              <a:rPr lang="en-US" b="1" dirty="0">
                <a:solidFill>
                  <a:srgbClr val="00B050"/>
                </a:solidFill>
              </a:rPr>
              <a:t>]: </a:t>
            </a:r>
            <a:r>
              <a:rPr lang="en-US" dirty="0"/>
              <a:t>An optional array of numeric values for which the average is to be calculated. </a:t>
            </a:r>
          </a:p>
          <a:p>
            <a:pPr algn="just"/>
            <a:r>
              <a:rPr lang="en-US" b="1" dirty="0">
                <a:solidFill>
                  <a:srgbClr val="FF0000"/>
                </a:solidFill>
              </a:rPr>
              <a:t>Example</a:t>
            </a:r>
            <a:r>
              <a:rPr lang="en-US" dirty="0"/>
              <a:t> of </a:t>
            </a:r>
            <a:r>
              <a:rPr lang="en-US" b="1" dirty="0">
                <a:solidFill>
                  <a:srgbClr val="00B050"/>
                </a:solidFill>
              </a:rPr>
              <a:t>AVERAGEIF</a:t>
            </a:r>
            <a:r>
              <a:rPr lang="en-US" dirty="0"/>
              <a:t> Function in Excel In the Excel screenshot below the averages of cells meeting certain conditions have been calculated. </a:t>
            </a:r>
          </a:p>
        </p:txBody>
      </p:sp>
    </p:spTree>
    <p:extLst>
      <p:ext uri="{BB962C8B-B14F-4D97-AF65-F5344CB8AC3E}">
        <p14:creationId xmlns:p14="http://schemas.microsoft.com/office/powerpoint/2010/main" val="20512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A6B31-6E8B-46F7-9197-37931E96196A}"/>
              </a:ext>
            </a:extLst>
          </p:cNvPr>
          <p:cNvSpPr>
            <a:spLocks noGrp="1"/>
          </p:cNvSpPr>
          <p:nvPr>
            <p:ph idx="1"/>
          </p:nvPr>
        </p:nvSpPr>
        <p:spPr>
          <a:xfrm>
            <a:off x="291549" y="377687"/>
            <a:ext cx="11476382" cy="6175512"/>
          </a:xfrm>
        </p:spPr>
        <p:txBody>
          <a:bodyPr>
            <a:normAutofit/>
          </a:bodyPr>
          <a:lstStyle/>
          <a:p>
            <a:r>
              <a:rPr lang="en-US" sz="3200" dirty="0"/>
              <a:t>Those conditions are cells with scores greater than 70, average for </a:t>
            </a:r>
            <a:r>
              <a:rPr lang="en-US" sz="3200" dirty="0" err="1"/>
              <a:t>Irasubiza</a:t>
            </a:r>
            <a:r>
              <a:rPr lang="en-US" sz="3200" dirty="0"/>
              <a:t> and average for science courses.</a:t>
            </a:r>
          </a:p>
          <a:p>
            <a:r>
              <a:rPr lang="en-US" sz="3200" b="1" dirty="0">
                <a:solidFill>
                  <a:srgbClr val="0070C0"/>
                </a:solidFill>
              </a:rPr>
              <a:t>c. LARGE </a:t>
            </a:r>
          </a:p>
          <a:p>
            <a:r>
              <a:rPr lang="en-US" sz="3200" b="1" dirty="0">
                <a:solidFill>
                  <a:srgbClr val="00B050"/>
                </a:solidFill>
              </a:rPr>
              <a:t>The LARGE </a:t>
            </a:r>
            <a:r>
              <a:rPr lang="en-US" sz="3200" dirty="0"/>
              <a:t>Function in Excel returns the largest value from an array of numeric values.</a:t>
            </a:r>
          </a:p>
          <a:p>
            <a:r>
              <a:rPr lang="en-US" sz="3200" dirty="0"/>
              <a:t>The </a:t>
            </a:r>
            <a:r>
              <a:rPr lang="en-US" sz="3200" b="1" dirty="0">
                <a:solidFill>
                  <a:srgbClr val="FF0000"/>
                </a:solidFill>
              </a:rPr>
              <a:t>syntax </a:t>
            </a:r>
            <a:r>
              <a:rPr lang="en-US" sz="3200" dirty="0"/>
              <a:t>of </a:t>
            </a:r>
            <a:r>
              <a:rPr lang="en-US" sz="3200" b="1" dirty="0">
                <a:solidFill>
                  <a:srgbClr val="00B050"/>
                </a:solidFill>
              </a:rPr>
              <a:t>LARGE</a:t>
            </a:r>
            <a:r>
              <a:rPr lang="en-US" sz="3200" dirty="0"/>
              <a:t> Function is</a:t>
            </a:r>
            <a:r>
              <a:rPr lang="en-US" sz="3200" b="1" dirty="0">
                <a:solidFill>
                  <a:srgbClr val="00B050"/>
                </a:solidFill>
              </a:rPr>
              <a:t> =LARGE (array, k) </a:t>
            </a:r>
            <a:r>
              <a:rPr lang="en-US" sz="3200" dirty="0"/>
              <a:t>Where:</a:t>
            </a:r>
          </a:p>
          <a:p>
            <a:r>
              <a:rPr lang="en-US" sz="3200" b="1" dirty="0">
                <a:solidFill>
                  <a:srgbClr val="FF0000"/>
                </a:solidFill>
              </a:rPr>
              <a:t>Array</a:t>
            </a:r>
            <a:r>
              <a:rPr lang="en-US" sz="3200" dirty="0"/>
              <a:t> – An array of numeric values from which to find the </a:t>
            </a:r>
            <a:r>
              <a:rPr lang="en-US" sz="3200" b="1" dirty="0">
                <a:solidFill>
                  <a:srgbClr val="C00000"/>
                </a:solidFill>
              </a:rPr>
              <a:t>K </a:t>
            </a:r>
            <a:r>
              <a:rPr lang="en-US" sz="3200" b="1" baseline="30000" dirty="0" err="1">
                <a:solidFill>
                  <a:srgbClr val="C00000"/>
                </a:solidFill>
              </a:rPr>
              <a:t>th</a:t>
            </a:r>
            <a:r>
              <a:rPr lang="en-US" sz="3200" b="1" dirty="0">
                <a:solidFill>
                  <a:srgbClr val="C00000"/>
                </a:solidFill>
              </a:rPr>
              <a:t> </a:t>
            </a:r>
            <a:r>
              <a:rPr lang="en-US" sz="3200" dirty="0"/>
              <a:t>largest value.</a:t>
            </a:r>
          </a:p>
          <a:p>
            <a:r>
              <a:rPr lang="en-US" sz="3200" b="1" dirty="0">
                <a:solidFill>
                  <a:srgbClr val="C00000"/>
                </a:solidFill>
              </a:rPr>
              <a:t>K-</a:t>
            </a:r>
            <a:r>
              <a:rPr lang="en-US" sz="3200" dirty="0"/>
              <a:t> The index. </a:t>
            </a:r>
          </a:p>
          <a:p>
            <a:r>
              <a:rPr lang="en-US" sz="3200" dirty="0"/>
              <a:t>Value of </a:t>
            </a:r>
            <a:r>
              <a:rPr lang="en-US" sz="3200" b="1" dirty="0">
                <a:solidFill>
                  <a:srgbClr val="C00000"/>
                </a:solidFill>
              </a:rPr>
              <a:t>K</a:t>
            </a:r>
            <a:r>
              <a:rPr lang="en-US" sz="3200" dirty="0"/>
              <a:t> that is passed to find the </a:t>
            </a:r>
            <a:r>
              <a:rPr lang="en-US" sz="3200" b="1" dirty="0">
                <a:solidFill>
                  <a:srgbClr val="C00000"/>
                </a:solidFill>
              </a:rPr>
              <a:t>K </a:t>
            </a:r>
            <a:r>
              <a:rPr lang="en-US" sz="3200" b="1" baseline="30000" dirty="0" err="1">
                <a:solidFill>
                  <a:srgbClr val="C00000"/>
                </a:solidFill>
              </a:rPr>
              <a:t>th</a:t>
            </a:r>
            <a:r>
              <a:rPr lang="en-US" sz="3200" b="1" dirty="0">
                <a:solidFill>
                  <a:srgbClr val="C00000"/>
                </a:solidFill>
              </a:rPr>
              <a:t> </a:t>
            </a:r>
            <a:r>
              <a:rPr lang="en-US" sz="3200" dirty="0"/>
              <a:t>largest value. </a:t>
            </a:r>
          </a:p>
          <a:p>
            <a:pPr marL="0" indent="0">
              <a:buNone/>
            </a:pPr>
            <a:endParaRPr lang="en-US" dirty="0"/>
          </a:p>
        </p:txBody>
      </p:sp>
    </p:spTree>
    <p:extLst>
      <p:ext uri="{BB962C8B-B14F-4D97-AF65-F5344CB8AC3E}">
        <p14:creationId xmlns:p14="http://schemas.microsoft.com/office/powerpoint/2010/main" val="26945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CED35-BE86-44F7-804E-73D083B77B86}"/>
              </a:ext>
            </a:extLst>
          </p:cNvPr>
          <p:cNvSpPr>
            <a:spLocks noGrp="1"/>
          </p:cNvSpPr>
          <p:nvPr>
            <p:ph idx="1"/>
          </p:nvPr>
        </p:nvSpPr>
        <p:spPr>
          <a:xfrm>
            <a:off x="304800" y="265043"/>
            <a:ext cx="11542644" cy="6241774"/>
          </a:xfrm>
        </p:spPr>
        <p:txBody>
          <a:bodyPr>
            <a:normAutofit fontScale="92500" lnSpcReduction="20000"/>
          </a:bodyPr>
          <a:lstStyle/>
          <a:p>
            <a:pPr marL="0" indent="0" algn="just">
              <a:buNone/>
            </a:pPr>
            <a:r>
              <a:rPr lang="en-US" sz="3200" b="1" dirty="0">
                <a:solidFill>
                  <a:srgbClr val="0070C0"/>
                </a:solidFill>
              </a:rPr>
              <a:t>d. MEDIAN </a:t>
            </a:r>
          </a:p>
          <a:p>
            <a:pPr marL="0" indent="0" algn="just">
              <a:buNone/>
            </a:pPr>
            <a:r>
              <a:rPr lang="en-US" sz="3200" b="1" dirty="0">
                <a:solidFill>
                  <a:srgbClr val="00B050"/>
                </a:solidFill>
              </a:rPr>
              <a:t>MEDIAN</a:t>
            </a:r>
            <a:r>
              <a:rPr lang="en-US" sz="3200" dirty="0"/>
              <a:t> function in Excel returns the statistical median or middle value of a list of supplied numbers. </a:t>
            </a:r>
          </a:p>
          <a:p>
            <a:pPr marL="0" indent="0" algn="just">
              <a:buNone/>
            </a:pPr>
            <a:r>
              <a:rPr lang="en-US" sz="3200" b="1" dirty="0">
                <a:solidFill>
                  <a:srgbClr val="FF0000"/>
                </a:solidFill>
              </a:rPr>
              <a:t>Syntax </a:t>
            </a:r>
            <a:r>
              <a:rPr lang="en-US" sz="3200" dirty="0"/>
              <a:t>of </a:t>
            </a:r>
            <a:r>
              <a:rPr lang="en-US" sz="3200" b="1" dirty="0">
                <a:solidFill>
                  <a:srgbClr val="00B050"/>
                </a:solidFill>
              </a:rPr>
              <a:t>MEDIAN</a:t>
            </a:r>
            <a:r>
              <a:rPr lang="en-US" sz="3200" dirty="0"/>
              <a:t> Function in Excel is: </a:t>
            </a:r>
          </a:p>
          <a:p>
            <a:pPr marL="0" indent="0" algn="just">
              <a:buNone/>
            </a:pPr>
            <a:r>
              <a:rPr lang="en-US" sz="3200" b="1" dirty="0">
                <a:solidFill>
                  <a:srgbClr val="00B050"/>
                </a:solidFill>
              </a:rPr>
              <a:t>= MEDIAN (number1, [number2], …) </a:t>
            </a:r>
          </a:p>
          <a:p>
            <a:pPr marL="0" indent="0" algn="just">
              <a:buNone/>
            </a:pPr>
            <a:r>
              <a:rPr lang="en-US" sz="3200" dirty="0"/>
              <a:t>Where the number arguments are a set of one or more numeric values for which to calculate the median.</a:t>
            </a:r>
          </a:p>
          <a:p>
            <a:pPr marL="0" indent="0" algn="just">
              <a:buNone/>
            </a:pPr>
            <a:r>
              <a:rPr lang="en-US" sz="3200" b="1" dirty="0">
                <a:solidFill>
                  <a:srgbClr val="0070C0"/>
                </a:solidFill>
              </a:rPr>
              <a:t>e. MODE Function </a:t>
            </a:r>
          </a:p>
          <a:p>
            <a:pPr marL="0" indent="0" algn="just">
              <a:buNone/>
            </a:pPr>
            <a:r>
              <a:rPr lang="en-US" sz="3200" b="1" dirty="0">
                <a:solidFill>
                  <a:srgbClr val="00B050"/>
                </a:solidFill>
              </a:rPr>
              <a:t>MODE</a:t>
            </a:r>
            <a:r>
              <a:rPr lang="en-US" sz="3200" dirty="0"/>
              <a:t> function in Excel returns the mode which is the most frequently occurring number in a group of supplied arguments. </a:t>
            </a:r>
          </a:p>
          <a:p>
            <a:pPr marL="0" indent="0" algn="just">
              <a:buNone/>
            </a:pPr>
            <a:r>
              <a:rPr lang="en-US" sz="3200" b="1" dirty="0">
                <a:solidFill>
                  <a:srgbClr val="FF0000"/>
                </a:solidFill>
              </a:rPr>
              <a:t>The Syntax </a:t>
            </a:r>
            <a:r>
              <a:rPr lang="en-US" sz="3200" dirty="0"/>
              <a:t>of </a:t>
            </a:r>
            <a:r>
              <a:rPr lang="en-US" sz="3200" b="1" dirty="0">
                <a:solidFill>
                  <a:srgbClr val="00B050"/>
                </a:solidFill>
              </a:rPr>
              <a:t>MODE</a:t>
            </a:r>
            <a:r>
              <a:rPr lang="en-US" sz="3200" dirty="0"/>
              <a:t> Function in Excel is </a:t>
            </a:r>
          </a:p>
          <a:p>
            <a:pPr marL="0" indent="0" algn="just">
              <a:buNone/>
            </a:pPr>
            <a:r>
              <a:rPr lang="en-US" sz="3200" b="1" dirty="0">
                <a:solidFill>
                  <a:srgbClr val="00B050"/>
                </a:solidFill>
              </a:rPr>
              <a:t>=MODE (number1, [number2],…) </a:t>
            </a:r>
          </a:p>
          <a:p>
            <a:pPr marL="0" indent="0" algn="just">
              <a:buNone/>
            </a:pPr>
            <a:r>
              <a:rPr lang="en-US" sz="3200" dirty="0"/>
              <a:t>Where the number of arguments are a set of one or more numeric values for which you want to calculate the mode. </a:t>
            </a:r>
          </a:p>
          <a:p>
            <a:endParaRPr lang="en-US" dirty="0"/>
          </a:p>
        </p:txBody>
      </p:sp>
    </p:spTree>
    <p:extLst>
      <p:ext uri="{BB962C8B-B14F-4D97-AF65-F5344CB8AC3E}">
        <p14:creationId xmlns:p14="http://schemas.microsoft.com/office/powerpoint/2010/main" val="349181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B2263-D607-9BF5-FDE7-ECF9DE2A57EF}"/>
              </a:ext>
            </a:extLst>
          </p:cNvPr>
          <p:cNvSpPr>
            <a:spLocks noGrp="1"/>
          </p:cNvSpPr>
          <p:nvPr>
            <p:ph idx="1"/>
          </p:nvPr>
        </p:nvSpPr>
        <p:spPr>
          <a:xfrm>
            <a:off x="159026" y="159026"/>
            <a:ext cx="11847444" cy="6559826"/>
          </a:xfrm>
        </p:spPr>
        <p:txBody>
          <a:bodyPr>
            <a:normAutofit fontScale="92500" lnSpcReduction="10000"/>
          </a:bodyPr>
          <a:lstStyle/>
          <a:p>
            <a:pPr algn="just"/>
            <a:r>
              <a:rPr lang="en-US" sz="3200" b="1" dirty="0">
                <a:solidFill>
                  <a:srgbClr val="0070C0"/>
                </a:solidFill>
              </a:rPr>
              <a:t>1.1.4. Text spreadsheet functions</a:t>
            </a:r>
          </a:p>
          <a:p>
            <a:pPr algn="just"/>
            <a:r>
              <a:rPr lang="en-US" sz="3200" b="1" dirty="0">
                <a:solidFill>
                  <a:srgbClr val="0070C0"/>
                </a:solidFill>
              </a:rPr>
              <a:t>a. CHAR </a:t>
            </a:r>
          </a:p>
          <a:p>
            <a:pPr algn="just"/>
            <a:r>
              <a:rPr lang="en-US" sz="3200" dirty="0"/>
              <a:t>The </a:t>
            </a:r>
            <a:r>
              <a:rPr lang="en-US" sz="3200" b="1" dirty="0">
                <a:solidFill>
                  <a:srgbClr val="00B050"/>
                </a:solidFill>
              </a:rPr>
              <a:t>CHAR</a:t>
            </a:r>
            <a:r>
              <a:rPr lang="en-US" sz="3200" dirty="0"/>
              <a:t> function returns the character based on the </a:t>
            </a:r>
            <a:r>
              <a:rPr lang="en-US" sz="3200" b="1" dirty="0">
                <a:solidFill>
                  <a:srgbClr val="7030A0"/>
                </a:solidFill>
              </a:rPr>
              <a:t>ASCII</a:t>
            </a:r>
            <a:r>
              <a:rPr lang="en-US" sz="3200" dirty="0"/>
              <a:t> value. </a:t>
            </a:r>
          </a:p>
          <a:p>
            <a:pPr algn="just"/>
            <a:r>
              <a:rPr lang="en-US" sz="3200" dirty="0"/>
              <a:t>The </a:t>
            </a:r>
            <a:r>
              <a:rPr lang="en-US" sz="3200" b="1" dirty="0">
                <a:solidFill>
                  <a:srgbClr val="00B050"/>
                </a:solidFill>
              </a:rPr>
              <a:t>CHAR</a:t>
            </a:r>
            <a:r>
              <a:rPr lang="en-US" sz="3200" dirty="0"/>
              <a:t> function is a built-in function in Excel that is categorized as a String/Text Function. </a:t>
            </a:r>
          </a:p>
          <a:p>
            <a:pPr algn="just"/>
            <a:r>
              <a:rPr lang="en-US" sz="3200" dirty="0"/>
              <a:t>The syntax for the </a:t>
            </a:r>
            <a:r>
              <a:rPr lang="en-US" sz="3200" b="1" dirty="0">
                <a:solidFill>
                  <a:srgbClr val="00B050"/>
                </a:solidFill>
              </a:rPr>
              <a:t>CHAR</a:t>
            </a:r>
            <a:r>
              <a:rPr lang="en-US" sz="3200" dirty="0"/>
              <a:t> function is: </a:t>
            </a:r>
          </a:p>
          <a:p>
            <a:pPr algn="just"/>
            <a:r>
              <a:rPr lang="en-US" sz="3200" b="1" dirty="0">
                <a:solidFill>
                  <a:srgbClr val="00B050"/>
                </a:solidFill>
              </a:rPr>
              <a:t>=CHAR( </a:t>
            </a:r>
            <a:r>
              <a:rPr lang="en-US" sz="3200" b="1" dirty="0" err="1">
                <a:solidFill>
                  <a:srgbClr val="7030A0"/>
                </a:solidFill>
              </a:rPr>
              <a:t>ascii_value</a:t>
            </a:r>
            <a:r>
              <a:rPr lang="en-US" sz="3200" b="1" dirty="0">
                <a:solidFill>
                  <a:srgbClr val="7030A0"/>
                </a:solidFill>
              </a:rPr>
              <a:t> </a:t>
            </a:r>
            <a:r>
              <a:rPr lang="en-US" sz="3200" b="1" dirty="0">
                <a:solidFill>
                  <a:srgbClr val="00B050"/>
                </a:solidFill>
              </a:rPr>
              <a:t>) </a:t>
            </a:r>
          </a:p>
          <a:p>
            <a:pPr algn="just"/>
            <a:r>
              <a:rPr lang="en-US" sz="3200" dirty="0"/>
              <a:t>The </a:t>
            </a:r>
            <a:r>
              <a:rPr lang="en-US" sz="3200" b="1" dirty="0">
                <a:solidFill>
                  <a:srgbClr val="7030A0"/>
                </a:solidFill>
              </a:rPr>
              <a:t>ASCII</a:t>
            </a:r>
            <a:r>
              <a:rPr lang="en-US" sz="3200" dirty="0"/>
              <a:t> value is used to retrieve the character</a:t>
            </a:r>
          </a:p>
          <a:p>
            <a:pPr algn="just"/>
            <a:r>
              <a:rPr lang="en-US" sz="3200" dirty="0"/>
              <a:t>the following use of the</a:t>
            </a:r>
            <a:r>
              <a:rPr lang="en-US" sz="3200" b="1" dirty="0">
                <a:solidFill>
                  <a:srgbClr val="00B050"/>
                </a:solidFill>
              </a:rPr>
              <a:t> CHAR </a:t>
            </a:r>
            <a:r>
              <a:rPr lang="en-US" sz="3200" dirty="0"/>
              <a:t>function would return: </a:t>
            </a:r>
          </a:p>
          <a:p>
            <a:pPr algn="just"/>
            <a:r>
              <a:rPr lang="en-US" sz="3200" b="1" dirty="0">
                <a:solidFill>
                  <a:srgbClr val="00B050"/>
                </a:solidFill>
              </a:rPr>
              <a:t>=CHAR(</a:t>
            </a:r>
            <a:r>
              <a:rPr lang="en-US" sz="3200" b="1" dirty="0">
                <a:solidFill>
                  <a:srgbClr val="7030A0"/>
                </a:solidFill>
              </a:rPr>
              <a:t>A1</a:t>
            </a:r>
            <a:r>
              <a:rPr lang="en-US" sz="3200" b="1" dirty="0">
                <a:solidFill>
                  <a:srgbClr val="00B050"/>
                </a:solidFill>
              </a:rPr>
              <a:t>) </a:t>
            </a:r>
            <a:r>
              <a:rPr lang="en-US" sz="3200" dirty="0"/>
              <a:t>: Gives Result: “</a:t>
            </a:r>
            <a:r>
              <a:rPr lang="en-US" sz="3200" b="1" dirty="0">
                <a:solidFill>
                  <a:srgbClr val="7030A0"/>
                </a:solidFill>
              </a:rPr>
              <a:t>v</a:t>
            </a:r>
            <a:r>
              <a:rPr lang="en-US" sz="3200" dirty="0"/>
              <a:t>” </a:t>
            </a:r>
          </a:p>
          <a:p>
            <a:pPr algn="just"/>
            <a:r>
              <a:rPr lang="en-US" sz="3200" b="1" dirty="0">
                <a:solidFill>
                  <a:srgbClr val="00B050"/>
                </a:solidFill>
              </a:rPr>
              <a:t>=CHAR(</a:t>
            </a:r>
            <a:r>
              <a:rPr lang="en-US" sz="3200" b="1" dirty="0">
                <a:solidFill>
                  <a:srgbClr val="7030A0"/>
                </a:solidFill>
              </a:rPr>
              <a:t>A2</a:t>
            </a:r>
            <a:r>
              <a:rPr lang="en-US" sz="3200" b="1" dirty="0">
                <a:solidFill>
                  <a:srgbClr val="00B050"/>
                </a:solidFill>
              </a:rPr>
              <a:t>) : </a:t>
            </a:r>
            <a:r>
              <a:rPr lang="en-US" sz="3200" dirty="0"/>
              <a:t>Gives Result: “</a:t>
            </a:r>
            <a:r>
              <a:rPr lang="en-US" sz="3200" b="1" dirty="0">
                <a:solidFill>
                  <a:srgbClr val="7030A0"/>
                </a:solidFill>
              </a:rPr>
              <a:t>@</a:t>
            </a:r>
            <a:r>
              <a:rPr lang="en-US" sz="3200" dirty="0"/>
              <a:t>” </a:t>
            </a:r>
          </a:p>
          <a:p>
            <a:pPr algn="just"/>
            <a:r>
              <a:rPr lang="en-US" sz="3200" b="1" dirty="0">
                <a:solidFill>
                  <a:srgbClr val="00B050"/>
                </a:solidFill>
              </a:rPr>
              <a:t>=CHAR(</a:t>
            </a:r>
            <a:r>
              <a:rPr lang="en-US" sz="3200" b="1" dirty="0">
                <a:solidFill>
                  <a:srgbClr val="7030A0"/>
                </a:solidFill>
              </a:rPr>
              <a:t>72</a:t>
            </a:r>
            <a:r>
              <a:rPr lang="en-US" sz="3200" b="1" dirty="0">
                <a:solidFill>
                  <a:srgbClr val="00B050"/>
                </a:solidFill>
              </a:rPr>
              <a:t>) </a:t>
            </a:r>
            <a:r>
              <a:rPr lang="en-US" sz="3200" dirty="0"/>
              <a:t>: Gives Result: “</a:t>
            </a:r>
            <a:r>
              <a:rPr lang="en-US" sz="3200" b="1" dirty="0">
                <a:solidFill>
                  <a:srgbClr val="7030A0"/>
                </a:solidFill>
              </a:rPr>
              <a:t>H</a:t>
            </a:r>
            <a:r>
              <a:rPr lang="en-US" sz="3200" dirty="0"/>
              <a:t>” </a:t>
            </a:r>
          </a:p>
          <a:p>
            <a:pPr algn="just"/>
            <a:r>
              <a:rPr lang="en-US" sz="3200" b="1" dirty="0">
                <a:solidFill>
                  <a:srgbClr val="00B050"/>
                </a:solidFill>
              </a:rPr>
              <a:t>=CHAR(</a:t>
            </a:r>
            <a:r>
              <a:rPr lang="en-US" sz="3200" b="1" dirty="0">
                <a:solidFill>
                  <a:srgbClr val="7030A0"/>
                </a:solidFill>
              </a:rPr>
              <a:t>109</a:t>
            </a:r>
            <a:r>
              <a:rPr lang="en-US" sz="3200" b="1" dirty="0">
                <a:solidFill>
                  <a:srgbClr val="00B050"/>
                </a:solidFill>
              </a:rPr>
              <a:t>) : </a:t>
            </a:r>
            <a:r>
              <a:rPr lang="en-US" sz="3200" dirty="0"/>
              <a:t>Gives Result: “</a:t>
            </a:r>
            <a:r>
              <a:rPr lang="en-US" sz="3200" b="1" dirty="0">
                <a:solidFill>
                  <a:srgbClr val="7030A0"/>
                </a:solidFill>
              </a:rPr>
              <a:t>m</a:t>
            </a:r>
            <a:r>
              <a:rPr lang="en-US" sz="3200" dirty="0"/>
              <a:t>”</a:t>
            </a:r>
            <a:endParaRPr lang="en-US" sz="3200" b="1" dirty="0">
              <a:solidFill>
                <a:srgbClr val="0070C0"/>
              </a:solidFill>
            </a:endParaRPr>
          </a:p>
        </p:txBody>
      </p:sp>
      <p:pic>
        <p:nvPicPr>
          <p:cNvPr id="4" name="Picture 3">
            <a:extLst>
              <a:ext uri="{FF2B5EF4-FFF2-40B4-BE49-F238E27FC236}">
                <a16:creationId xmlns:a16="http://schemas.microsoft.com/office/drawing/2014/main" id="{7C07903F-28C6-5362-35B3-F65FAEEF439D}"/>
              </a:ext>
            </a:extLst>
          </p:cNvPr>
          <p:cNvPicPr>
            <a:picLocks noChangeAspect="1"/>
          </p:cNvPicPr>
          <p:nvPr/>
        </p:nvPicPr>
        <p:blipFill rotWithShape="1">
          <a:blip r:embed="rId2"/>
          <a:srcRect l="15144" t="19001" r="70622" b="61519"/>
          <a:stretch/>
        </p:blipFill>
        <p:spPr>
          <a:xfrm>
            <a:off x="5577178" y="4338927"/>
            <a:ext cx="4412974" cy="2199861"/>
          </a:xfrm>
          <a:prstGeom prst="rect">
            <a:avLst/>
          </a:prstGeom>
        </p:spPr>
      </p:pic>
    </p:spTree>
    <p:extLst>
      <p:ext uri="{BB962C8B-B14F-4D97-AF65-F5344CB8AC3E}">
        <p14:creationId xmlns:p14="http://schemas.microsoft.com/office/powerpoint/2010/main" val="36663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B0823-938D-C74D-3F0A-F9B6A4A8E408}"/>
              </a:ext>
            </a:extLst>
          </p:cNvPr>
          <p:cNvSpPr>
            <a:spLocks noGrp="1"/>
          </p:cNvSpPr>
          <p:nvPr>
            <p:ph idx="1"/>
          </p:nvPr>
        </p:nvSpPr>
        <p:spPr>
          <a:xfrm>
            <a:off x="145774" y="172278"/>
            <a:ext cx="11887199" cy="6533322"/>
          </a:xfrm>
        </p:spPr>
        <p:txBody>
          <a:bodyPr>
            <a:normAutofit fontScale="92500" lnSpcReduction="20000"/>
          </a:bodyPr>
          <a:lstStyle/>
          <a:p>
            <a:pPr algn="just"/>
            <a:r>
              <a:rPr lang="en-US" b="1" dirty="0">
                <a:solidFill>
                  <a:srgbClr val="0070C0"/>
                </a:solidFill>
              </a:rPr>
              <a:t>b. CONCATENATE </a:t>
            </a:r>
          </a:p>
          <a:p>
            <a:pPr algn="just"/>
            <a:r>
              <a:rPr lang="en-US" dirty="0"/>
              <a:t>The</a:t>
            </a:r>
            <a:r>
              <a:rPr lang="en-US" dirty="0">
                <a:solidFill>
                  <a:srgbClr val="00B050"/>
                </a:solidFill>
              </a:rPr>
              <a:t> </a:t>
            </a:r>
            <a:r>
              <a:rPr lang="en-US" b="1" dirty="0">
                <a:solidFill>
                  <a:srgbClr val="00B050"/>
                </a:solidFill>
              </a:rPr>
              <a:t>CONCATENATE</a:t>
            </a:r>
            <a:r>
              <a:rPr lang="en-US" dirty="0">
                <a:solidFill>
                  <a:srgbClr val="00B050"/>
                </a:solidFill>
              </a:rPr>
              <a:t> </a:t>
            </a:r>
            <a:r>
              <a:rPr lang="en-US" dirty="0"/>
              <a:t>function in Excel is designed to join different pieces of text together or combine values from several cells into one cell. </a:t>
            </a:r>
          </a:p>
          <a:p>
            <a:pPr algn="just"/>
            <a:r>
              <a:rPr lang="en-US" dirty="0"/>
              <a:t>The</a:t>
            </a:r>
            <a:r>
              <a:rPr lang="en-US" b="1" dirty="0">
                <a:solidFill>
                  <a:srgbClr val="FF0000"/>
                </a:solidFill>
              </a:rPr>
              <a:t> syntax </a:t>
            </a:r>
            <a:r>
              <a:rPr lang="en-US" dirty="0"/>
              <a:t>of Excel </a:t>
            </a:r>
            <a:r>
              <a:rPr lang="en-US" b="1" dirty="0">
                <a:solidFill>
                  <a:srgbClr val="00B050"/>
                </a:solidFill>
              </a:rPr>
              <a:t>CONCATENATE</a:t>
            </a:r>
            <a:r>
              <a:rPr lang="en-US" dirty="0"/>
              <a:t> is as follows: </a:t>
            </a:r>
          </a:p>
          <a:p>
            <a:pPr algn="just"/>
            <a:r>
              <a:rPr lang="en-US" b="1" dirty="0">
                <a:solidFill>
                  <a:srgbClr val="00B050"/>
                </a:solidFill>
              </a:rPr>
              <a:t>=CONCATENATE (</a:t>
            </a:r>
            <a:r>
              <a:rPr lang="en-US" b="1" dirty="0">
                <a:solidFill>
                  <a:srgbClr val="7030A0"/>
                </a:solidFill>
              </a:rPr>
              <a:t>text1, [text2], …</a:t>
            </a:r>
            <a:r>
              <a:rPr lang="en-US" b="1" dirty="0">
                <a:solidFill>
                  <a:srgbClr val="00B050"/>
                </a:solidFill>
              </a:rPr>
              <a:t>)</a:t>
            </a:r>
            <a:r>
              <a:rPr lang="en-US" b="1" dirty="0">
                <a:solidFill>
                  <a:srgbClr val="7030A0"/>
                </a:solidFill>
              </a:rPr>
              <a:t> </a:t>
            </a:r>
          </a:p>
          <a:p>
            <a:pPr algn="just"/>
            <a:r>
              <a:rPr lang="en-US" dirty="0"/>
              <a:t>Where text is a text string, cell reference or formula-driven value. </a:t>
            </a:r>
          </a:p>
          <a:p>
            <a:pPr algn="just"/>
            <a:r>
              <a:rPr lang="en-US" dirty="0"/>
              <a:t>Below is an example of using the </a:t>
            </a:r>
            <a:r>
              <a:rPr lang="en-US" b="1" dirty="0">
                <a:solidFill>
                  <a:srgbClr val="00B050"/>
                </a:solidFill>
              </a:rPr>
              <a:t>CONCATENATE</a:t>
            </a:r>
            <a:r>
              <a:rPr lang="en-US" dirty="0"/>
              <a:t> function in Excel in which data from two cells has been combined. </a:t>
            </a:r>
          </a:p>
          <a:p>
            <a:pPr algn="just"/>
            <a:r>
              <a:rPr lang="en-US" dirty="0"/>
              <a:t>The simplest </a:t>
            </a:r>
            <a:r>
              <a:rPr lang="en-US" b="1" dirty="0">
                <a:solidFill>
                  <a:srgbClr val="00B050"/>
                </a:solidFill>
              </a:rPr>
              <a:t>CONCATENATE</a:t>
            </a:r>
            <a:r>
              <a:rPr lang="en-US" dirty="0"/>
              <a:t> formula to combine the values of cells</a:t>
            </a:r>
            <a:r>
              <a:rPr lang="en-US" b="1" dirty="0">
                <a:solidFill>
                  <a:srgbClr val="7030A0"/>
                </a:solidFill>
              </a:rPr>
              <a:t> A1 </a:t>
            </a:r>
            <a:r>
              <a:rPr lang="en-US" dirty="0"/>
              <a:t>and</a:t>
            </a:r>
            <a:r>
              <a:rPr lang="en-US" b="1" dirty="0">
                <a:solidFill>
                  <a:srgbClr val="7030A0"/>
                </a:solidFill>
              </a:rPr>
              <a:t> B1 </a:t>
            </a:r>
            <a:r>
              <a:rPr lang="en-US" dirty="0"/>
              <a:t>is as follows: </a:t>
            </a:r>
            <a:r>
              <a:rPr lang="en-US" b="1" dirty="0">
                <a:solidFill>
                  <a:srgbClr val="00B050"/>
                </a:solidFill>
              </a:rPr>
              <a:t>=CONCATENATE(</a:t>
            </a:r>
            <a:r>
              <a:rPr lang="en-US" b="1" dirty="0">
                <a:solidFill>
                  <a:srgbClr val="7030A0"/>
                </a:solidFill>
              </a:rPr>
              <a:t>A1, B1</a:t>
            </a:r>
            <a:r>
              <a:rPr lang="en-US" b="1" dirty="0">
                <a:solidFill>
                  <a:srgbClr val="00B050"/>
                </a:solidFill>
              </a:rPr>
              <a:t>)</a:t>
            </a:r>
          </a:p>
          <a:p>
            <a:pPr algn="just"/>
            <a:r>
              <a:rPr lang="en-US" b="1" dirty="0">
                <a:solidFill>
                  <a:srgbClr val="0070C0"/>
                </a:solidFill>
              </a:rPr>
              <a:t>c. UPPER </a:t>
            </a:r>
          </a:p>
          <a:p>
            <a:pPr algn="just"/>
            <a:r>
              <a:rPr lang="en-US" dirty="0"/>
              <a:t>The </a:t>
            </a:r>
            <a:r>
              <a:rPr lang="en-US" b="1" dirty="0">
                <a:solidFill>
                  <a:srgbClr val="00B050"/>
                </a:solidFill>
              </a:rPr>
              <a:t>UPPER</a:t>
            </a:r>
            <a:r>
              <a:rPr lang="en-US" dirty="0"/>
              <a:t> function is a built-in function in Excel that is categorized as a Text Function. </a:t>
            </a:r>
          </a:p>
          <a:p>
            <a:pPr algn="just"/>
            <a:r>
              <a:rPr lang="en-US" dirty="0"/>
              <a:t>It converts a text into uppercase </a:t>
            </a:r>
          </a:p>
          <a:p>
            <a:pPr algn="just"/>
            <a:r>
              <a:rPr lang="en-US" dirty="0"/>
              <a:t>Example: A1==“ </a:t>
            </a:r>
            <a:r>
              <a:rPr lang="en-US" b="1" dirty="0">
                <a:solidFill>
                  <a:schemeClr val="accent2">
                    <a:lumMod val="50000"/>
                  </a:schemeClr>
                </a:solidFill>
              </a:rPr>
              <a:t>better technology for the best future</a:t>
            </a:r>
            <a:r>
              <a:rPr lang="en-US" dirty="0"/>
              <a:t>” </a:t>
            </a:r>
          </a:p>
          <a:p>
            <a:pPr algn="just"/>
            <a:r>
              <a:rPr lang="en-US" b="1" dirty="0">
                <a:solidFill>
                  <a:srgbClr val="00B050"/>
                </a:solidFill>
              </a:rPr>
              <a:t>=UPPER(A1) </a:t>
            </a:r>
            <a:r>
              <a:rPr lang="en-US" dirty="0"/>
              <a:t>Result: “</a:t>
            </a:r>
            <a:r>
              <a:rPr lang="en-US" b="1" dirty="0">
                <a:solidFill>
                  <a:schemeClr val="accent2">
                    <a:lumMod val="75000"/>
                  </a:schemeClr>
                </a:solidFill>
              </a:rPr>
              <a:t>BETTER TECHNOLOGY FOR THE BEST FUTURE</a:t>
            </a:r>
            <a:r>
              <a:rPr lang="en-US" dirty="0"/>
              <a:t>”</a:t>
            </a:r>
            <a:endParaRPr lang="en-US" b="1" dirty="0">
              <a:solidFill>
                <a:srgbClr val="00B050"/>
              </a:solidFill>
            </a:endParaRPr>
          </a:p>
        </p:txBody>
      </p:sp>
    </p:spTree>
    <p:extLst>
      <p:ext uri="{BB962C8B-B14F-4D97-AF65-F5344CB8AC3E}">
        <p14:creationId xmlns:p14="http://schemas.microsoft.com/office/powerpoint/2010/main" val="10949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B8718-C59A-8D07-D7C0-34BB4CE39845}"/>
              </a:ext>
            </a:extLst>
          </p:cNvPr>
          <p:cNvSpPr>
            <a:spLocks noGrp="1"/>
          </p:cNvSpPr>
          <p:nvPr>
            <p:ph idx="1"/>
          </p:nvPr>
        </p:nvSpPr>
        <p:spPr>
          <a:xfrm>
            <a:off x="198783" y="159026"/>
            <a:ext cx="11820939" cy="6506817"/>
          </a:xfrm>
        </p:spPr>
        <p:txBody>
          <a:bodyPr/>
          <a:lstStyle/>
          <a:p>
            <a:r>
              <a:rPr lang="en-US" b="1" dirty="0">
                <a:solidFill>
                  <a:srgbClr val="0070C0"/>
                </a:solidFill>
              </a:rPr>
              <a:t>d. LOWER </a:t>
            </a:r>
          </a:p>
          <a:p>
            <a:r>
              <a:rPr lang="en-US" dirty="0"/>
              <a:t>The</a:t>
            </a:r>
            <a:r>
              <a:rPr lang="en-US" b="1" dirty="0">
                <a:solidFill>
                  <a:srgbClr val="00B050"/>
                </a:solidFill>
              </a:rPr>
              <a:t> LOWER </a:t>
            </a:r>
            <a:r>
              <a:rPr lang="en-US" dirty="0"/>
              <a:t>function is used to convert text into small cap text Example: </a:t>
            </a:r>
          </a:p>
          <a:p>
            <a:r>
              <a:rPr lang="en-US" b="1" dirty="0">
                <a:solidFill>
                  <a:srgbClr val="00B050"/>
                </a:solidFill>
              </a:rPr>
              <a:t>B1=“</a:t>
            </a:r>
            <a:r>
              <a:rPr lang="en-US" b="1" dirty="0">
                <a:solidFill>
                  <a:schemeClr val="accent2">
                    <a:lumMod val="75000"/>
                  </a:schemeClr>
                </a:solidFill>
              </a:rPr>
              <a:t>EXCEL SCIENCES THROUGH TECHNOLOGY</a:t>
            </a:r>
            <a:r>
              <a:rPr lang="en-US" dirty="0"/>
              <a:t>” </a:t>
            </a:r>
          </a:p>
          <a:p>
            <a:r>
              <a:rPr lang="en-US" b="1" dirty="0">
                <a:solidFill>
                  <a:srgbClr val="00B050"/>
                </a:solidFill>
              </a:rPr>
              <a:t>=LOWER (B1) </a:t>
            </a:r>
            <a:r>
              <a:rPr lang="en-US" dirty="0"/>
              <a:t>Result: </a:t>
            </a:r>
            <a:r>
              <a:rPr lang="en-US" b="1" dirty="0">
                <a:solidFill>
                  <a:srgbClr val="C00000"/>
                </a:solidFill>
              </a:rPr>
              <a:t>excel sciences through technology </a:t>
            </a:r>
          </a:p>
          <a:p>
            <a:r>
              <a:rPr lang="en-US" b="1" dirty="0">
                <a:solidFill>
                  <a:srgbClr val="0070C0"/>
                </a:solidFill>
              </a:rPr>
              <a:t>1.2. Using formula &amp; functions from different sheets </a:t>
            </a:r>
          </a:p>
          <a:p>
            <a:r>
              <a:rPr lang="en-US" dirty="0"/>
              <a:t>When the workbook has many sheets there is a possibility to get data from one sheet into another by using formula or functions.</a:t>
            </a:r>
          </a:p>
          <a:p>
            <a:r>
              <a:rPr lang="en-US" b="1" dirty="0">
                <a:solidFill>
                  <a:srgbClr val="FF0000"/>
                </a:solidFill>
              </a:rPr>
              <a:t>Example 1: </a:t>
            </a:r>
          </a:p>
          <a:p>
            <a:r>
              <a:rPr lang="en-US" dirty="0"/>
              <a:t>Consider the example where one sheet use data from two different sheets named </a:t>
            </a:r>
            <a:r>
              <a:rPr lang="en-US" b="1" dirty="0">
                <a:solidFill>
                  <a:srgbClr val="00B050"/>
                </a:solidFill>
              </a:rPr>
              <a:t>Sheet1</a:t>
            </a:r>
            <a:r>
              <a:rPr lang="en-US" dirty="0"/>
              <a:t> and </a:t>
            </a:r>
            <a:r>
              <a:rPr lang="en-US" b="1" dirty="0">
                <a:solidFill>
                  <a:srgbClr val="00B050"/>
                </a:solidFill>
              </a:rPr>
              <a:t>Sheet2</a:t>
            </a:r>
            <a:r>
              <a:rPr lang="en-US" dirty="0"/>
              <a:t>. </a:t>
            </a:r>
          </a:p>
          <a:p>
            <a:r>
              <a:rPr lang="en-US" dirty="0"/>
              <a:t>These sheets contain </a:t>
            </a:r>
            <a:r>
              <a:rPr lang="en-US" b="1" dirty="0">
                <a:solidFill>
                  <a:srgbClr val="C00000"/>
                </a:solidFill>
              </a:rPr>
              <a:t>marks for ICT </a:t>
            </a:r>
            <a:r>
              <a:rPr lang="en-US" dirty="0"/>
              <a:t>and for </a:t>
            </a:r>
            <a:r>
              <a:rPr lang="en-US" b="1" dirty="0">
                <a:solidFill>
                  <a:srgbClr val="C00000"/>
                </a:solidFill>
              </a:rPr>
              <a:t>Biology</a:t>
            </a:r>
            <a:r>
              <a:rPr lang="en-US" dirty="0"/>
              <a:t>. </a:t>
            </a:r>
          </a:p>
          <a:p>
            <a:r>
              <a:rPr lang="en-US" dirty="0"/>
              <a:t>The teacher wants to make </a:t>
            </a:r>
            <a:r>
              <a:rPr lang="en-US" b="1" dirty="0">
                <a:solidFill>
                  <a:srgbClr val="C00000"/>
                </a:solidFill>
              </a:rPr>
              <a:t>totals</a:t>
            </a:r>
            <a:r>
              <a:rPr lang="en-US" dirty="0"/>
              <a:t> for each student for the two subjects and keep those totals in a separate sheet </a:t>
            </a:r>
            <a:r>
              <a:rPr lang="en-US" b="1" dirty="0">
                <a:solidFill>
                  <a:srgbClr val="00B050"/>
                </a:solidFill>
              </a:rPr>
              <a:t>Sheet3</a:t>
            </a:r>
            <a:endParaRPr lang="en-US" b="1" dirty="0">
              <a:solidFill>
                <a:srgbClr val="0070C0"/>
              </a:solidFill>
            </a:endParaRPr>
          </a:p>
        </p:txBody>
      </p:sp>
      <p:pic>
        <p:nvPicPr>
          <p:cNvPr id="5" name="Picture 4">
            <a:extLst>
              <a:ext uri="{FF2B5EF4-FFF2-40B4-BE49-F238E27FC236}">
                <a16:creationId xmlns:a16="http://schemas.microsoft.com/office/drawing/2014/main" id="{0813BBEC-F83D-BCA8-7C71-31B58B9A82F2}"/>
              </a:ext>
            </a:extLst>
          </p:cNvPr>
          <p:cNvPicPr>
            <a:picLocks noChangeAspect="1"/>
          </p:cNvPicPr>
          <p:nvPr/>
        </p:nvPicPr>
        <p:blipFill rotWithShape="1">
          <a:blip r:embed="rId2"/>
          <a:srcRect l="19348" t="52175" r="23478" b="11479"/>
          <a:stretch/>
        </p:blipFill>
        <p:spPr>
          <a:xfrm>
            <a:off x="172278" y="99389"/>
            <a:ext cx="11820939" cy="4909933"/>
          </a:xfrm>
          <a:prstGeom prst="rect">
            <a:avLst/>
          </a:prstGeom>
        </p:spPr>
      </p:pic>
    </p:spTree>
    <p:extLst>
      <p:ext uri="{BB962C8B-B14F-4D97-AF65-F5344CB8AC3E}">
        <p14:creationId xmlns:p14="http://schemas.microsoft.com/office/powerpoint/2010/main" val="3638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5D017-00A0-7265-599A-D54AAAE62545}"/>
              </a:ext>
            </a:extLst>
          </p:cNvPr>
          <p:cNvSpPr>
            <a:spLocks noGrp="1"/>
          </p:cNvSpPr>
          <p:nvPr>
            <p:ph idx="1"/>
          </p:nvPr>
        </p:nvSpPr>
        <p:spPr>
          <a:xfrm>
            <a:off x="251791" y="291548"/>
            <a:ext cx="11661913" cy="6334539"/>
          </a:xfrm>
        </p:spPr>
        <p:txBody>
          <a:bodyPr/>
          <a:lstStyle/>
          <a:p>
            <a:pPr algn="just"/>
            <a:r>
              <a:rPr lang="en-US" dirty="0"/>
              <a:t>The </a:t>
            </a:r>
            <a:r>
              <a:rPr lang="en-US" b="1" dirty="0">
                <a:solidFill>
                  <a:srgbClr val="FF0000"/>
                </a:solidFill>
              </a:rPr>
              <a:t>syntax </a:t>
            </a:r>
            <a:r>
              <a:rPr lang="en-US" dirty="0"/>
              <a:t>for retrieving data in one sheet to another sheet will be:</a:t>
            </a:r>
          </a:p>
          <a:p>
            <a:pPr algn="just"/>
            <a:r>
              <a:rPr lang="en-US" b="1" dirty="0">
                <a:solidFill>
                  <a:srgbClr val="00B050"/>
                </a:solidFill>
              </a:rPr>
              <a:t>=</a:t>
            </a:r>
            <a:r>
              <a:rPr lang="en-US" b="1" dirty="0" err="1">
                <a:solidFill>
                  <a:srgbClr val="00B050"/>
                </a:solidFill>
              </a:rPr>
              <a:t>sheet-name!cell-reference</a:t>
            </a:r>
            <a:endParaRPr lang="en-US" b="1" dirty="0">
              <a:solidFill>
                <a:srgbClr val="00B050"/>
              </a:solidFill>
            </a:endParaRPr>
          </a:p>
          <a:p>
            <a:pPr algn="just"/>
            <a:r>
              <a:rPr lang="en-US" dirty="0"/>
              <a:t>To achieve this, go to the table in Sheet3 where totals of data from the two sheets must be done then in the TOT column cell C3 write the formula to use which is </a:t>
            </a:r>
            <a:r>
              <a:rPr lang="en-US" b="1" dirty="0">
                <a:solidFill>
                  <a:srgbClr val="00B050"/>
                </a:solidFill>
              </a:rPr>
              <a:t>=Sheet1!C3+Sheet2!C3</a:t>
            </a:r>
          </a:p>
          <a:p>
            <a:r>
              <a:rPr lang="en-US" b="1" dirty="0">
                <a:solidFill>
                  <a:srgbClr val="FF0000"/>
                </a:solidFill>
              </a:rPr>
              <a:t>Example 2: </a:t>
            </a:r>
          </a:p>
          <a:p>
            <a:r>
              <a:rPr lang="en-US" dirty="0"/>
              <a:t>Consider another example in which two sheets </a:t>
            </a:r>
            <a:r>
              <a:rPr lang="en-US" b="1" dirty="0">
                <a:solidFill>
                  <a:srgbClr val="00B050"/>
                </a:solidFill>
              </a:rPr>
              <a:t>Sheet1</a:t>
            </a:r>
            <a:r>
              <a:rPr lang="en-US" dirty="0"/>
              <a:t> and</a:t>
            </a:r>
            <a:r>
              <a:rPr lang="en-US" dirty="0">
                <a:solidFill>
                  <a:srgbClr val="00B050"/>
                </a:solidFill>
              </a:rPr>
              <a:t> </a:t>
            </a:r>
            <a:r>
              <a:rPr lang="en-US" b="1" dirty="0">
                <a:solidFill>
                  <a:srgbClr val="00B050"/>
                </a:solidFill>
              </a:rPr>
              <a:t>Sheet2</a:t>
            </a:r>
            <a:r>
              <a:rPr lang="en-US" dirty="0">
                <a:solidFill>
                  <a:srgbClr val="00B050"/>
                </a:solidFill>
              </a:rPr>
              <a:t> </a:t>
            </a:r>
            <a:r>
              <a:rPr lang="en-US" dirty="0"/>
              <a:t>contains data (score) on different subjects. </a:t>
            </a:r>
          </a:p>
          <a:p>
            <a:r>
              <a:rPr lang="en-US" dirty="0"/>
              <a:t>The average of marks contained in the two sheets is going to be calculated and kept in </a:t>
            </a:r>
            <a:r>
              <a:rPr lang="en-US" b="1" dirty="0">
                <a:solidFill>
                  <a:srgbClr val="00B050"/>
                </a:solidFill>
              </a:rPr>
              <a:t>Sheet1. </a:t>
            </a:r>
          </a:p>
          <a:p>
            <a:r>
              <a:rPr lang="en-US" dirty="0"/>
              <a:t>The formula used is </a:t>
            </a:r>
            <a:r>
              <a:rPr lang="en-US" b="1" dirty="0">
                <a:solidFill>
                  <a:srgbClr val="00B050"/>
                </a:solidFill>
              </a:rPr>
              <a:t>=AVERAGE (</a:t>
            </a:r>
            <a:r>
              <a:rPr lang="en-US" b="1" dirty="0">
                <a:solidFill>
                  <a:srgbClr val="7030A0"/>
                </a:solidFill>
              </a:rPr>
              <a:t>Sheet1:Sheet2! C2:C10</a:t>
            </a:r>
            <a:r>
              <a:rPr lang="en-US" b="1" dirty="0">
                <a:solidFill>
                  <a:srgbClr val="00B050"/>
                </a:solidFill>
              </a:rPr>
              <a:t>)</a:t>
            </a:r>
          </a:p>
        </p:txBody>
      </p:sp>
      <p:pic>
        <p:nvPicPr>
          <p:cNvPr id="5" name="Picture 4">
            <a:extLst>
              <a:ext uri="{FF2B5EF4-FFF2-40B4-BE49-F238E27FC236}">
                <a16:creationId xmlns:a16="http://schemas.microsoft.com/office/drawing/2014/main" id="{20876ED6-D683-288B-36F2-464189123DA4}"/>
              </a:ext>
            </a:extLst>
          </p:cNvPr>
          <p:cNvPicPr>
            <a:picLocks noChangeAspect="1"/>
          </p:cNvPicPr>
          <p:nvPr/>
        </p:nvPicPr>
        <p:blipFill rotWithShape="1">
          <a:blip r:embed="rId2"/>
          <a:srcRect l="17826" t="39802" r="22283" b="15345"/>
          <a:stretch/>
        </p:blipFill>
        <p:spPr>
          <a:xfrm>
            <a:off x="278297" y="291547"/>
            <a:ext cx="11436626" cy="5883965"/>
          </a:xfrm>
          <a:prstGeom prst="rect">
            <a:avLst/>
          </a:prstGeom>
        </p:spPr>
      </p:pic>
    </p:spTree>
    <p:extLst>
      <p:ext uri="{BB962C8B-B14F-4D97-AF65-F5344CB8AC3E}">
        <p14:creationId xmlns:p14="http://schemas.microsoft.com/office/powerpoint/2010/main" val="174352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C2712-C15F-5493-202A-52B3B28C8E63}"/>
              </a:ext>
            </a:extLst>
          </p:cNvPr>
          <p:cNvSpPr>
            <a:spLocks noGrp="1"/>
          </p:cNvSpPr>
          <p:nvPr>
            <p:ph idx="1"/>
          </p:nvPr>
        </p:nvSpPr>
        <p:spPr>
          <a:xfrm>
            <a:off x="185530" y="198783"/>
            <a:ext cx="11860696" cy="6467060"/>
          </a:xfrm>
        </p:spPr>
        <p:txBody>
          <a:bodyPr>
            <a:normAutofit/>
          </a:bodyPr>
          <a:lstStyle/>
          <a:p>
            <a:r>
              <a:rPr lang="en-US" sz="3200" b="1" dirty="0">
                <a:solidFill>
                  <a:srgbClr val="0070C0"/>
                </a:solidFill>
              </a:rPr>
              <a:t>1.3.1. Protecting &amp; unprotecting worksheet</a:t>
            </a:r>
          </a:p>
          <a:p>
            <a:pPr algn="just"/>
            <a:r>
              <a:rPr lang="en-US" sz="3200" dirty="0"/>
              <a:t>Worksheet protection is to prevent other users from accidentally or deliberately changing, moving, or deleting data in a worksheet, you can lock the cells on your Excel worksheet and then protect the sheet with a password. </a:t>
            </a:r>
          </a:p>
          <a:p>
            <a:pPr algn="just"/>
            <a:r>
              <a:rPr lang="en-US" sz="3200" dirty="0"/>
              <a:t>With worksheet protection, you can make only certain parts of the sheet editable, and users will not be able to modify data in any other region in the sheet.</a:t>
            </a:r>
          </a:p>
          <a:p>
            <a:pPr algn="just"/>
            <a:r>
              <a:rPr lang="en-US" sz="3200" b="1" dirty="0">
                <a:solidFill>
                  <a:srgbClr val="0070C0"/>
                </a:solidFill>
              </a:rPr>
              <a:t>Steps to protect a sheet in Excel.</a:t>
            </a:r>
          </a:p>
          <a:p>
            <a:pPr algn="just"/>
            <a:r>
              <a:rPr lang="en-US" sz="3200" dirty="0"/>
              <a:t>1. Under the </a:t>
            </a:r>
            <a:r>
              <a:rPr lang="en-US" sz="3200" b="1" dirty="0">
                <a:solidFill>
                  <a:srgbClr val="FF0000"/>
                </a:solidFill>
              </a:rPr>
              <a:t>Review tab </a:t>
            </a:r>
            <a:r>
              <a:rPr lang="en-US" sz="3200" dirty="0"/>
              <a:t>click on </a:t>
            </a:r>
            <a:r>
              <a:rPr lang="en-US" sz="3200" b="1" dirty="0">
                <a:solidFill>
                  <a:srgbClr val="FF0000"/>
                </a:solidFill>
              </a:rPr>
              <a:t>Protect Sheet</a:t>
            </a:r>
            <a:r>
              <a:rPr lang="en-US" sz="3200" dirty="0"/>
              <a:t>. </a:t>
            </a:r>
          </a:p>
          <a:p>
            <a:pPr algn="just"/>
            <a:r>
              <a:rPr lang="en-US" sz="3200" dirty="0"/>
              <a:t>2. </a:t>
            </a:r>
            <a:r>
              <a:rPr lang="en-US" sz="3200" b="1" dirty="0"/>
              <a:t>Type the password </a:t>
            </a:r>
            <a:r>
              <a:rPr lang="en-US" sz="3200" dirty="0"/>
              <a:t>and click on </a:t>
            </a:r>
            <a:r>
              <a:rPr lang="en-US" sz="3200" b="1" dirty="0">
                <a:solidFill>
                  <a:srgbClr val="FF0000"/>
                </a:solidFill>
              </a:rPr>
              <a:t>Ok</a:t>
            </a:r>
            <a:r>
              <a:rPr lang="en-US" sz="3200" dirty="0"/>
              <a:t> </a:t>
            </a:r>
          </a:p>
          <a:p>
            <a:pPr algn="just"/>
            <a:r>
              <a:rPr lang="en-US" sz="3200" dirty="0"/>
              <a:t>3. </a:t>
            </a:r>
            <a:r>
              <a:rPr lang="en-US" sz="3200" b="1" dirty="0"/>
              <a:t>Reenter password </a:t>
            </a:r>
            <a:r>
              <a:rPr lang="en-US" sz="3200" dirty="0"/>
              <a:t>and click on </a:t>
            </a:r>
            <a:r>
              <a:rPr lang="en-US" sz="3200" b="1" dirty="0">
                <a:solidFill>
                  <a:srgbClr val="FF0000"/>
                </a:solidFill>
              </a:rPr>
              <a:t>Ok</a:t>
            </a:r>
          </a:p>
        </p:txBody>
      </p:sp>
    </p:spTree>
    <p:extLst>
      <p:ext uri="{BB962C8B-B14F-4D97-AF65-F5344CB8AC3E}">
        <p14:creationId xmlns:p14="http://schemas.microsoft.com/office/powerpoint/2010/main" val="27713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68ED-6E94-9AAE-5D1E-6248741E30D6}"/>
              </a:ext>
            </a:extLst>
          </p:cNvPr>
          <p:cNvSpPr>
            <a:spLocks noGrp="1"/>
          </p:cNvSpPr>
          <p:nvPr>
            <p:ph type="title"/>
          </p:nvPr>
        </p:nvSpPr>
        <p:spPr>
          <a:xfrm>
            <a:off x="0" y="18256"/>
            <a:ext cx="12192000" cy="935902"/>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4800" b="1" dirty="0">
                <a:solidFill>
                  <a:srgbClr val="0070C0"/>
                </a:solidFill>
                <a:latin typeface="+mn-lt"/>
              </a:rPr>
              <a:t>Course content </a:t>
            </a:r>
          </a:p>
        </p:txBody>
      </p:sp>
      <p:sp>
        <p:nvSpPr>
          <p:cNvPr id="3" name="Content Placeholder 2">
            <a:extLst>
              <a:ext uri="{FF2B5EF4-FFF2-40B4-BE49-F238E27FC236}">
                <a16:creationId xmlns:a16="http://schemas.microsoft.com/office/drawing/2014/main" id="{4EF06477-63D9-D2E8-E0BA-EB0D224BB10E}"/>
              </a:ext>
            </a:extLst>
          </p:cNvPr>
          <p:cNvSpPr>
            <a:spLocks noGrp="1"/>
          </p:cNvSpPr>
          <p:nvPr>
            <p:ph idx="1"/>
          </p:nvPr>
        </p:nvSpPr>
        <p:spPr>
          <a:xfrm>
            <a:off x="101600" y="1139687"/>
            <a:ext cx="11971130" cy="5037276"/>
          </a:xfrm>
        </p:spPr>
        <p:txBody>
          <a:bodyPr>
            <a:normAutofit fontScale="92500"/>
          </a:bodyPr>
          <a:lstStyle/>
          <a:p>
            <a:pPr>
              <a:lnSpc>
                <a:spcPct val="150000"/>
              </a:lnSpc>
            </a:pPr>
            <a:r>
              <a:rPr lang="en-US" sz="3900" b="1" dirty="0">
                <a:solidFill>
                  <a:srgbClr val="0070C0"/>
                </a:solidFill>
              </a:rPr>
              <a:t>Unit 1: </a:t>
            </a:r>
            <a:r>
              <a:rPr lang="en-US" sz="3900" b="1" dirty="0"/>
              <a:t>ADVANCED SPREADSHEET </a:t>
            </a:r>
          </a:p>
          <a:p>
            <a:pPr>
              <a:lnSpc>
                <a:spcPct val="150000"/>
              </a:lnSpc>
            </a:pPr>
            <a:r>
              <a:rPr lang="en-US" sz="3900" b="1" dirty="0">
                <a:solidFill>
                  <a:srgbClr val="0070C0"/>
                </a:solidFill>
              </a:rPr>
              <a:t>UNIT 2: </a:t>
            </a:r>
            <a:r>
              <a:rPr lang="en-US" sz="3900" b="1" dirty="0"/>
              <a:t>ADVANCED POWER POINT</a:t>
            </a:r>
          </a:p>
          <a:p>
            <a:pPr>
              <a:lnSpc>
                <a:spcPct val="150000"/>
              </a:lnSpc>
            </a:pPr>
            <a:r>
              <a:rPr lang="en-US" sz="3900" b="1" dirty="0">
                <a:solidFill>
                  <a:srgbClr val="0070C0"/>
                </a:solidFill>
              </a:rPr>
              <a:t>UNIT 3: </a:t>
            </a:r>
            <a:r>
              <a:rPr lang="en-US" sz="3900" b="1" dirty="0"/>
              <a:t>COMPUTER GRAPHICS TOOLS </a:t>
            </a:r>
          </a:p>
          <a:p>
            <a:pPr>
              <a:lnSpc>
                <a:spcPct val="150000"/>
              </a:lnSpc>
            </a:pPr>
            <a:r>
              <a:rPr lang="en-US" sz="3900" b="1" dirty="0">
                <a:solidFill>
                  <a:srgbClr val="0070C0"/>
                </a:solidFill>
              </a:rPr>
              <a:t>UNIT 4: </a:t>
            </a:r>
            <a:r>
              <a:rPr lang="en-US" sz="3900" b="1" dirty="0"/>
              <a:t>E COMMERCE, SOCIAL MEDIA AND ONLINE SERVICES </a:t>
            </a:r>
          </a:p>
          <a:p>
            <a:pPr>
              <a:lnSpc>
                <a:spcPct val="150000"/>
              </a:lnSpc>
            </a:pPr>
            <a:r>
              <a:rPr lang="en-US" sz="3900" b="1" dirty="0">
                <a:solidFill>
                  <a:srgbClr val="0070C0"/>
                </a:solidFill>
              </a:rPr>
              <a:t>UNIT 5: </a:t>
            </a:r>
            <a:r>
              <a:rPr lang="en-US" sz="3900" b="1" dirty="0"/>
              <a:t>DATABASE basics </a:t>
            </a:r>
          </a:p>
          <a:p>
            <a:endParaRPr lang="en-US" dirty="0"/>
          </a:p>
          <a:p>
            <a:endParaRPr lang="en-US" dirty="0"/>
          </a:p>
        </p:txBody>
      </p:sp>
    </p:spTree>
    <p:extLst>
      <p:ext uri="{BB962C8B-B14F-4D97-AF65-F5344CB8AC3E}">
        <p14:creationId xmlns:p14="http://schemas.microsoft.com/office/powerpoint/2010/main" val="14928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0872E-F32A-7EE4-482C-0B7AA05679A5}"/>
              </a:ext>
            </a:extLst>
          </p:cNvPr>
          <p:cNvSpPr>
            <a:spLocks noGrp="1"/>
          </p:cNvSpPr>
          <p:nvPr>
            <p:ph idx="1"/>
          </p:nvPr>
        </p:nvSpPr>
        <p:spPr>
          <a:xfrm>
            <a:off x="106016" y="119270"/>
            <a:ext cx="11913705" cy="6626087"/>
          </a:xfrm>
        </p:spPr>
        <p:txBody>
          <a:bodyPr>
            <a:normAutofit lnSpcReduction="10000"/>
          </a:bodyPr>
          <a:lstStyle/>
          <a:p>
            <a:r>
              <a:rPr lang="en-US" sz="3200" b="1" dirty="0">
                <a:solidFill>
                  <a:srgbClr val="0070C0"/>
                </a:solidFill>
              </a:rPr>
              <a:t>1.3.2. Lock &amp;unlock cells, style, contents and other elements </a:t>
            </a:r>
          </a:p>
          <a:p>
            <a:r>
              <a:rPr lang="en-US" sz="3200" b="1" dirty="0">
                <a:solidFill>
                  <a:srgbClr val="00B050"/>
                </a:solidFill>
              </a:rPr>
              <a:t>a. How to Lock Cells for Editing and Protect Formulas </a:t>
            </a:r>
          </a:p>
          <a:p>
            <a:r>
              <a:rPr lang="en-US" sz="3200" dirty="0"/>
              <a:t>When a sheet is shared while </a:t>
            </a:r>
            <a:r>
              <a:rPr lang="en-US" sz="3200" b="1" dirty="0">
                <a:solidFill>
                  <a:srgbClr val="C00000"/>
                </a:solidFill>
              </a:rPr>
              <a:t>some sheet cells must not be modified </a:t>
            </a:r>
            <a:r>
              <a:rPr lang="en-US" sz="3200" b="1" dirty="0"/>
              <a:t>some rules have to be set </a:t>
            </a:r>
            <a:r>
              <a:rPr lang="en-US" sz="3200" dirty="0"/>
              <a:t>so that data can be modified by anyone who wants it but not modified by someone who does not have the right to do so. </a:t>
            </a:r>
          </a:p>
          <a:p>
            <a:r>
              <a:rPr lang="en-US" sz="3200" b="1" dirty="0">
                <a:solidFill>
                  <a:srgbClr val="00B050"/>
                </a:solidFill>
              </a:rPr>
              <a:t>Steps to unprotect Excel sheet with password</a:t>
            </a:r>
            <a:r>
              <a:rPr lang="en-US" sz="3200" b="1" dirty="0">
                <a:solidFill>
                  <a:srgbClr val="FF0000"/>
                </a:solidFill>
                <a:sym typeface="Wingdings" panose="05000000000000000000" pitchFamily="2" charset="2"/>
              </a:rPr>
              <a:t> practical</a:t>
            </a:r>
          </a:p>
          <a:p>
            <a:r>
              <a:rPr lang="en-US" sz="3200" b="1" dirty="0">
                <a:solidFill>
                  <a:srgbClr val="0070C0"/>
                </a:solidFill>
              </a:rPr>
              <a:t>1.4. Data validation</a:t>
            </a:r>
          </a:p>
          <a:p>
            <a:r>
              <a:rPr lang="en-US" sz="3200" b="1" dirty="0">
                <a:solidFill>
                  <a:srgbClr val="C00000"/>
                </a:solidFill>
              </a:rPr>
              <a:t>Excel Data Validation </a:t>
            </a:r>
            <a:r>
              <a:rPr lang="en-US" sz="3200" dirty="0"/>
              <a:t>is a feature that restricts (validates) user input to a worksheet. </a:t>
            </a:r>
          </a:p>
          <a:p>
            <a:r>
              <a:rPr lang="en-US" sz="3200" dirty="0"/>
              <a:t>Technically, you create a </a:t>
            </a:r>
            <a:r>
              <a:rPr lang="en-US" sz="3200" b="1" dirty="0">
                <a:solidFill>
                  <a:srgbClr val="C00000"/>
                </a:solidFill>
              </a:rPr>
              <a:t>validation rule </a:t>
            </a:r>
            <a:r>
              <a:rPr lang="en-US" sz="3200" dirty="0"/>
              <a:t>that controls what kind of data can be entered into a certain cell. </a:t>
            </a:r>
          </a:p>
          <a:p>
            <a:r>
              <a:rPr lang="en-US" sz="3200" b="1" dirty="0">
                <a:solidFill>
                  <a:srgbClr val="00B050"/>
                </a:solidFill>
                <a:sym typeface="Wingdings" panose="05000000000000000000" pitchFamily="2" charset="2"/>
              </a:rPr>
              <a:t>Steps for </a:t>
            </a:r>
            <a:r>
              <a:rPr lang="en-US" sz="3200" b="1" dirty="0">
                <a:solidFill>
                  <a:srgbClr val="00B050"/>
                </a:solidFill>
              </a:rPr>
              <a:t>data validation in Excel</a:t>
            </a:r>
            <a:r>
              <a:rPr lang="en-US" sz="3200" b="1" dirty="0">
                <a:solidFill>
                  <a:srgbClr val="FF0000"/>
                </a:solidFill>
                <a:sym typeface="Wingdings" panose="05000000000000000000" pitchFamily="2" charset="2"/>
              </a:rPr>
              <a:t> practical</a:t>
            </a:r>
          </a:p>
          <a:p>
            <a:endParaRPr lang="en-US" b="1" dirty="0">
              <a:solidFill>
                <a:srgbClr val="FF0000"/>
              </a:solidFill>
            </a:endParaRPr>
          </a:p>
        </p:txBody>
      </p:sp>
    </p:spTree>
    <p:extLst>
      <p:ext uri="{BB962C8B-B14F-4D97-AF65-F5344CB8AC3E}">
        <p14:creationId xmlns:p14="http://schemas.microsoft.com/office/powerpoint/2010/main" val="11401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56E32D-AEC4-C432-294D-40ABF03F7C21}"/>
              </a:ext>
            </a:extLst>
          </p:cNvPr>
          <p:cNvSpPr>
            <a:spLocks noGrp="1"/>
          </p:cNvSpPr>
          <p:nvPr>
            <p:ph idx="1"/>
          </p:nvPr>
        </p:nvSpPr>
        <p:spPr>
          <a:xfrm>
            <a:off x="198783" y="238539"/>
            <a:ext cx="11781182" cy="6453810"/>
          </a:xfrm>
        </p:spPr>
        <p:txBody>
          <a:bodyPr>
            <a:normAutofit/>
          </a:bodyPr>
          <a:lstStyle/>
          <a:p>
            <a:r>
              <a:rPr lang="en-US" sz="3200" b="1" dirty="0">
                <a:solidFill>
                  <a:srgbClr val="0070C0"/>
                </a:solidFill>
              </a:rPr>
              <a:t>21.5. Using other Excel templates</a:t>
            </a:r>
          </a:p>
          <a:p>
            <a:pPr algn="just"/>
            <a:r>
              <a:rPr lang="en-US" sz="3200" dirty="0"/>
              <a:t>Microsoft Excel templates are a powerful part of Excel experience and a great way to save time.</a:t>
            </a:r>
          </a:p>
          <a:p>
            <a:pPr algn="just"/>
            <a:r>
              <a:rPr lang="en-US" sz="3200" dirty="0"/>
              <a:t>Templates are especially valuable for frequently used document types such as Excel calendars, budget planners, invoices, inventories and dashboards. </a:t>
            </a:r>
          </a:p>
          <a:p>
            <a:pPr algn="just"/>
            <a:r>
              <a:rPr lang="en-US" sz="3200" b="1" dirty="0">
                <a:solidFill>
                  <a:srgbClr val="00B050"/>
                </a:solidFill>
              </a:rPr>
              <a:t>a. Creating a workbook from an existing Excel template </a:t>
            </a:r>
            <a:r>
              <a:rPr lang="en-US" sz="3200" b="1" dirty="0">
                <a:solidFill>
                  <a:srgbClr val="FF0000"/>
                </a:solidFill>
                <a:sym typeface="Wingdings" panose="05000000000000000000" pitchFamily="2" charset="2"/>
              </a:rPr>
              <a:t>practical</a:t>
            </a:r>
          </a:p>
          <a:p>
            <a:pPr algn="just"/>
            <a:r>
              <a:rPr lang="en-US" sz="3200" b="1" dirty="0">
                <a:solidFill>
                  <a:srgbClr val="00B050"/>
                </a:solidFill>
              </a:rPr>
              <a:t>b. Finding more templates </a:t>
            </a:r>
            <a:r>
              <a:rPr lang="en-US" sz="3200" b="1" dirty="0">
                <a:solidFill>
                  <a:srgbClr val="FF0000"/>
                </a:solidFill>
                <a:sym typeface="Wingdings" panose="05000000000000000000" pitchFamily="2" charset="2"/>
              </a:rPr>
              <a:t> practical</a:t>
            </a:r>
          </a:p>
          <a:p>
            <a:pPr algn="just"/>
            <a:r>
              <a:rPr lang="en-US" sz="3200" b="1" dirty="0">
                <a:solidFill>
                  <a:srgbClr val="00B050"/>
                </a:solidFill>
              </a:rPr>
              <a:t>c. Making a custom Excel template </a:t>
            </a:r>
            <a:r>
              <a:rPr lang="en-US" sz="3200" b="1" dirty="0">
                <a:solidFill>
                  <a:srgbClr val="FF0000"/>
                </a:solidFill>
                <a:sym typeface="Wingdings" panose="05000000000000000000" pitchFamily="2" charset="2"/>
              </a:rPr>
              <a:t> practical</a:t>
            </a:r>
            <a:endParaRPr lang="en-US" sz="3200" b="1" dirty="0">
              <a:solidFill>
                <a:srgbClr val="00B050"/>
              </a:solidFill>
              <a:sym typeface="Wingdings" panose="05000000000000000000" pitchFamily="2" charset="2"/>
            </a:endParaRPr>
          </a:p>
          <a:p>
            <a:pPr algn="just"/>
            <a:endParaRPr lang="en-US" sz="3200" b="1" dirty="0">
              <a:solidFill>
                <a:srgbClr val="FF0000"/>
              </a:solidFill>
            </a:endParaRPr>
          </a:p>
        </p:txBody>
      </p:sp>
    </p:spTree>
    <p:extLst>
      <p:ext uri="{BB962C8B-B14F-4D97-AF65-F5344CB8AC3E}">
        <p14:creationId xmlns:p14="http://schemas.microsoft.com/office/powerpoint/2010/main" val="3046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C878-B018-08F2-9C9D-2B4EB68A463D}"/>
              </a:ext>
            </a:extLst>
          </p:cNvPr>
          <p:cNvSpPr>
            <a:spLocks noGrp="1"/>
          </p:cNvSpPr>
          <p:nvPr>
            <p:ph type="title"/>
          </p:nvPr>
        </p:nvSpPr>
        <p:spPr>
          <a:xfrm>
            <a:off x="0" y="1"/>
            <a:ext cx="12192000" cy="1033669"/>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6600" b="1" dirty="0">
                <a:solidFill>
                  <a:srgbClr val="0070C0"/>
                </a:solidFill>
                <a:latin typeface="+mn-lt"/>
              </a:rPr>
              <a:t>UNIT 2: ADVANCED POWER POINT</a:t>
            </a:r>
          </a:p>
        </p:txBody>
      </p:sp>
      <p:sp>
        <p:nvSpPr>
          <p:cNvPr id="3" name="Content Placeholder 2">
            <a:extLst>
              <a:ext uri="{FF2B5EF4-FFF2-40B4-BE49-F238E27FC236}">
                <a16:creationId xmlns:a16="http://schemas.microsoft.com/office/drawing/2014/main" id="{BA8F78F9-6691-DCA0-4751-9F058F56EA08}"/>
              </a:ext>
            </a:extLst>
          </p:cNvPr>
          <p:cNvSpPr>
            <a:spLocks noGrp="1"/>
          </p:cNvSpPr>
          <p:nvPr>
            <p:ph idx="1"/>
          </p:nvPr>
        </p:nvSpPr>
        <p:spPr>
          <a:xfrm>
            <a:off x="132522" y="1166190"/>
            <a:ext cx="11913703" cy="5592419"/>
          </a:xfrm>
        </p:spPr>
        <p:txBody>
          <a:bodyPr>
            <a:normAutofit lnSpcReduction="10000"/>
          </a:bodyPr>
          <a:lstStyle/>
          <a:p>
            <a:pPr algn="just"/>
            <a:r>
              <a:rPr lang="en-US" sz="3200" b="1" dirty="0">
                <a:solidFill>
                  <a:srgbClr val="0070C0"/>
                </a:solidFill>
              </a:rPr>
              <a:t>2.1. Create and Manage Presentations  </a:t>
            </a:r>
          </a:p>
          <a:p>
            <a:pPr algn="just"/>
            <a:r>
              <a:rPr lang="en-US" sz="3200" dirty="0"/>
              <a:t>A presentation is an </a:t>
            </a:r>
            <a:r>
              <a:rPr lang="en-US" sz="3200" b="1" dirty="0">
                <a:solidFill>
                  <a:srgbClr val="FF0000"/>
                </a:solidFill>
              </a:rPr>
              <a:t>organized report </a:t>
            </a:r>
            <a:r>
              <a:rPr lang="en-US" sz="3200" dirty="0"/>
              <a:t>or </a:t>
            </a:r>
            <a:r>
              <a:rPr lang="en-US" sz="3200" b="1" dirty="0">
                <a:solidFill>
                  <a:srgbClr val="FF0000"/>
                </a:solidFill>
              </a:rPr>
              <a:t>message</a:t>
            </a:r>
            <a:r>
              <a:rPr lang="en-US" sz="3200" dirty="0"/>
              <a:t> prepared as a talk </a:t>
            </a:r>
            <a:r>
              <a:rPr lang="en-US" sz="3200" b="1" dirty="0"/>
              <a:t>before an audience</a:t>
            </a:r>
            <a:r>
              <a:rPr lang="en-US" sz="3200" dirty="0"/>
              <a:t>, with the help of a </a:t>
            </a:r>
            <a:r>
              <a:rPr lang="en-US" sz="3200" b="1" dirty="0">
                <a:solidFill>
                  <a:srgbClr val="FF0000"/>
                </a:solidFill>
              </a:rPr>
              <a:t>computer program</a:t>
            </a:r>
            <a:r>
              <a:rPr lang="en-US" sz="3200" dirty="0"/>
              <a:t>. </a:t>
            </a:r>
          </a:p>
          <a:p>
            <a:pPr algn="just"/>
            <a:r>
              <a:rPr lang="en-US" sz="3200" b="1" dirty="0">
                <a:solidFill>
                  <a:srgbClr val="00B050"/>
                </a:solidFill>
              </a:rPr>
              <a:t>A presentation software </a:t>
            </a:r>
            <a:r>
              <a:rPr lang="en-US" sz="3200" dirty="0"/>
              <a:t>is a program used </a:t>
            </a:r>
            <a:r>
              <a:rPr lang="en-US" sz="3200" b="1" dirty="0">
                <a:solidFill>
                  <a:schemeClr val="accent2">
                    <a:lumMod val="75000"/>
                  </a:schemeClr>
                </a:solidFill>
              </a:rPr>
              <a:t>to create slide shows for presentation</a:t>
            </a:r>
            <a:r>
              <a:rPr lang="en-US" sz="3200" dirty="0"/>
              <a:t> on screen to an audience. </a:t>
            </a:r>
          </a:p>
          <a:p>
            <a:pPr algn="just"/>
            <a:r>
              <a:rPr lang="en-US" sz="3200" dirty="0"/>
              <a:t>Example of programs/software which can be used to create presentations are the following: </a:t>
            </a:r>
          </a:p>
          <a:p>
            <a:pPr algn="just"/>
            <a:r>
              <a:rPr lang="en-US" sz="3200" dirty="0"/>
              <a:t>Harvard Graphics, </a:t>
            </a:r>
          </a:p>
          <a:p>
            <a:pPr algn="just"/>
            <a:r>
              <a:rPr lang="en-US" sz="3200" dirty="0"/>
              <a:t>Corel Presentations, </a:t>
            </a:r>
          </a:p>
          <a:p>
            <a:pPr algn="just"/>
            <a:r>
              <a:rPr lang="en-US" sz="3200" dirty="0"/>
              <a:t>Lotus Freelance Graphics </a:t>
            </a:r>
          </a:p>
          <a:p>
            <a:pPr algn="just"/>
            <a:r>
              <a:rPr lang="en-US" sz="3200" dirty="0"/>
              <a:t>Microsoft PowerPoint</a:t>
            </a:r>
          </a:p>
          <a:p>
            <a:endParaRPr lang="en-US" sz="3200" dirty="0"/>
          </a:p>
        </p:txBody>
      </p:sp>
    </p:spTree>
    <p:extLst>
      <p:ext uri="{BB962C8B-B14F-4D97-AF65-F5344CB8AC3E}">
        <p14:creationId xmlns:p14="http://schemas.microsoft.com/office/powerpoint/2010/main" val="32492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84BDF-DF33-8173-6FCC-693248E662B3}"/>
              </a:ext>
            </a:extLst>
          </p:cNvPr>
          <p:cNvSpPr>
            <a:spLocks noGrp="1"/>
          </p:cNvSpPr>
          <p:nvPr>
            <p:ph idx="1"/>
          </p:nvPr>
        </p:nvSpPr>
        <p:spPr>
          <a:xfrm>
            <a:off x="198783" y="172278"/>
            <a:ext cx="11781182" cy="6480313"/>
          </a:xfrm>
        </p:spPr>
        <p:txBody>
          <a:bodyPr>
            <a:normAutofit lnSpcReduction="10000"/>
          </a:bodyPr>
          <a:lstStyle/>
          <a:p>
            <a:pPr algn="just"/>
            <a:r>
              <a:rPr lang="en-US" b="1" dirty="0">
                <a:solidFill>
                  <a:srgbClr val="00B050"/>
                </a:solidFill>
              </a:rPr>
              <a:t>A PowerPoint presentation </a:t>
            </a:r>
            <a:r>
              <a:rPr lang="en-US" dirty="0"/>
              <a:t>is made by </a:t>
            </a:r>
            <a:r>
              <a:rPr lang="en-US" b="1" dirty="0">
                <a:solidFill>
                  <a:srgbClr val="FF0000"/>
                </a:solidFill>
              </a:rPr>
              <a:t>slides</a:t>
            </a:r>
            <a:r>
              <a:rPr lang="en-US" dirty="0"/>
              <a:t>, and it can be done </a:t>
            </a:r>
            <a:r>
              <a:rPr lang="en-US" b="1" dirty="0">
                <a:solidFill>
                  <a:schemeClr val="accent2">
                    <a:lumMod val="75000"/>
                  </a:schemeClr>
                </a:solidFill>
              </a:rPr>
              <a:t>on computer screen</a:t>
            </a:r>
            <a:r>
              <a:rPr lang="en-US" dirty="0"/>
              <a:t> if the audience </a:t>
            </a:r>
            <a:r>
              <a:rPr lang="en-US" b="1" dirty="0"/>
              <a:t>is very small </a:t>
            </a:r>
          </a:p>
          <a:p>
            <a:pPr algn="just"/>
            <a:r>
              <a:rPr lang="en-US" dirty="0"/>
              <a:t>If the audience</a:t>
            </a:r>
            <a:r>
              <a:rPr lang="en-US" b="1" dirty="0"/>
              <a:t> is large </a:t>
            </a:r>
            <a:r>
              <a:rPr lang="en-US" dirty="0"/>
              <a:t>the computer can </a:t>
            </a:r>
            <a:r>
              <a:rPr lang="en-US" b="1" dirty="0">
                <a:solidFill>
                  <a:schemeClr val="accent2">
                    <a:lumMod val="75000"/>
                  </a:schemeClr>
                </a:solidFill>
              </a:rPr>
              <a:t>be connected to a projector </a:t>
            </a:r>
            <a:r>
              <a:rPr lang="en-US" dirty="0"/>
              <a:t>that projects the image onto a large screen or a wall.  </a:t>
            </a:r>
          </a:p>
          <a:p>
            <a:pPr algn="just"/>
            <a:r>
              <a:rPr lang="en-US" b="1" dirty="0">
                <a:solidFill>
                  <a:srgbClr val="00B050"/>
                </a:solidFill>
              </a:rPr>
              <a:t>2.1.1 Starting PowerPoint Presentation </a:t>
            </a:r>
            <a:r>
              <a:rPr lang="en-US" b="1" dirty="0">
                <a:solidFill>
                  <a:srgbClr val="FF0000"/>
                </a:solidFill>
                <a:sym typeface="Wingdings" panose="05000000000000000000" pitchFamily="2" charset="2"/>
              </a:rPr>
              <a:t> practices </a:t>
            </a:r>
          </a:p>
          <a:p>
            <a:pPr algn="just"/>
            <a:r>
              <a:rPr lang="en-US" b="1" dirty="0">
                <a:solidFill>
                  <a:srgbClr val="00B050"/>
                </a:solidFill>
              </a:rPr>
              <a:t>2.1.2 Creating and inserting a slide in a presentation </a:t>
            </a:r>
            <a:r>
              <a:rPr lang="en-US" b="1" dirty="0">
                <a:solidFill>
                  <a:srgbClr val="FF0000"/>
                </a:solidFill>
                <a:sym typeface="Wingdings" panose="05000000000000000000" pitchFamily="2" charset="2"/>
              </a:rPr>
              <a:t> practices </a:t>
            </a:r>
          </a:p>
          <a:p>
            <a:pPr algn="just"/>
            <a:r>
              <a:rPr lang="en-US" b="1" dirty="0">
                <a:solidFill>
                  <a:srgbClr val="00B050"/>
                </a:solidFill>
              </a:rPr>
              <a:t>2.1.3 Copying a slide </a:t>
            </a:r>
            <a:r>
              <a:rPr lang="en-US" b="1" dirty="0">
                <a:solidFill>
                  <a:srgbClr val="FF0000"/>
                </a:solidFill>
                <a:sym typeface="Wingdings" panose="05000000000000000000" pitchFamily="2" charset="2"/>
              </a:rPr>
              <a:t> practices </a:t>
            </a:r>
          </a:p>
          <a:p>
            <a:pPr algn="just"/>
            <a:r>
              <a:rPr lang="en-US" b="1" dirty="0">
                <a:solidFill>
                  <a:srgbClr val="00B050"/>
                </a:solidFill>
              </a:rPr>
              <a:t>2. 2. Managing Slides </a:t>
            </a:r>
          </a:p>
          <a:p>
            <a:pPr algn="just"/>
            <a:r>
              <a:rPr lang="en-US" dirty="0"/>
              <a:t>The following operation are performed for managing slide:</a:t>
            </a:r>
          </a:p>
          <a:p>
            <a:pPr algn="just"/>
            <a:r>
              <a:rPr lang="en-US" b="1" dirty="0">
                <a:solidFill>
                  <a:srgbClr val="0070C0"/>
                </a:solidFill>
              </a:rPr>
              <a:t>a. Hiding a slide </a:t>
            </a:r>
            <a:r>
              <a:rPr lang="en-US" b="1" dirty="0">
                <a:solidFill>
                  <a:srgbClr val="FF0000"/>
                </a:solidFill>
                <a:sym typeface="Wingdings" panose="05000000000000000000" pitchFamily="2" charset="2"/>
              </a:rPr>
              <a:t> practices </a:t>
            </a:r>
            <a:endParaRPr lang="en-US" b="1" dirty="0">
              <a:solidFill>
                <a:srgbClr val="0070C0"/>
              </a:solidFill>
              <a:sym typeface="Wingdings" panose="05000000000000000000" pitchFamily="2" charset="2"/>
            </a:endParaRPr>
          </a:p>
          <a:p>
            <a:pPr algn="just"/>
            <a:r>
              <a:rPr lang="en-US" b="1" dirty="0">
                <a:solidFill>
                  <a:srgbClr val="0070C0"/>
                </a:solidFill>
              </a:rPr>
              <a:t>b. Moving a slides </a:t>
            </a:r>
            <a:r>
              <a:rPr lang="en-US" b="1" dirty="0">
                <a:solidFill>
                  <a:srgbClr val="FF0000"/>
                </a:solidFill>
                <a:sym typeface="Wingdings" panose="05000000000000000000" pitchFamily="2" charset="2"/>
              </a:rPr>
              <a:t> practices </a:t>
            </a:r>
          </a:p>
          <a:p>
            <a:pPr algn="just"/>
            <a:r>
              <a:rPr lang="en-US" b="1" dirty="0">
                <a:solidFill>
                  <a:srgbClr val="0070C0"/>
                </a:solidFill>
              </a:rPr>
              <a:t>c. Rearranging slides </a:t>
            </a:r>
            <a:r>
              <a:rPr lang="en-US" b="1" dirty="0">
                <a:solidFill>
                  <a:srgbClr val="FF0000"/>
                </a:solidFill>
                <a:sym typeface="Wingdings" panose="05000000000000000000" pitchFamily="2" charset="2"/>
              </a:rPr>
              <a:t> practices </a:t>
            </a:r>
            <a:endParaRPr lang="en-US" b="1" dirty="0">
              <a:solidFill>
                <a:srgbClr val="0070C0"/>
              </a:solidFill>
            </a:endParaRPr>
          </a:p>
          <a:p>
            <a:pPr algn="just"/>
            <a:r>
              <a:rPr lang="en-US" b="1" dirty="0">
                <a:solidFill>
                  <a:srgbClr val="0070C0"/>
                </a:solidFill>
              </a:rPr>
              <a:t>d. Deleting slides </a:t>
            </a:r>
            <a:r>
              <a:rPr lang="en-US" b="1" dirty="0">
                <a:solidFill>
                  <a:srgbClr val="FF0000"/>
                </a:solidFill>
                <a:sym typeface="Wingdings" panose="05000000000000000000" pitchFamily="2" charset="2"/>
              </a:rPr>
              <a:t> practices </a:t>
            </a:r>
            <a:endParaRPr lang="en-US" b="1" dirty="0">
              <a:solidFill>
                <a:srgbClr val="0070C0"/>
              </a:solidFill>
            </a:endParaRPr>
          </a:p>
          <a:p>
            <a:pPr algn="just"/>
            <a:r>
              <a:rPr lang="en-US" b="1" dirty="0">
                <a:solidFill>
                  <a:srgbClr val="0070C0"/>
                </a:solidFill>
              </a:rPr>
              <a:t>e. Dividing slides into sections </a:t>
            </a:r>
            <a:r>
              <a:rPr lang="en-US" b="1" dirty="0">
                <a:solidFill>
                  <a:srgbClr val="FF0000"/>
                </a:solidFill>
                <a:sym typeface="Wingdings" panose="05000000000000000000" pitchFamily="2" charset="2"/>
              </a:rPr>
              <a:t> practices </a:t>
            </a:r>
            <a:endParaRPr lang="en-US" b="1" dirty="0">
              <a:solidFill>
                <a:srgbClr val="0070C0"/>
              </a:solidFill>
            </a:endParaRPr>
          </a:p>
          <a:p>
            <a:pPr algn="just"/>
            <a:endParaRPr lang="en-US" dirty="0"/>
          </a:p>
        </p:txBody>
      </p:sp>
    </p:spTree>
    <p:extLst>
      <p:ext uri="{BB962C8B-B14F-4D97-AF65-F5344CB8AC3E}">
        <p14:creationId xmlns:p14="http://schemas.microsoft.com/office/powerpoint/2010/main" val="2467041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C388-FE6E-80FC-394D-B9E997C4A32E}"/>
              </a:ext>
            </a:extLst>
          </p:cNvPr>
          <p:cNvSpPr>
            <a:spLocks noGrp="1"/>
          </p:cNvSpPr>
          <p:nvPr>
            <p:ph idx="1"/>
          </p:nvPr>
        </p:nvSpPr>
        <p:spPr>
          <a:xfrm>
            <a:off x="92765" y="132521"/>
            <a:ext cx="12006469" cy="6626087"/>
          </a:xfrm>
        </p:spPr>
        <p:txBody>
          <a:bodyPr>
            <a:normAutofit fontScale="92500" lnSpcReduction="10000"/>
          </a:bodyPr>
          <a:lstStyle/>
          <a:p>
            <a:r>
              <a:rPr lang="en-US" b="1" dirty="0">
                <a:solidFill>
                  <a:srgbClr val="00B050"/>
                </a:solidFill>
              </a:rPr>
              <a:t>2.3. Apply Design Themes and Format Background </a:t>
            </a:r>
          </a:p>
          <a:p>
            <a:r>
              <a:rPr lang="en-US" sz="3000" b="1" dirty="0">
                <a:solidFill>
                  <a:srgbClr val="FF0000"/>
                </a:solidFill>
              </a:rPr>
              <a:t>a. Design theme</a:t>
            </a:r>
          </a:p>
          <a:p>
            <a:r>
              <a:rPr lang="en-US" sz="3000" dirty="0"/>
              <a:t>Themes are predefined </a:t>
            </a:r>
            <a:r>
              <a:rPr lang="en-US" sz="3000" b="1" dirty="0"/>
              <a:t>colors, fonts </a:t>
            </a:r>
            <a:r>
              <a:rPr lang="en-US" sz="3000" dirty="0"/>
              <a:t>and </a:t>
            </a:r>
            <a:r>
              <a:rPr lang="en-US" sz="3000" b="1" dirty="0"/>
              <a:t>visuals</a:t>
            </a:r>
            <a:r>
              <a:rPr lang="en-US" sz="3000" dirty="0"/>
              <a:t> that can be applied to slides to make them have a beautiful look without doing a lot of formatting work.</a:t>
            </a:r>
          </a:p>
          <a:p>
            <a:r>
              <a:rPr lang="en-US" sz="3000" b="1" dirty="0">
                <a:solidFill>
                  <a:srgbClr val="0070C0"/>
                </a:solidFill>
              </a:rPr>
              <a:t>Steps for Appling  a theme  to a slide </a:t>
            </a:r>
            <a:r>
              <a:rPr lang="en-US" sz="3000" b="1" dirty="0">
                <a:solidFill>
                  <a:srgbClr val="FF0000"/>
                </a:solidFill>
                <a:sym typeface="Wingdings" panose="05000000000000000000" pitchFamily="2" charset="2"/>
              </a:rPr>
              <a:t> practical</a:t>
            </a:r>
          </a:p>
          <a:p>
            <a:r>
              <a:rPr lang="en-US" sz="3000" b="1" dirty="0">
                <a:solidFill>
                  <a:srgbClr val="FF0000"/>
                </a:solidFill>
              </a:rPr>
              <a:t>b. Format background </a:t>
            </a:r>
          </a:p>
          <a:p>
            <a:r>
              <a:rPr lang="en-US" sz="3000" dirty="0"/>
              <a:t>A background is an object which can be just a color, an image behind whatever text, charts, images in a PowerPoint presentation. </a:t>
            </a:r>
          </a:p>
          <a:p>
            <a:r>
              <a:rPr lang="en-US" sz="3000" b="1" dirty="0">
                <a:solidFill>
                  <a:srgbClr val="0070C0"/>
                </a:solidFill>
              </a:rPr>
              <a:t>Steps for Appling a background to a slide </a:t>
            </a:r>
            <a:r>
              <a:rPr lang="en-US" sz="3000" b="1" dirty="0">
                <a:solidFill>
                  <a:srgbClr val="FF0000"/>
                </a:solidFill>
                <a:sym typeface="Wingdings" panose="05000000000000000000" pitchFamily="2" charset="2"/>
              </a:rPr>
              <a:t> practical</a:t>
            </a:r>
          </a:p>
          <a:p>
            <a:r>
              <a:rPr lang="en-US" sz="3000" b="1" dirty="0">
                <a:solidFill>
                  <a:srgbClr val="00B050"/>
                </a:solidFill>
              </a:rPr>
              <a:t> 2.4. Adding Notes and Comments, Inserting Header and Footer </a:t>
            </a:r>
          </a:p>
          <a:p>
            <a:r>
              <a:rPr lang="en-US" sz="3000" b="1" dirty="0">
                <a:solidFill>
                  <a:srgbClr val="FF0000"/>
                </a:solidFill>
              </a:rPr>
              <a:t>A. Adding comment </a:t>
            </a:r>
          </a:p>
          <a:p>
            <a:pPr marL="0" indent="0">
              <a:buNone/>
            </a:pPr>
            <a:r>
              <a:rPr lang="en-US" sz="3000" dirty="0"/>
              <a:t>In PowerPoint presentation, a comment is an explanation that is attached to a text or an object on a slide, or to an entire slide.</a:t>
            </a:r>
          </a:p>
          <a:p>
            <a:pPr marL="0" indent="0">
              <a:buNone/>
            </a:pPr>
            <a:r>
              <a:rPr lang="en-US" sz="3000" b="1" dirty="0">
                <a:solidFill>
                  <a:srgbClr val="0070C0"/>
                </a:solidFill>
              </a:rPr>
              <a:t>Steps</a:t>
            </a:r>
            <a:r>
              <a:rPr lang="en-US" sz="3000" b="1" dirty="0">
                <a:solidFill>
                  <a:srgbClr val="FF0000"/>
                </a:solidFill>
                <a:sym typeface="Wingdings" panose="05000000000000000000" pitchFamily="2" charset="2"/>
              </a:rPr>
              <a:t> practical</a:t>
            </a:r>
            <a:endParaRPr lang="en-US" sz="3000" b="1" dirty="0">
              <a:solidFill>
                <a:srgbClr val="FF0000"/>
              </a:solidFill>
            </a:endParaRPr>
          </a:p>
        </p:txBody>
      </p:sp>
    </p:spTree>
    <p:extLst>
      <p:ext uri="{BB962C8B-B14F-4D97-AF65-F5344CB8AC3E}">
        <p14:creationId xmlns:p14="http://schemas.microsoft.com/office/powerpoint/2010/main" val="3145466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175D0-7455-881F-197D-3997AA2BCEDB}"/>
              </a:ext>
            </a:extLst>
          </p:cNvPr>
          <p:cNvSpPr>
            <a:spLocks noGrp="1"/>
          </p:cNvSpPr>
          <p:nvPr>
            <p:ph idx="1"/>
          </p:nvPr>
        </p:nvSpPr>
        <p:spPr>
          <a:xfrm>
            <a:off x="238539" y="212035"/>
            <a:ext cx="11741426" cy="6414052"/>
          </a:xfrm>
        </p:spPr>
        <p:txBody>
          <a:bodyPr/>
          <a:lstStyle/>
          <a:p>
            <a:r>
              <a:rPr lang="en-US" b="1" dirty="0">
                <a:solidFill>
                  <a:srgbClr val="0070C0"/>
                </a:solidFill>
              </a:rPr>
              <a:t>b. Adding notes </a:t>
            </a:r>
            <a:r>
              <a:rPr lang="en-US" b="1" dirty="0">
                <a:solidFill>
                  <a:srgbClr val="FF0000"/>
                </a:solidFill>
                <a:sym typeface="Wingdings" panose="05000000000000000000" pitchFamily="2" charset="2"/>
              </a:rPr>
              <a:t> practical</a:t>
            </a:r>
            <a:r>
              <a:rPr lang="en-US" b="1" dirty="0">
                <a:solidFill>
                  <a:srgbClr val="FF0000"/>
                </a:solidFill>
              </a:rPr>
              <a:t>  </a:t>
            </a:r>
          </a:p>
          <a:p>
            <a:r>
              <a:rPr lang="en-US" b="1" dirty="0">
                <a:solidFill>
                  <a:srgbClr val="0070C0"/>
                </a:solidFill>
              </a:rPr>
              <a:t>c. Insert header and footer </a:t>
            </a:r>
            <a:r>
              <a:rPr lang="en-US" b="1" dirty="0">
                <a:solidFill>
                  <a:srgbClr val="FF0000"/>
                </a:solidFill>
                <a:sym typeface="Wingdings" panose="05000000000000000000" pitchFamily="2" charset="2"/>
              </a:rPr>
              <a:t> practical</a:t>
            </a:r>
          </a:p>
          <a:p>
            <a:r>
              <a:rPr lang="en-US" b="1" dirty="0">
                <a:solidFill>
                  <a:srgbClr val="00B050"/>
                </a:solidFill>
              </a:rPr>
              <a:t>2.5. Add Sound and Animation to Slides </a:t>
            </a:r>
          </a:p>
          <a:p>
            <a:r>
              <a:rPr lang="en-US" b="1" dirty="0">
                <a:solidFill>
                  <a:srgbClr val="00B050"/>
                </a:solidFill>
              </a:rPr>
              <a:t>2.5.1. Animate text and picture in slides </a:t>
            </a:r>
          </a:p>
          <a:p>
            <a:r>
              <a:rPr lang="en-US" b="1" dirty="0">
                <a:solidFill>
                  <a:srgbClr val="0070C0"/>
                </a:solidFill>
              </a:rPr>
              <a:t>a. Inserting pictures </a:t>
            </a:r>
            <a:r>
              <a:rPr lang="en-US" b="1" dirty="0">
                <a:solidFill>
                  <a:srgbClr val="FF0000"/>
                </a:solidFill>
                <a:sym typeface="Wingdings" panose="05000000000000000000" pitchFamily="2" charset="2"/>
              </a:rPr>
              <a:t> practical</a:t>
            </a:r>
          </a:p>
          <a:p>
            <a:r>
              <a:rPr lang="en-US" b="1" dirty="0">
                <a:solidFill>
                  <a:srgbClr val="0070C0"/>
                </a:solidFill>
              </a:rPr>
              <a:t>b. Animating a text or a picture. </a:t>
            </a:r>
            <a:r>
              <a:rPr lang="en-US" b="1" dirty="0">
                <a:solidFill>
                  <a:srgbClr val="FF0000"/>
                </a:solidFill>
                <a:sym typeface="Wingdings" panose="05000000000000000000" pitchFamily="2" charset="2"/>
              </a:rPr>
              <a:t> practical </a:t>
            </a:r>
          </a:p>
          <a:p>
            <a:r>
              <a:rPr lang="en-US" b="1" dirty="0">
                <a:solidFill>
                  <a:srgbClr val="0070C0"/>
                </a:solidFill>
              </a:rPr>
              <a:t>B.1. Setting the delay of animation </a:t>
            </a:r>
            <a:r>
              <a:rPr lang="en-US" b="1" dirty="0">
                <a:solidFill>
                  <a:srgbClr val="FF0000"/>
                </a:solidFill>
                <a:sym typeface="Wingdings" panose="05000000000000000000" pitchFamily="2" charset="2"/>
              </a:rPr>
              <a:t> practical </a:t>
            </a:r>
          </a:p>
          <a:p>
            <a:r>
              <a:rPr lang="en-US" b="1" dirty="0">
                <a:solidFill>
                  <a:srgbClr val="0070C0"/>
                </a:solidFill>
              </a:rPr>
              <a:t>c. Customize animation effects  </a:t>
            </a:r>
            <a:r>
              <a:rPr lang="en-US" b="1" dirty="0">
                <a:solidFill>
                  <a:srgbClr val="FF0000"/>
                </a:solidFill>
                <a:sym typeface="Wingdings" panose="05000000000000000000" pitchFamily="2" charset="2"/>
              </a:rPr>
              <a:t> practical </a:t>
            </a:r>
          </a:p>
          <a:p>
            <a:r>
              <a:rPr lang="en-US" b="1" dirty="0">
                <a:solidFill>
                  <a:srgbClr val="00B050"/>
                </a:solidFill>
              </a:rPr>
              <a:t>2.6 Add audio and Video Content to Slides</a:t>
            </a:r>
          </a:p>
          <a:p>
            <a:r>
              <a:rPr lang="en-US" b="1" dirty="0">
                <a:solidFill>
                  <a:srgbClr val="0070C0"/>
                </a:solidFill>
              </a:rPr>
              <a:t>a. Inserting an audio </a:t>
            </a:r>
            <a:r>
              <a:rPr lang="en-US" b="1" dirty="0">
                <a:solidFill>
                  <a:srgbClr val="FF0000"/>
                </a:solidFill>
                <a:sym typeface="Wingdings" panose="05000000000000000000" pitchFamily="2" charset="2"/>
              </a:rPr>
              <a:t> practical </a:t>
            </a:r>
          </a:p>
          <a:p>
            <a:r>
              <a:rPr lang="en-US" b="1" dirty="0">
                <a:solidFill>
                  <a:srgbClr val="0070C0"/>
                </a:solidFill>
              </a:rPr>
              <a:t>b. Inserting a video recorded </a:t>
            </a:r>
            <a:r>
              <a:rPr lang="en-US" b="1" dirty="0">
                <a:solidFill>
                  <a:srgbClr val="FF0000"/>
                </a:solidFill>
                <a:sym typeface="Wingdings" panose="05000000000000000000" pitchFamily="2" charset="2"/>
              </a:rPr>
              <a:t> practical  </a:t>
            </a:r>
          </a:p>
          <a:p>
            <a:r>
              <a:rPr lang="en-US" b="1" dirty="0">
                <a:solidFill>
                  <a:srgbClr val="0070C0"/>
                </a:solidFill>
              </a:rPr>
              <a:t>c. Inserting a screen capture</a:t>
            </a:r>
            <a:r>
              <a:rPr lang="en-US" b="1" dirty="0">
                <a:solidFill>
                  <a:srgbClr val="FF0000"/>
                </a:solidFill>
                <a:sym typeface="Wingdings" panose="05000000000000000000" pitchFamily="2" charset="2"/>
              </a:rPr>
              <a:t> practical</a:t>
            </a:r>
            <a:endParaRPr lang="en-US" b="1" dirty="0">
              <a:solidFill>
                <a:srgbClr val="FF0000"/>
              </a:solidFill>
            </a:endParaRPr>
          </a:p>
        </p:txBody>
      </p:sp>
    </p:spTree>
    <p:extLst>
      <p:ext uri="{BB962C8B-B14F-4D97-AF65-F5344CB8AC3E}">
        <p14:creationId xmlns:p14="http://schemas.microsoft.com/office/powerpoint/2010/main" val="3423695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F439A-C9A1-F03A-F858-CAC9275EEBE4}"/>
              </a:ext>
            </a:extLst>
          </p:cNvPr>
          <p:cNvSpPr>
            <a:spLocks noGrp="1"/>
          </p:cNvSpPr>
          <p:nvPr>
            <p:ph idx="1"/>
          </p:nvPr>
        </p:nvSpPr>
        <p:spPr>
          <a:xfrm>
            <a:off x="212035" y="172278"/>
            <a:ext cx="11781182" cy="6546574"/>
          </a:xfrm>
        </p:spPr>
        <p:txBody>
          <a:bodyPr/>
          <a:lstStyle/>
          <a:p>
            <a:r>
              <a:rPr lang="en-US" b="1" dirty="0">
                <a:solidFill>
                  <a:srgbClr val="0070C0"/>
                </a:solidFill>
              </a:rPr>
              <a:t>2.7. Slide Transitions</a:t>
            </a:r>
          </a:p>
          <a:p>
            <a:r>
              <a:rPr lang="en-US" b="1" dirty="0">
                <a:solidFill>
                  <a:srgbClr val="FF0000"/>
                </a:solidFill>
              </a:rPr>
              <a:t>A slide transition </a:t>
            </a:r>
            <a:r>
              <a:rPr lang="en-US" dirty="0"/>
              <a:t>is the visual effect that occurs when moving from one Slide to the next during a presentation. </a:t>
            </a:r>
          </a:p>
          <a:p>
            <a:r>
              <a:rPr lang="en-US" b="1" dirty="0">
                <a:solidFill>
                  <a:srgbClr val="00B050"/>
                </a:solidFill>
              </a:rPr>
              <a:t>a. Types of transitions</a:t>
            </a:r>
          </a:p>
          <a:p>
            <a:r>
              <a:rPr lang="en-US" dirty="0"/>
              <a:t>In PowerPoint 2019 there are three main slide transitions namely </a:t>
            </a:r>
            <a:r>
              <a:rPr lang="en-US" b="1" dirty="0">
                <a:solidFill>
                  <a:srgbClr val="C00000"/>
                </a:solidFill>
              </a:rPr>
              <a:t>subtle</a:t>
            </a:r>
            <a:r>
              <a:rPr lang="en-US" dirty="0"/>
              <a:t>, </a:t>
            </a:r>
            <a:r>
              <a:rPr lang="en-US" b="1" dirty="0">
                <a:solidFill>
                  <a:srgbClr val="7030A0"/>
                </a:solidFill>
              </a:rPr>
              <a:t>exciting</a:t>
            </a:r>
            <a:r>
              <a:rPr lang="en-US" dirty="0"/>
              <a:t> and </a:t>
            </a:r>
            <a:r>
              <a:rPr lang="en-US" b="1" dirty="0">
                <a:solidFill>
                  <a:srgbClr val="00B0F0"/>
                </a:solidFill>
              </a:rPr>
              <a:t>dynamic content. </a:t>
            </a:r>
          </a:p>
          <a:p>
            <a:r>
              <a:rPr lang="en-US" b="1" dirty="0">
                <a:solidFill>
                  <a:srgbClr val="00B050"/>
                </a:solidFill>
              </a:rPr>
              <a:t>b. Steps  using a transition </a:t>
            </a:r>
            <a:r>
              <a:rPr lang="en-US" b="1" dirty="0">
                <a:solidFill>
                  <a:srgbClr val="FF0000"/>
                </a:solidFill>
                <a:sym typeface="Wingdings" panose="05000000000000000000" pitchFamily="2" charset="2"/>
              </a:rPr>
              <a:t> Practical</a:t>
            </a:r>
          </a:p>
          <a:p>
            <a:r>
              <a:rPr lang="en-US" b="1" dirty="0">
                <a:solidFill>
                  <a:srgbClr val="0070C0"/>
                </a:solidFill>
              </a:rPr>
              <a:t>2.8 Presenting Using PowerPoint  </a:t>
            </a:r>
          </a:p>
          <a:p>
            <a:pPr algn="just"/>
            <a:r>
              <a:rPr lang="en-US" b="1" dirty="0">
                <a:solidFill>
                  <a:srgbClr val="00B050"/>
                </a:solidFill>
              </a:rPr>
              <a:t>a. Presenting using a projector </a:t>
            </a:r>
          </a:p>
          <a:p>
            <a:pPr algn="just"/>
            <a:r>
              <a:rPr lang="en-US" dirty="0"/>
              <a:t>A projector is an output device that can take images generated by a computer and produce them by projection onto a screen, wall or another surface. </a:t>
            </a:r>
          </a:p>
          <a:p>
            <a:pPr algn="just"/>
            <a:r>
              <a:rPr lang="en-US" dirty="0"/>
              <a:t>A projector is connected to the computer through the </a:t>
            </a:r>
            <a:r>
              <a:rPr lang="en-US" b="1" dirty="0">
                <a:solidFill>
                  <a:srgbClr val="FF0000"/>
                </a:solidFill>
              </a:rPr>
              <a:t>VGA</a:t>
            </a:r>
            <a:r>
              <a:rPr lang="en-US" dirty="0"/>
              <a:t> port, but new projectors and computers can be connected using the</a:t>
            </a:r>
            <a:r>
              <a:rPr lang="en-US" b="1" dirty="0">
                <a:solidFill>
                  <a:srgbClr val="FF0000"/>
                </a:solidFill>
              </a:rPr>
              <a:t> HDMI </a:t>
            </a:r>
            <a:r>
              <a:rPr lang="en-US" dirty="0"/>
              <a:t>ports</a:t>
            </a:r>
            <a:endParaRPr lang="en-US" b="1" dirty="0">
              <a:solidFill>
                <a:srgbClr val="0070C0"/>
              </a:solidFill>
            </a:endParaRPr>
          </a:p>
          <a:p>
            <a:endParaRPr lang="en-US" b="1" dirty="0">
              <a:solidFill>
                <a:srgbClr val="0070C0"/>
              </a:solidFill>
            </a:endParaRPr>
          </a:p>
        </p:txBody>
      </p:sp>
      <p:pic>
        <p:nvPicPr>
          <p:cNvPr id="4" name="Picture 3">
            <a:extLst>
              <a:ext uri="{FF2B5EF4-FFF2-40B4-BE49-F238E27FC236}">
                <a16:creationId xmlns:a16="http://schemas.microsoft.com/office/drawing/2014/main" id="{8CF31909-439A-6BAE-E75B-664F42B79DA6}"/>
              </a:ext>
            </a:extLst>
          </p:cNvPr>
          <p:cNvPicPr>
            <a:picLocks noChangeAspect="1"/>
          </p:cNvPicPr>
          <p:nvPr/>
        </p:nvPicPr>
        <p:blipFill rotWithShape="1">
          <a:blip r:embed="rId2"/>
          <a:srcRect l="28928" t="37050" r="33377" b="22411"/>
          <a:stretch/>
        </p:blipFill>
        <p:spPr>
          <a:xfrm>
            <a:off x="279988" y="172278"/>
            <a:ext cx="11713229" cy="6204668"/>
          </a:xfrm>
          <a:prstGeom prst="rect">
            <a:avLst/>
          </a:prstGeom>
        </p:spPr>
      </p:pic>
    </p:spTree>
    <p:extLst>
      <p:ext uri="{BB962C8B-B14F-4D97-AF65-F5344CB8AC3E}">
        <p14:creationId xmlns:p14="http://schemas.microsoft.com/office/powerpoint/2010/main" val="16917937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B57A1-F75F-F2FF-7F49-700942A81AE2}"/>
              </a:ext>
            </a:extLst>
          </p:cNvPr>
          <p:cNvSpPr>
            <a:spLocks noGrp="1"/>
          </p:cNvSpPr>
          <p:nvPr>
            <p:ph idx="1"/>
          </p:nvPr>
        </p:nvSpPr>
        <p:spPr>
          <a:xfrm>
            <a:off x="154379" y="142504"/>
            <a:ext cx="11922826" cy="6614556"/>
          </a:xfrm>
        </p:spPr>
        <p:txBody>
          <a:bodyPr/>
          <a:lstStyle/>
          <a:p>
            <a:r>
              <a:rPr lang="en-US" b="1" dirty="0">
                <a:solidFill>
                  <a:srgbClr val="00B050"/>
                </a:solidFill>
              </a:rPr>
              <a:t>Steps for connecting a laptop to a projector </a:t>
            </a:r>
            <a:r>
              <a:rPr lang="en-US" b="1" dirty="0">
                <a:solidFill>
                  <a:srgbClr val="FF0000"/>
                </a:solidFill>
                <a:sym typeface="Wingdings" panose="05000000000000000000" pitchFamily="2" charset="2"/>
              </a:rPr>
              <a:t> demonstration</a:t>
            </a:r>
          </a:p>
          <a:p>
            <a:r>
              <a:rPr lang="en-US" dirty="0"/>
              <a:t>There are different presentation modes while using a computer connected to a projector. </a:t>
            </a:r>
          </a:p>
          <a:p>
            <a:r>
              <a:rPr lang="en-US" dirty="0"/>
              <a:t>One can use the </a:t>
            </a:r>
            <a:r>
              <a:rPr lang="en-US" b="1" dirty="0">
                <a:solidFill>
                  <a:srgbClr val="FF0000"/>
                </a:solidFill>
              </a:rPr>
              <a:t>Projector only</a:t>
            </a:r>
            <a:r>
              <a:rPr lang="en-US" dirty="0"/>
              <a:t>, </a:t>
            </a:r>
            <a:r>
              <a:rPr lang="en-US" b="1" dirty="0">
                <a:solidFill>
                  <a:srgbClr val="0070C0"/>
                </a:solidFill>
              </a:rPr>
              <a:t>duplicate</a:t>
            </a:r>
            <a:r>
              <a:rPr lang="en-US" dirty="0"/>
              <a:t> (both the projector and computer), </a:t>
            </a:r>
            <a:r>
              <a:rPr lang="en-US" b="1" dirty="0">
                <a:solidFill>
                  <a:srgbClr val="7030A0"/>
                </a:solidFill>
              </a:rPr>
              <a:t>Extend</a:t>
            </a:r>
            <a:r>
              <a:rPr lang="en-US" dirty="0"/>
              <a:t> and </a:t>
            </a:r>
            <a:r>
              <a:rPr lang="en-US" b="1" dirty="0">
                <a:solidFill>
                  <a:srgbClr val="00B0F0"/>
                </a:solidFill>
              </a:rPr>
              <a:t>Disconnect the projector</a:t>
            </a:r>
            <a:r>
              <a:rPr lang="en-US" dirty="0"/>
              <a:t>. </a:t>
            </a:r>
            <a:endParaRPr lang="en-US" b="1" dirty="0">
              <a:solidFill>
                <a:srgbClr val="FF0000"/>
              </a:solidFill>
            </a:endParaRPr>
          </a:p>
        </p:txBody>
      </p:sp>
      <p:pic>
        <p:nvPicPr>
          <p:cNvPr id="5" name="Picture 4">
            <a:extLst>
              <a:ext uri="{FF2B5EF4-FFF2-40B4-BE49-F238E27FC236}">
                <a16:creationId xmlns:a16="http://schemas.microsoft.com/office/drawing/2014/main" id="{A9602306-A635-13E0-4E3A-A3BA8A32AA08}"/>
              </a:ext>
            </a:extLst>
          </p:cNvPr>
          <p:cNvPicPr>
            <a:picLocks noChangeAspect="1"/>
          </p:cNvPicPr>
          <p:nvPr/>
        </p:nvPicPr>
        <p:blipFill rotWithShape="1">
          <a:blip r:embed="rId2"/>
          <a:srcRect l="24642" t="43287" r="27435" b="38003"/>
          <a:stretch/>
        </p:blipFill>
        <p:spPr>
          <a:xfrm>
            <a:off x="1067918" y="3008587"/>
            <a:ext cx="9809018" cy="2291938"/>
          </a:xfrm>
          <a:prstGeom prst="rect">
            <a:avLst/>
          </a:prstGeom>
        </p:spPr>
      </p:pic>
    </p:spTree>
    <p:extLst>
      <p:ext uri="{BB962C8B-B14F-4D97-AF65-F5344CB8AC3E}">
        <p14:creationId xmlns:p14="http://schemas.microsoft.com/office/powerpoint/2010/main" val="19575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A5FEC-38F0-EF81-8106-AC569CCDD806}"/>
              </a:ext>
            </a:extLst>
          </p:cNvPr>
          <p:cNvSpPr>
            <a:spLocks noGrp="1"/>
          </p:cNvSpPr>
          <p:nvPr>
            <p:ph idx="1"/>
          </p:nvPr>
        </p:nvSpPr>
        <p:spPr>
          <a:xfrm>
            <a:off x="154379" y="166254"/>
            <a:ext cx="11910951" cy="6555179"/>
          </a:xfrm>
        </p:spPr>
        <p:txBody>
          <a:bodyPr/>
          <a:lstStyle/>
          <a:p>
            <a:pPr algn="just"/>
            <a:r>
              <a:rPr lang="en-US" dirty="0"/>
              <a:t>For a presentation to be effective, the PowerPoint document have to have these qualities: </a:t>
            </a:r>
          </a:p>
          <a:p>
            <a:pPr lvl="1" algn="just"/>
            <a:r>
              <a:rPr lang="en-US" sz="3200" dirty="0"/>
              <a:t>Make the PowerPoint presentation short. Slides will contain short and concise sentences which are bulleted, </a:t>
            </a:r>
          </a:p>
          <a:p>
            <a:pPr lvl="1" algn="just"/>
            <a:r>
              <a:rPr lang="en-US" sz="3200" dirty="0"/>
              <a:t>Highlight important points by using animations and transitions wisely not randomly as these are used with a purpose like attracting attention on certain section, notifying of the change in the topic, etc. </a:t>
            </a:r>
          </a:p>
          <a:p>
            <a:pPr lvl="1" algn="just"/>
            <a:r>
              <a:rPr lang="en-US" sz="3200" dirty="0"/>
              <a:t>For long slides provide short partial synthesis to make the audience keep track of what is so far presented </a:t>
            </a:r>
          </a:p>
          <a:p>
            <a:pPr lvl="1" algn="just"/>
            <a:r>
              <a:rPr lang="en-US" sz="3200" dirty="0"/>
              <a:t>Rehearse the presentation and use scripts and notes to help you not forget the important points to mention </a:t>
            </a:r>
          </a:p>
          <a:p>
            <a:pPr lvl="1" algn="just"/>
            <a:r>
              <a:rPr lang="en-US" sz="3200" dirty="0"/>
              <a:t>Be polite and use appropriate language</a:t>
            </a:r>
            <a:r>
              <a:rPr lang="en-US" dirty="0"/>
              <a:t>. </a:t>
            </a:r>
          </a:p>
        </p:txBody>
      </p:sp>
    </p:spTree>
    <p:extLst>
      <p:ext uri="{BB962C8B-B14F-4D97-AF65-F5344CB8AC3E}">
        <p14:creationId xmlns:p14="http://schemas.microsoft.com/office/powerpoint/2010/main" val="598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CD90-7796-DA47-C8F1-B0AA2DBB57F1}"/>
              </a:ext>
            </a:extLst>
          </p:cNvPr>
          <p:cNvSpPr>
            <a:spLocks noGrp="1"/>
          </p:cNvSpPr>
          <p:nvPr>
            <p:ph type="title"/>
          </p:nvPr>
        </p:nvSpPr>
        <p:spPr>
          <a:xfrm>
            <a:off x="0" y="1"/>
            <a:ext cx="12192000" cy="955039"/>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b="1" dirty="0">
                <a:solidFill>
                  <a:srgbClr val="0070C0"/>
                </a:solidFill>
                <a:latin typeface="+mn-lt"/>
              </a:rPr>
              <a:t>UNIT 3: COMPUTER GRAPHICS TOOLS </a:t>
            </a:r>
          </a:p>
        </p:txBody>
      </p:sp>
      <p:sp>
        <p:nvSpPr>
          <p:cNvPr id="3" name="Content Placeholder 2">
            <a:extLst>
              <a:ext uri="{FF2B5EF4-FFF2-40B4-BE49-F238E27FC236}">
                <a16:creationId xmlns:a16="http://schemas.microsoft.com/office/drawing/2014/main" id="{F50F194A-DDCB-FDD1-1878-536B57EDAB78}"/>
              </a:ext>
            </a:extLst>
          </p:cNvPr>
          <p:cNvSpPr>
            <a:spLocks noGrp="1"/>
          </p:cNvSpPr>
          <p:nvPr>
            <p:ph idx="1"/>
          </p:nvPr>
        </p:nvSpPr>
        <p:spPr>
          <a:xfrm>
            <a:off x="182880" y="1097280"/>
            <a:ext cx="11846560" cy="5624195"/>
          </a:xfrm>
        </p:spPr>
        <p:txBody>
          <a:bodyPr>
            <a:normAutofit/>
          </a:bodyPr>
          <a:lstStyle/>
          <a:p>
            <a:r>
              <a:rPr lang="en-US" sz="3200" b="1" dirty="0">
                <a:solidFill>
                  <a:srgbClr val="0070C0"/>
                </a:solidFill>
              </a:rPr>
              <a:t>3.1. Introduction to Computer Graphics</a:t>
            </a:r>
          </a:p>
          <a:p>
            <a:pPr algn="just"/>
            <a:r>
              <a:rPr lang="en-US" sz="3200" dirty="0"/>
              <a:t>Modifying a hard drawing can be hard, swapping colors or resizing a picture on such a drawing is more complicated.</a:t>
            </a:r>
          </a:p>
          <a:p>
            <a:pPr algn="just"/>
            <a:r>
              <a:rPr lang="en-US" sz="3200" dirty="0"/>
              <a:t>Computer Graphics involves the ways in which images can be displayed, manipulated and stored using a computer. </a:t>
            </a:r>
          </a:p>
          <a:p>
            <a:pPr algn="just"/>
            <a:r>
              <a:rPr lang="en-US" sz="3200" dirty="0"/>
              <a:t>Computer graphics provides the software and hardware techniques or methods for generating images. </a:t>
            </a:r>
          </a:p>
          <a:p>
            <a:pPr algn="just"/>
            <a:r>
              <a:rPr lang="en-US" sz="3200" b="1" dirty="0">
                <a:solidFill>
                  <a:srgbClr val="0070C0"/>
                </a:solidFill>
              </a:rPr>
              <a:t>3.1.1. Definitions of Different Terms </a:t>
            </a:r>
          </a:p>
          <a:p>
            <a:pPr algn="just"/>
            <a:r>
              <a:rPr lang="en-US" sz="3200" b="1" dirty="0">
                <a:solidFill>
                  <a:srgbClr val="00B050"/>
                </a:solidFill>
              </a:rPr>
              <a:t>Computer graphic: </a:t>
            </a:r>
            <a:r>
              <a:rPr lang="en-US" sz="3200" dirty="0"/>
              <a:t>This is the use of a computer and specialized programs to produce and manipulate pictorial images.</a:t>
            </a:r>
          </a:p>
        </p:txBody>
      </p:sp>
    </p:spTree>
    <p:extLst>
      <p:ext uri="{BB962C8B-B14F-4D97-AF65-F5344CB8AC3E}">
        <p14:creationId xmlns:p14="http://schemas.microsoft.com/office/powerpoint/2010/main" val="15863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67A4-2265-AABE-7F0A-B006CCFDFC0B}"/>
              </a:ext>
            </a:extLst>
          </p:cNvPr>
          <p:cNvSpPr>
            <a:spLocks noGrp="1"/>
          </p:cNvSpPr>
          <p:nvPr>
            <p:ph type="title"/>
          </p:nvPr>
        </p:nvSpPr>
        <p:spPr>
          <a:xfrm>
            <a:off x="1" y="18255"/>
            <a:ext cx="12192000" cy="763623"/>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lstStyle/>
          <a:p>
            <a:pPr algn="ctr"/>
            <a:r>
              <a:rPr lang="en-US" b="1" dirty="0">
                <a:solidFill>
                  <a:srgbClr val="0070C0"/>
                </a:solidFill>
                <a:latin typeface="+mn-lt"/>
              </a:rPr>
              <a:t>Unit 1: ADVANCED SPREADSHEET</a:t>
            </a:r>
          </a:p>
        </p:txBody>
      </p:sp>
      <p:sp>
        <p:nvSpPr>
          <p:cNvPr id="3" name="Content Placeholder 2">
            <a:extLst>
              <a:ext uri="{FF2B5EF4-FFF2-40B4-BE49-F238E27FC236}">
                <a16:creationId xmlns:a16="http://schemas.microsoft.com/office/drawing/2014/main" id="{A94E7D35-A5FC-CE87-C2CB-A68EDAF22104}"/>
              </a:ext>
            </a:extLst>
          </p:cNvPr>
          <p:cNvSpPr>
            <a:spLocks noGrp="1"/>
          </p:cNvSpPr>
          <p:nvPr>
            <p:ph idx="1"/>
          </p:nvPr>
        </p:nvSpPr>
        <p:spPr>
          <a:xfrm>
            <a:off x="159027" y="899886"/>
            <a:ext cx="11847444" cy="5752705"/>
          </a:xfrm>
        </p:spPr>
        <p:txBody>
          <a:bodyPr>
            <a:normAutofit/>
          </a:bodyPr>
          <a:lstStyle/>
          <a:p>
            <a:pPr algn="just"/>
            <a:r>
              <a:rPr lang="en-US" sz="3200" b="1" dirty="0">
                <a:solidFill>
                  <a:srgbClr val="0070C0"/>
                </a:solidFill>
              </a:rPr>
              <a:t>1.1. Advanced Spreadsheet functions </a:t>
            </a:r>
          </a:p>
          <a:p>
            <a:pPr algn="just"/>
            <a:r>
              <a:rPr lang="en-US" sz="3200" b="1" dirty="0">
                <a:solidFill>
                  <a:srgbClr val="0070C0"/>
                </a:solidFill>
              </a:rPr>
              <a:t>1.1.1. Logical functions</a:t>
            </a:r>
          </a:p>
          <a:p>
            <a:pPr algn="just"/>
            <a:r>
              <a:rPr lang="en-US" sz="3200" dirty="0"/>
              <a:t>The role of these  functions is to check whether a condition is </a:t>
            </a:r>
            <a:r>
              <a:rPr lang="en-US" sz="3200" b="1" dirty="0">
                <a:solidFill>
                  <a:srgbClr val="FF0000"/>
                </a:solidFill>
              </a:rPr>
              <a:t>true</a:t>
            </a:r>
            <a:r>
              <a:rPr lang="en-US" sz="3200" dirty="0"/>
              <a:t> or </a:t>
            </a:r>
            <a:r>
              <a:rPr lang="en-US" sz="3200" b="1" dirty="0">
                <a:solidFill>
                  <a:srgbClr val="FF0000"/>
                </a:solidFill>
              </a:rPr>
              <a:t>false</a:t>
            </a:r>
            <a:r>
              <a:rPr lang="en-US" sz="3200" dirty="0"/>
              <a:t>. </a:t>
            </a:r>
          </a:p>
          <a:p>
            <a:pPr algn="just"/>
            <a:r>
              <a:rPr lang="en-US" sz="3200" dirty="0"/>
              <a:t>It can combine </a:t>
            </a:r>
            <a:r>
              <a:rPr lang="en-US" sz="3200" b="1" dirty="0">
                <a:solidFill>
                  <a:srgbClr val="C00000"/>
                </a:solidFill>
              </a:rPr>
              <a:t>multiple conditions </a:t>
            </a:r>
            <a:r>
              <a:rPr lang="en-US" sz="3200" dirty="0"/>
              <a:t>together and comes up with a result depending on the result of the evaluation of the condition.</a:t>
            </a:r>
          </a:p>
          <a:p>
            <a:pPr algn="just"/>
            <a:r>
              <a:rPr lang="en-US" sz="3200" b="1" dirty="0">
                <a:solidFill>
                  <a:srgbClr val="0070C0"/>
                </a:solidFill>
              </a:rPr>
              <a:t>a. IF Function </a:t>
            </a:r>
          </a:p>
          <a:p>
            <a:pPr algn="just"/>
            <a:r>
              <a:rPr lang="en-US" sz="3200" dirty="0"/>
              <a:t>The </a:t>
            </a:r>
            <a:r>
              <a:rPr lang="en-US" sz="3200" b="1" dirty="0">
                <a:solidFill>
                  <a:srgbClr val="FF0000"/>
                </a:solidFill>
              </a:rPr>
              <a:t>If</a:t>
            </a:r>
            <a:r>
              <a:rPr lang="en-US" sz="3200" dirty="0"/>
              <a:t> function checks whether data in a cell meets a certain condition and returns one value which can be True or False </a:t>
            </a:r>
          </a:p>
          <a:p>
            <a:pPr algn="just"/>
            <a:r>
              <a:rPr lang="en-US" sz="3200" b="1" dirty="0"/>
              <a:t>Syntax: </a:t>
            </a:r>
            <a:r>
              <a:rPr lang="en-US" sz="3200" b="1" dirty="0">
                <a:solidFill>
                  <a:srgbClr val="FF0000"/>
                </a:solidFill>
              </a:rPr>
              <a:t>= IF</a:t>
            </a:r>
            <a:r>
              <a:rPr lang="en-US" sz="3200" b="1" dirty="0"/>
              <a:t>(</a:t>
            </a:r>
            <a:r>
              <a:rPr lang="en-US" sz="3200" b="1" dirty="0" err="1">
                <a:solidFill>
                  <a:srgbClr val="00B050"/>
                </a:solidFill>
              </a:rPr>
              <a:t>Logical_test</a:t>
            </a:r>
            <a:r>
              <a:rPr lang="en-US" sz="3200" b="1" dirty="0"/>
              <a:t>, </a:t>
            </a:r>
            <a:r>
              <a:rPr lang="en-US" sz="3200" b="1" dirty="0" err="1">
                <a:solidFill>
                  <a:srgbClr val="00B0F0"/>
                </a:solidFill>
              </a:rPr>
              <a:t>Value_If_True</a:t>
            </a:r>
            <a:r>
              <a:rPr lang="en-US" sz="3200" b="1" dirty="0"/>
              <a:t>, </a:t>
            </a:r>
            <a:r>
              <a:rPr lang="en-US" sz="3200" b="1" dirty="0" err="1">
                <a:solidFill>
                  <a:schemeClr val="accent2">
                    <a:lumMod val="75000"/>
                  </a:schemeClr>
                </a:solidFill>
              </a:rPr>
              <a:t>Value_If_False</a:t>
            </a:r>
            <a:r>
              <a:rPr lang="en-US" sz="3200" b="1" dirty="0">
                <a:solidFill>
                  <a:schemeClr val="accent2">
                    <a:lumMod val="75000"/>
                  </a:schemeClr>
                </a:solidFill>
              </a:rPr>
              <a:t> </a:t>
            </a:r>
            <a:r>
              <a:rPr lang="en-US" sz="3200" b="1" dirty="0"/>
              <a:t>) </a:t>
            </a:r>
          </a:p>
        </p:txBody>
      </p:sp>
      <p:pic>
        <p:nvPicPr>
          <p:cNvPr id="5" name="Picture 4">
            <a:extLst>
              <a:ext uri="{FF2B5EF4-FFF2-40B4-BE49-F238E27FC236}">
                <a16:creationId xmlns:a16="http://schemas.microsoft.com/office/drawing/2014/main" id="{41CADCB7-0CB5-D79F-B4EA-DBE464B2E171}"/>
              </a:ext>
            </a:extLst>
          </p:cNvPr>
          <p:cNvPicPr>
            <a:picLocks noChangeAspect="1"/>
          </p:cNvPicPr>
          <p:nvPr/>
        </p:nvPicPr>
        <p:blipFill rotWithShape="1">
          <a:blip r:embed="rId2"/>
          <a:srcRect l="16616" t="36096" r="21538" b="38456"/>
          <a:stretch/>
        </p:blipFill>
        <p:spPr>
          <a:xfrm>
            <a:off x="225290" y="2557671"/>
            <a:ext cx="11873946" cy="4094920"/>
          </a:xfrm>
          <a:prstGeom prst="rect">
            <a:avLst/>
          </a:prstGeom>
        </p:spPr>
      </p:pic>
    </p:spTree>
    <p:extLst>
      <p:ext uri="{BB962C8B-B14F-4D97-AF65-F5344CB8AC3E}">
        <p14:creationId xmlns:p14="http://schemas.microsoft.com/office/powerpoint/2010/main" val="18665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8BF53-B06D-1D9F-041F-9A651EBEF6E2}"/>
              </a:ext>
            </a:extLst>
          </p:cNvPr>
          <p:cNvSpPr>
            <a:spLocks noGrp="1"/>
          </p:cNvSpPr>
          <p:nvPr>
            <p:ph idx="1"/>
          </p:nvPr>
        </p:nvSpPr>
        <p:spPr>
          <a:xfrm>
            <a:off x="162560" y="136525"/>
            <a:ext cx="11866880" cy="6584950"/>
          </a:xfrm>
        </p:spPr>
        <p:txBody>
          <a:bodyPr>
            <a:normAutofit/>
          </a:bodyPr>
          <a:lstStyle/>
          <a:p>
            <a:pPr algn="just"/>
            <a:r>
              <a:rPr lang="en-US" sz="3200" b="1" dirty="0">
                <a:solidFill>
                  <a:srgbClr val="00B050"/>
                </a:solidFill>
              </a:rPr>
              <a:t>Pixel: </a:t>
            </a:r>
            <a:r>
              <a:rPr lang="en-US" sz="3200" dirty="0"/>
              <a:t>is the smallest unit of a digital image or graphic that can be displayed and represented on a digital displayed device. </a:t>
            </a:r>
          </a:p>
          <a:p>
            <a:pPr algn="just"/>
            <a:r>
              <a:rPr lang="en-US" sz="3200" b="1" dirty="0">
                <a:solidFill>
                  <a:srgbClr val="00B050"/>
                </a:solidFill>
              </a:rPr>
              <a:t>A pixel </a:t>
            </a:r>
            <a:r>
              <a:rPr lang="en-US" sz="3200" dirty="0"/>
              <a:t>can have different colors produced by mixing the three colors </a:t>
            </a:r>
            <a:r>
              <a:rPr lang="en-US" sz="3200" b="1" dirty="0">
                <a:solidFill>
                  <a:srgbClr val="FF0000"/>
                </a:solidFill>
              </a:rPr>
              <a:t>RGB (R</a:t>
            </a:r>
            <a:r>
              <a:rPr lang="en-US" sz="3200" b="1" dirty="0"/>
              <a:t>ed</a:t>
            </a:r>
            <a:r>
              <a:rPr lang="en-US" sz="3200" b="1" dirty="0">
                <a:solidFill>
                  <a:srgbClr val="FF0000"/>
                </a:solidFill>
              </a:rPr>
              <a:t>, G</a:t>
            </a:r>
            <a:r>
              <a:rPr lang="en-US" sz="3200" b="1" dirty="0"/>
              <a:t>reen</a:t>
            </a:r>
            <a:r>
              <a:rPr lang="en-US" sz="3200" b="1" dirty="0">
                <a:solidFill>
                  <a:srgbClr val="FF0000"/>
                </a:solidFill>
              </a:rPr>
              <a:t> </a:t>
            </a:r>
            <a:r>
              <a:rPr lang="en-US" sz="3200" b="1" dirty="0"/>
              <a:t>and</a:t>
            </a:r>
            <a:r>
              <a:rPr lang="en-US" sz="3200" b="1" dirty="0">
                <a:solidFill>
                  <a:srgbClr val="FF0000"/>
                </a:solidFill>
              </a:rPr>
              <a:t> B</a:t>
            </a:r>
            <a:r>
              <a:rPr lang="en-US" sz="3200" b="1" dirty="0"/>
              <a:t>lue</a:t>
            </a:r>
            <a:r>
              <a:rPr lang="en-US" sz="3200" b="1" dirty="0">
                <a:solidFill>
                  <a:srgbClr val="FF0000"/>
                </a:solidFill>
              </a:rPr>
              <a:t>) </a:t>
            </a:r>
            <a:r>
              <a:rPr lang="en-US" sz="3200" dirty="0"/>
              <a:t>and each of the three colors can take values ranging from 0 to 256.</a:t>
            </a:r>
          </a:p>
          <a:p>
            <a:pPr algn="just"/>
            <a:r>
              <a:rPr lang="en-US" sz="3200" b="1" dirty="0">
                <a:solidFill>
                  <a:srgbClr val="00B050"/>
                </a:solidFill>
              </a:rPr>
              <a:t>2D (2Dimensional) </a:t>
            </a:r>
            <a:r>
              <a:rPr lang="en-US" sz="3200" dirty="0"/>
              <a:t>images are objects that are rendered visually on paper, film or on screen in two planes representing width and height (X and Y).</a:t>
            </a:r>
          </a:p>
          <a:p>
            <a:pPr algn="just"/>
            <a:r>
              <a:rPr lang="en-US" sz="3200" b="1" dirty="0">
                <a:solidFill>
                  <a:srgbClr val="00B050"/>
                </a:solidFill>
              </a:rPr>
              <a:t>3D computer graphics or three-dimensional computer graphics</a:t>
            </a:r>
            <a:r>
              <a:rPr lang="en-US" sz="3200" dirty="0"/>
              <a:t> are graphics that use a three-dimensional representation of geometric data (often Cartesian) that is stored in the computer for the purposes of performing calculations and rendering 2D image.</a:t>
            </a:r>
          </a:p>
        </p:txBody>
      </p:sp>
    </p:spTree>
    <p:extLst>
      <p:ext uri="{BB962C8B-B14F-4D97-AF65-F5344CB8AC3E}">
        <p14:creationId xmlns:p14="http://schemas.microsoft.com/office/powerpoint/2010/main" val="289484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BBEA4-F52C-106B-6EE8-3994F964445B}"/>
              </a:ext>
            </a:extLst>
          </p:cNvPr>
          <p:cNvSpPr>
            <a:spLocks noGrp="1"/>
          </p:cNvSpPr>
          <p:nvPr>
            <p:ph idx="1"/>
          </p:nvPr>
        </p:nvSpPr>
        <p:spPr>
          <a:xfrm>
            <a:off x="194553" y="136526"/>
            <a:ext cx="11848290" cy="6584950"/>
          </a:xfrm>
        </p:spPr>
        <p:txBody>
          <a:bodyPr>
            <a:normAutofit/>
          </a:bodyPr>
          <a:lstStyle/>
          <a:p>
            <a:pPr algn="just"/>
            <a:r>
              <a:rPr lang="en-US" sz="3200" b="1" dirty="0">
                <a:solidFill>
                  <a:srgbClr val="00B050"/>
                </a:solidFill>
              </a:rPr>
              <a:t>Morphing: </a:t>
            </a:r>
            <a:r>
              <a:rPr lang="en-US" sz="3200" dirty="0"/>
              <a:t>is a technique which involves using a computer to make an image on film or television appear to change shape or change into something else. </a:t>
            </a:r>
          </a:p>
          <a:p>
            <a:pPr algn="just"/>
            <a:r>
              <a:rPr lang="en-US" sz="3200" b="1" dirty="0">
                <a:solidFill>
                  <a:srgbClr val="00B050"/>
                </a:solidFill>
              </a:rPr>
              <a:t>Random scan: </a:t>
            </a:r>
            <a:r>
              <a:rPr lang="en-US" sz="3200" dirty="0"/>
              <a:t>Random Scan System uses an electron beam which operates like a pencil to create a line image on the CRT (Cathode Ray Tube) screen. </a:t>
            </a:r>
          </a:p>
          <a:p>
            <a:pPr algn="just"/>
            <a:r>
              <a:rPr lang="en-US" sz="3200" dirty="0"/>
              <a:t>The picture is constructed out of a sequence of straight-line segments. </a:t>
            </a:r>
          </a:p>
          <a:p>
            <a:pPr algn="just"/>
            <a:r>
              <a:rPr lang="en-US" sz="3200" dirty="0"/>
              <a:t>Each line segment is drawn on the screen by directing the beam to move from one point on the screen to the next, where its x &amp; y coordinates define each point. </a:t>
            </a:r>
          </a:p>
          <a:p>
            <a:pPr algn="just"/>
            <a:r>
              <a:rPr lang="en-US" sz="3200" dirty="0"/>
              <a:t>After drawing the picture, The system cycles back to the first line and design all the lines of the image 30 to 60 time each second. </a:t>
            </a:r>
          </a:p>
        </p:txBody>
      </p:sp>
      <p:pic>
        <p:nvPicPr>
          <p:cNvPr id="6" name="Picture 5">
            <a:extLst>
              <a:ext uri="{FF2B5EF4-FFF2-40B4-BE49-F238E27FC236}">
                <a16:creationId xmlns:a16="http://schemas.microsoft.com/office/drawing/2014/main" id="{945A0FC1-CB64-03EF-236A-B174E2DA50AF}"/>
              </a:ext>
            </a:extLst>
          </p:cNvPr>
          <p:cNvPicPr>
            <a:picLocks noChangeAspect="1"/>
          </p:cNvPicPr>
          <p:nvPr/>
        </p:nvPicPr>
        <p:blipFill rotWithShape="1">
          <a:blip r:embed="rId2"/>
          <a:srcRect l="32127" t="39198" r="33125" b="27153"/>
          <a:stretch/>
        </p:blipFill>
        <p:spPr>
          <a:xfrm>
            <a:off x="217251" y="136524"/>
            <a:ext cx="11802894" cy="6219825"/>
          </a:xfrm>
          <a:prstGeom prst="rect">
            <a:avLst/>
          </a:prstGeom>
        </p:spPr>
      </p:pic>
    </p:spTree>
    <p:extLst>
      <p:ext uri="{BB962C8B-B14F-4D97-AF65-F5344CB8AC3E}">
        <p14:creationId xmlns:p14="http://schemas.microsoft.com/office/powerpoint/2010/main" val="117445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DD18D-4AD6-6538-44E6-1F35C243B831}"/>
              </a:ext>
            </a:extLst>
          </p:cNvPr>
          <p:cNvSpPr>
            <a:spLocks noGrp="1"/>
          </p:cNvSpPr>
          <p:nvPr>
            <p:ph idx="1"/>
          </p:nvPr>
        </p:nvSpPr>
        <p:spPr>
          <a:xfrm>
            <a:off x="204716" y="259306"/>
            <a:ext cx="11750723" cy="6359857"/>
          </a:xfrm>
        </p:spPr>
        <p:txBody>
          <a:bodyPr/>
          <a:lstStyle/>
          <a:p>
            <a:r>
              <a:rPr lang="en-US" b="1" dirty="0">
                <a:solidFill>
                  <a:srgbClr val="00B050"/>
                </a:solidFill>
              </a:rPr>
              <a:t>A raster scan display </a:t>
            </a:r>
            <a:r>
              <a:rPr lang="en-US" dirty="0"/>
              <a:t>is based on intensity control of pixels in the form of a rectangular box called Raster on the screen. </a:t>
            </a:r>
          </a:p>
          <a:p>
            <a:r>
              <a:rPr lang="en-US" dirty="0"/>
              <a:t>Raster Scan provides a refresh rate of 60 to 80 frames per second. </a:t>
            </a:r>
          </a:p>
        </p:txBody>
      </p:sp>
      <p:pic>
        <p:nvPicPr>
          <p:cNvPr id="6" name="Picture 5">
            <a:extLst>
              <a:ext uri="{FF2B5EF4-FFF2-40B4-BE49-F238E27FC236}">
                <a16:creationId xmlns:a16="http://schemas.microsoft.com/office/drawing/2014/main" id="{9714570C-2B4D-B74D-B2C6-F4F57963B0DC}"/>
              </a:ext>
            </a:extLst>
          </p:cNvPr>
          <p:cNvPicPr>
            <a:picLocks noChangeAspect="1"/>
          </p:cNvPicPr>
          <p:nvPr/>
        </p:nvPicPr>
        <p:blipFill rotWithShape="1">
          <a:blip r:embed="rId2"/>
          <a:srcRect l="24963" t="27452" r="37536" b="45669"/>
          <a:stretch/>
        </p:blipFill>
        <p:spPr>
          <a:xfrm>
            <a:off x="914399" y="1985703"/>
            <a:ext cx="10126639" cy="4370647"/>
          </a:xfrm>
          <a:prstGeom prst="rect">
            <a:avLst/>
          </a:prstGeom>
        </p:spPr>
      </p:pic>
    </p:spTree>
    <p:extLst>
      <p:ext uri="{BB962C8B-B14F-4D97-AF65-F5344CB8AC3E}">
        <p14:creationId xmlns:p14="http://schemas.microsoft.com/office/powerpoint/2010/main" val="12541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98ED6-EA0E-302E-678D-2BDE768E57AE}"/>
              </a:ext>
            </a:extLst>
          </p:cNvPr>
          <p:cNvSpPr>
            <a:spLocks noGrp="1"/>
          </p:cNvSpPr>
          <p:nvPr>
            <p:ph idx="1"/>
          </p:nvPr>
        </p:nvSpPr>
        <p:spPr>
          <a:xfrm>
            <a:off x="109182" y="136524"/>
            <a:ext cx="11878102" cy="6584951"/>
          </a:xfrm>
        </p:spPr>
        <p:txBody>
          <a:bodyPr>
            <a:normAutofit lnSpcReduction="10000"/>
          </a:bodyPr>
          <a:lstStyle/>
          <a:p>
            <a:r>
              <a:rPr lang="en-US" sz="3200" dirty="0"/>
              <a:t>Source: Comparison between Random scan and Raster Scan: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3500" b="1" dirty="0">
                <a:solidFill>
                  <a:srgbClr val="0070C0"/>
                </a:solidFill>
              </a:rPr>
              <a:t>3.2. Image Format</a:t>
            </a:r>
          </a:p>
          <a:p>
            <a:r>
              <a:rPr lang="en-US" sz="3600" b="1" dirty="0"/>
              <a:t>3.2.1. Definition </a:t>
            </a:r>
          </a:p>
          <a:p>
            <a:r>
              <a:rPr lang="en-US" sz="3600" b="1" dirty="0">
                <a:solidFill>
                  <a:srgbClr val="00B050"/>
                </a:solidFill>
              </a:rPr>
              <a:t>Image file formats </a:t>
            </a:r>
            <a:r>
              <a:rPr lang="en-US" sz="3600" dirty="0"/>
              <a:t>are standardized means of organizing and storing digital images. </a:t>
            </a:r>
          </a:p>
        </p:txBody>
      </p:sp>
      <p:pic>
        <p:nvPicPr>
          <p:cNvPr id="6" name="Picture 5">
            <a:extLst>
              <a:ext uri="{FF2B5EF4-FFF2-40B4-BE49-F238E27FC236}">
                <a16:creationId xmlns:a16="http://schemas.microsoft.com/office/drawing/2014/main" id="{74FF2454-B017-D3BF-8B70-E74B58557D4F}"/>
              </a:ext>
            </a:extLst>
          </p:cNvPr>
          <p:cNvPicPr>
            <a:picLocks noChangeAspect="1"/>
          </p:cNvPicPr>
          <p:nvPr/>
        </p:nvPicPr>
        <p:blipFill rotWithShape="1">
          <a:blip r:embed="rId2"/>
          <a:srcRect l="25559" t="46143" r="29440" b="28771"/>
          <a:stretch/>
        </p:blipFill>
        <p:spPr>
          <a:xfrm>
            <a:off x="411707" y="475416"/>
            <a:ext cx="11273051" cy="3671249"/>
          </a:xfrm>
          <a:prstGeom prst="rect">
            <a:avLst/>
          </a:prstGeom>
        </p:spPr>
      </p:pic>
    </p:spTree>
    <p:extLst>
      <p:ext uri="{BB962C8B-B14F-4D97-AF65-F5344CB8AC3E}">
        <p14:creationId xmlns:p14="http://schemas.microsoft.com/office/powerpoint/2010/main" val="204753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11FCE-AA4C-139C-5D7B-4CDE8EAD06B6}"/>
              </a:ext>
            </a:extLst>
          </p:cNvPr>
          <p:cNvSpPr>
            <a:spLocks noGrp="1"/>
          </p:cNvSpPr>
          <p:nvPr>
            <p:ph idx="1"/>
          </p:nvPr>
        </p:nvSpPr>
        <p:spPr>
          <a:xfrm>
            <a:off x="172278" y="185530"/>
            <a:ext cx="11892343" cy="6535946"/>
          </a:xfrm>
        </p:spPr>
        <p:txBody>
          <a:bodyPr/>
          <a:lstStyle/>
          <a:p>
            <a:r>
              <a:rPr lang="en-US" sz="3200" dirty="0"/>
              <a:t>Image files are composed of digital data in one of the formats that can be rasterized for use on a computer display or printer. </a:t>
            </a:r>
            <a:endParaRPr lang="en-US" sz="3200" b="1" dirty="0">
              <a:solidFill>
                <a:srgbClr val="0070C0"/>
              </a:solidFill>
            </a:endParaRPr>
          </a:p>
          <a:p>
            <a:r>
              <a:rPr lang="en-US" sz="3200" b="1" dirty="0">
                <a:solidFill>
                  <a:srgbClr val="00B050"/>
                </a:solidFill>
              </a:rPr>
              <a:t>TIFF</a:t>
            </a:r>
            <a:r>
              <a:rPr lang="en-US" sz="3200" dirty="0"/>
              <a:t> stands for Tagged Image File Format. </a:t>
            </a:r>
          </a:p>
          <a:p>
            <a:pPr algn="just"/>
            <a:r>
              <a:rPr lang="en-US" sz="3200" b="1" dirty="0">
                <a:solidFill>
                  <a:srgbClr val="00B050"/>
                </a:solidFill>
              </a:rPr>
              <a:t>TIFF </a:t>
            </a:r>
            <a:r>
              <a:rPr lang="en-US" sz="3200" dirty="0"/>
              <a:t>images are uncompressed and thus contain a lot of detailed image data (which is why the files are so </a:t>
            </a:r>
            <a:r>
              <a:rPr lang="en-US" sz="3200" b="1" dirty="0">
                <a:solidFill>
                  <a:srgbClr val="00B050"/>
                </a:solidFill>
              </a:rPr>
              <a:t>big</a:t>
            </a:r>
            <a:r>
              <a:rPr lang="en-US" sz="3200" dirty="0"/>
              <a:t>) </a:t>
            </a:r>
          </a:p>
          <a:p>
            <a:pPr algn="just"/>
            <a:r>
              <a:rPr lang="en-US" sz="3200" b="1" dirty="0">
                <a:solidFill>
                  <a:srgbClr val="00B050"/>
                </a:solidFill>
              </a:rPr>
              <a:t>JPEG</a:t>
            </a:r>
            <a:r>
              <a:rPr lang="en-US" sz="3200" dirty="0"/>
              <a:t> stands for Joint </a:t>
            </a:r>
            <a:r>
              <a:rPr lang="en-US" sz="3200" b="1" dirty="0">
                <a:solidFill>
                  <a:srgbClr val="C00000"/>
                </a:solidFill>
              </a:rPr>
              <a:t>Photographic Experts Group</a:t>
            </a:r>
            <a:r>
              <a:rPr lang="en-US" sz="3200" dirty="0"/>
              <a:t>, which created this standard for this type of image formatting. </a:t>
            </a:r>
          </a:p>
          <a:p>
            <a:pPr algn="just"/>
            <a:r>
              <a:rPr lang="en-US" sz="3200" b="1" dirty="0">
                <a:solidFill>
                  <a:srgbClr val="00B050"/>
                </a:solidFill>
              </a:rPr>
              <a:t>JPEG </a:t>
            </a:r>
            <a:r>
              <a:rPr lang="en-US" sz="3200" dirty="0"/>
              <a:t>files are images that have been compressed to store a lot of information in a small-size file. </a:t>
            </a:r>
          </a:p>
          <a:p>
            <a:pPr algn="just"/>
            <a:r>
              <a:rPr lang="en-US" sz="3200" dirty="0"/>
              <a:t>Most digital cameras store photos in </a:t>
            </a:r>
            <a:r>
              <a:rPr lang="en-US" sz="3200" b="1" dirty="0">
                <a:solidFill>
                  <a:srgbClr val="00B050"/>
                </a:solidFill>
              </a:rPr>
              <a:t>JPEG</a:t>
            </a:r>
            <a:r>
              <a:rPr lang="en-US" sz="3200" dirty="0"/>
              <a:t> format, because then you can take more photos on one camera card than you can with other formats. </a:t>
            </a:r>
          </a:p>
          <a:p>
            <a:pPr algn="just"/>
            <a:endParaRPr lang="en-US" dirty="0"/>
          </a:p>
        </p:txBody>
      </p:sp>
    </p:spTree>
    <p:extLst>
      <p:ext uri="{BB962C8B-B14F-4D97-AF65-F5344CB8AC3E}">
        <p14:creationId xmlns:p14="http://schemas.microsoft.com/office/powerpoint/2010/main" val="41715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FCED6-BB0E-9393-BFE1-DA8CC9FA1826}"/>
              </a:ext>
            </a:extLst>
          </p:cNvPr>
          <p:cNvSpPr>
            <a:spLocks noGrp="1"/>
          </p:cNvSpPr>
          <p:nvPr>
            <p:ph idx="1"/>
          </p:nvPr>
        </p:nvSpPr>
        <p:spPr>
          <a:xfrm>
            <a:off x="191069" y="136524"/>
            <a:ext cx="11818961" cy="6468991"/>
          </a:xfrm>
        </p:spPr>
        <p:txBody>
          <a:bodyPr>
            <a:noAutofit/>
          </a:bodyPr>
          <a:lstStyle/>
          <a:p>
            <a:pPr algn="just"/>
            <a:r>
              <a:rPr lang="en-US" sz="3200" b="1" dirty="0">
                <a:solidFill>
                  <a:srgbClr val="00B050"/>
                </a:solidFill>
              </a:rPr>
              <a:t>GIF</a:t>
            </a:r>
            <a:r>
              <a:rPr lang="en-US" sz="3200" dirty="0"/>
              <a:t> stands for </a:t>
            </a:r>
            <a:r>
              <a:rPr lang="en-US" sz="3200" b="1" dirty="0">
                <a:solidFill>
                  <a:srgbClr val="C00000"/>
                </a:solidFill>
              </a:rPr>
              <a:t>Graphic Interchange Format</a:t>
            </a:r>
            <a:r>
              <a:rPr lang="en-US" sz="3200" dirty="0"/>
              <a:t>. </a:t>
            </a:r>
          </a:p>
          <a:p>
            <a:pPr algn="just"/>
            <a:r>
              <a:rPr lang="en-US" sz="3200" dirty="0"/>
              <a:t>This format compresses images but, as different from </a:t>
            </a:r>
            <a:r>
              <a:rPr lang="en-US" sz="3200" b="1" dirty="0">
                <a:solidFill>
                  <a:srgbClr val="00B050"/>
                </a:solidFill>
              </a:rPr>
              <a:t>JPEG</a:t>
            </a:r>
            <a:r>
              <a:rPr lang="en-US" sz="3200" dirty="0"/>
              <a:t>.</a:t>
            </a:r>
          </a:p>
          <a:p>
            <a:pPr algn="just"/>
            <a:r>
              <a:rPr lang="en-US" sz="3200" b="1" dirty="0">
                <a:solidFill>
                  <a:srgbClr val="00B050"/>
                </a:solidFill>
              </a:rPr>
              <a:t>PNG</a:t>
            </a:r>
            <a:r>
              <a:rPr lang="en-US" sz="3200" dirty="0"/>
              <a:t> stands for </a:t>
            </a:r>
            <a:r>
              <a:rPr lang="en-US" sz="3200" b="1" dirty="0">
                <a:solidFill>
                  <a:srgbClr val="C00000"/>
                </a:solidFill>
              </a:rPr>
              <a:t>Portable Network Graphics</a:t>
            </a:r>
            <a:r>
              <a:rPr lang="en-US" sz="3200" dirty="0"/>
              <a:t>. </a:t>
            </a:r>
          </a:p>
          <a:p>
            <a:pPr algn="just"/>
            <a:r>
              <a:rPr lang="en-US" sz="3200" b="1" dirty="0">
                <a:solidFill>
                  <a:srgbClr val="0070C0"/>
                </a:solidFill>
              </a:rPr>
              <a:t>3.2.2 Image compression  </a:t>
            </a:r>
          </a:p>
          <a:p>
            <a:pPr algn="just"/>
            <a:r>
              <a:rPr lang="en-US" sz="3200" b="1" dirty="0">
                <a:solidFill>
                  <a:srgbClr val="00B050"/>
                </a:solidFill>
              </a:rPr>
              <a:t>Image compression </a:t>
            </a:r>
            <a:r>
              <a:rPr lang="en-US" sz="3200" dirty="0"/>
              <a:t>is minimizing the size in bytes of a graphic file without degrading the quality of the image to an unacceptable level.</a:t>
            </a:r>
          </a:p>
          <a:p>
            <a:pPr algn="just"/>
            <a:r>
              <a:rPr lang="en-US" sz="3200" b="1" dirty="0">
                <a:solidFill>
                  <a:srgbClr val="0070C0"/>
                </a:solidFill>
              </a:rPr>
              <a:t>Image compression techniques Lossy and Lossless </a:t>
            </a:r>
          </a:p>
          <a:p>
            <a:pPr algn="just"/>
            <a:r>
              <a:rPr lang="en-US" sz="3200" b="1" dirty="0">
                <a:solidFill>
                  <a:srgbClr val="FF0000"/>
                </a:solidFill>
              </a:rPr>
              <a:t>Lossless: </a:t>
            </a:r>
            <a:r>
              <a:rPr lang="en-US" sz="3200" dirty="0"/>
              <a:t>The compression technique where compressed data (byte) </a:t>
            </a:r>
            <a:r>
              <a:rPr lang="en-US" sz="3200" b="1" dirty="0"/>
              <a:t>will be the same </a:t>
            </a:r>
            <a:r>
              <a:rPr lang="en-US" sz="3200" dirty="0"/>
              <a:t>replica of actual data.</a:t>
            </a:r>
          </a:p>
          <a:p>
            <a:pPr algn="just"/>
            <a:r>
              <a:rPr lang="en-US" sz="3200" b="1" dirty="0">
                <a:solidFill>
                  <a:srgbClr val="FF0000"/>
                </a:solidFill>
              </a:rPr>
              <a:t>Lossy: </a:t>
            </a:r>
            <a:r>
              <a:rPr lang="en-US" sz="3200" dirty="0"/>
              <a:t>File compression results in </a:t>
            </a:r>
            <a:r>
              <a:rPr lang="en-US" sz="3200" b="1" dirty="0"/>
              <a:t>lost data </a:t>
            </a:r>
            <a:r>
              <a:rPr lang="en-US" sz="3200" dirty="0"/>
              <a:t>and quality from the original version. </a:t>
            </a:r>
          </a:p>
        </p:txBody>
      </p:sp>
    </p:spTree>
    <p:extLst>
      <p:ext uri="{BB962C8B-B14F-4D97-AF65-F5344CB8AC3E}">
        <p14:creationId xmlns:p14="http://schemas.microsoft.com/office/powerpoint/2010/main" val="22627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78063-10DD-3995-935A-32CBCBB090D3}"/>
              </a:ext>
            </a:extLst>
          </p:cNvPr>
          <p:cNvSpPr>
            <a:spLocks noGrp="1"/>
          </p:cNvSpPr>
          <p:nvPr>
            <p:ph idx="1"/>
          </p:nvPr>
        </p:nvSpPr>
        <p:spPr>
          <a:xfrm>
            <a:off x="145774" y="172278"/>
            <a:ext cx="11820939" cy="6549197"/>
          </a:xfrm>
        </p:spPr>
        <p:txBody>
          <a:bodyPr>
            <a:normAutofit/>
          </a:bodyPr>
          <a:lstStyle/>
          <a:p>
            <a:r>
              <a:rPr lang="en-US" sz="3200" b="1" dirty="0">
                <a:solidFill>
                  <a:srgbClr val="0070C0"/>
                </a:solidFill>
              </a:rPr>
              <a:t>3.2.3 Viewing an image’s file size and dimensions </a:t>
            </a:r>
          </a:p>
          <a:p>
            <a:r>
              <a:rPr lang="en-US" sz="3200" dirty="0"/>
              <a:t>The determination of an </a:t>
            </a:r>
            <a:r>
              <a:rPr lang="en-US" sz="3200" b="1" dirty="0">
                <a:solidFill>
                  <a:srgbClr val="FF0000"/>
                </a:solidFill>
              </a:rPr>
              <a:t>image’s file size </a:t>
            </a:r>
            <a:r>
              <a:rPr lang="en-US" sz="3200" dirty="0"/>
              <a:t>and </a:t>
            </a:r>
            <a:r>
              <a:rPr lang="en-US" sz="3200" b="1" dirty="0">
                <a:solidFill>
                  <a:srgbClr val="FF0000"/>
                </a:solidFill>
              </a:rPr>
              <a:t>dimensions</a:t>
            </a:r>
            <a:r>
              <a:rPr lang="en-US" sz="3200" dirty="0"/>
              <a:t> depends on an </a:t>
            </a:r>
            <a:r>
              <a:rPr lang="en-US" sz="3200" b="1" dirty="0">
                <a:solidFill>
                  <a:srgbClr val="FF0066"/>
                </a:solidFill>
              </a:rPr>
              <a:t>Operating System </a:t>
            </a:r>
            <a:r>
              <a:rPr lang="en-US" sz="3200" dirty="0"/>
              <a:t>being used. </a:t>
            </a:r>
          </a:p>
          <a:p>
            <a:r>
              <a:rPr lang="en-US" sz="3200" b="1" dirty="0">
                <a:solidFill>
                  <a:srgbClr val="C00000"/>
                </a:solidFill>
              </a:rPr>
              <a:t>Right</a:t>
            </a:r>
            <a:r>
              <a:rPr lang="en-US" sz="3200" dirty="0"/>
              <a:t> clicking the icon of the </a:t>
            </a:r>
            <a:r>
              <a:rPr lang="en-US" sz="3200" b="1" dirty="0"/>
              <a:t>image file</a:t>
            </a:r>
            <a:r>
              <a:rPr lang="en-US" sz="3200" dirty="0"/>
              <a:t>,  </a:t>
            </a:r>
          </a:p>
          <a:p>
            <a:r>
              <a:rPr lang="en-US" sz="3200" dirty="0"/>
              <a:t>In the </a:t>
            </a:r>
            <a:r>
              <a:rPr lang="en-US" sz="3200" b="1" dirty="0"/>
              <a:t>popup menu</a:t>
            </a:r>
            <a:r>
              <a:rPr lang="en-US" sz="3200" dirty="0"/>
              <a:t>, click on </a:t>
            </a:r>
            <a:r>
              <a:rPr lang="en-US" sz="3200" b="1" dirty="0">
                <a:solidFill>
                  <a:srgbClr val="FF0000"/>
                </a:solidFill>
              </a:rPr>
              <a:t>property</a:t>
            </a:r>
            <a:r>
              <a:rPr lang="en-US" sz="3200" dirty="0"/>
              <a:t> and details.  </a:t>
            </a:r>
          </a:p>
          <a:p>
            <a:r>
              <a:rPr lang="en-US" sz="3200" dirty="0"/>
              <a:t>The result will look like below.  </a:t>
            </a:r>
          </a:p>
          <a:p>
            <a:endParaRPr lang="en-US" sz="3200" dirty="0"/>
          </a:p>
        </p:txBody>
      </p:sp>
      <p:pic>
        <p:nvPicPr>
          <p:cNvPr id="6" name="Picture 5">
            <a:extLst>
              <a:ext uri="{FF2B5EF4-FFF2-40B4-BE49-F238E27FC236}">
                <a16:creationId xmlns:a16="http://schemas.microsoft.com/office/drawing/2014/main" id="{988E9C1E-AB11-F3D9-E4E2-B215EDA0BE71}"/>
              </a:ext>
            </a:extLst>
          </p:cNvPr>
          <p:cNvPicPr>
            <a:picLocks noChangeAspect="1"/>
          </p:cNvPicPr>
          <p:nvPr/>
        </p:nvPicPr>
        <p:blipFill rotWithShape="1">
          <a:blip r:embed="rId2"/>
          <a:srcRect l="26634" t="23960" r="46270" b="18245"/>
          <a:stretch/>
        </p:blipFill>
        <p:spPr>
          <a:xfrm>
            <a:off x="225287" y="136525"/>
            <a:ext cx="6864626" cy="6858000"/>
          </a:xfrm>
          <a:prstGeom prst="rect">
            <a:avLst/>
          </a:prstGeom>
        </p:spPr>
      </p:pic>
    </p:spTree>
    <p:extLst>
      <p:ext uri="{BB962C8B-B14F-4D97-AF65-F5344CB8AC3E}">
        <p14:creationId xmlns:p14="http://schemas.microsoft.com/office/powerpoint/2010/main" val="3734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CC930-C234-F3F7-4437-5FDCC556B192}"/>
              </a:ext>
            </a:extLst>
          </p:cNvPr>
          <p:cNvSpPr>
            <a:spLocks noGrp="1"/>
          </p:cNvSpPr>
          <p:nvPr>
            <p:ph idx="1"/>
          </p:nvPr>
        </p:nvSpPr>
        <p:spPr>
          <a:xfrm>
            <a:off x="119270" y="136525"/>
            <a:ext cx="11900451" cy="6584950"/>
          </a:xfrm>
        </p:spPr>
        <p:txBody>
          <a:bodyPr>
            <a:noAutofit/>
          </a:bodyPr>
          <a:lstStyle/>
          <a:p>
            <a:r>
              <a:rPr lang="en-US" sz="3200" b="1" dirty="0">
                <a:solidFill>
                  <a:srgbClr val="0070C0"/>
                </a:solidFill>
              </a:rPr>
              <a:t>3.2.4 Calculating size of an uncompressed image file  </a:t>
            </a:r>
          </a:p>
          <a:p>
            <a:r>
              <a:rPr lang="en-US" sz="3200" dirty="0"/>
              <a:t>Computer storage and memory is measured in Megabytes (MB) and Gigabytes (GB).        </a:t>
            </a:r>
          </a:p>
          <a:p>
            <a:r>
              <a:rPr lang="en-US" sz="3200" dirty="0"/>
              <a:t>A bit is the smallest unit of measurement used to quantify computer data and byte is a group of 8 binary digits.  </a:t>
            </a:r>
          </a:p>
          <a:p>
            <a:r>
              <a:rPr lang="en-US" sz="3200" b="1" dirty="0"/>
              <a:t>Unit of memory size.  </a:t>
            </a:r>
          </a:p>
          <a:p>
            <a:r>
              <a:rPr lang="en-US" sz="3200" dirty="0"/>
              <a:t>1Byte= 8bits </a:t>
            </a:r>
          </a:p>
          <a:p>
            <a:r>
              <a:rPr lang="en-US" sz="3200" dirty="0"/>
              <a:t>1KB= 1024Bytes </a:t>
            </a:r>
          </a:p>
          <a:p>
            <a:r>
              <a:rPr lang="en-US" sz="3200" dirty="0"/>
              <a:t>1MB = 1024 KB </a:t>
            </a:r>
          </a:p>
          <a:p>
            <a:r>
              <a:rPr lang="en-US" sz="3200" dirty="0"/>
              <a:t>1GB=1024 MB </a:t>
            </a:r>
          </a:p>
          <a:p>
            <a:r>
              <a:rPr lang="en-US" sz="3200" dirty="0"/>
              <a:t>1TB=1024 GB</a:t>
            </a:r>
          </a:p>
          <a:p>
            <a:r>
              <a:rPr lang="en-US" sz="3200"/>
              <a:t>1PB=1024TB </a:t>
            </a:r>
            <a:endParaRPr lang="en-US" sz="3200" dirty="0"/>
          </a:p>
        </p:txBody>
      </p:sp>
    </p:spTree>
    <p:extLst>
      <p:ext uri="{BB962C8B-B14F-4D97-AF65-F5344CB8AC3E}">
        <p14:creationId xmlns:p14="http://schemas.microsoft.com/office/powerpoint/2010/main" val="1309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DEA56-2CF4-A90C-BCDD-029EFCFABBA7}"/>
              </a:ext>
            </a:extLst>
          </p:cNvPr>
          <p:cNvSpPr>
            <a:spLocks noGrp="1"/>
          </p:cNvSpPr>
          <p:nvPr>
            <p:ph idx="1"/>
          </p:nvPr>
        </p:nvSpPr>
        <p:spPr>
          <a:xfrm>
            <a:off x="159026" y="188843"/>
            <a:ext cx="11873947" cy="6480313"/>
          </a:xfrm>
        </p:spPr>
        <p:txBody>
          <a:bodyPr>
            <a:normAutofit fontScale="92500" lnSpcReduction="20000"/>
          </a:bodyPr>
          <a:lstStyle/>
          <a:p>
            <a:pPr algn="just"/>
            <a:r>
              <a:rPr lang="en-US" sz="3200" b="1" dirty="0">
                <a:solidFill>
                  <a:srgbClr val="C00000"/>
                </a:solidFill>
              </a:rPr>
              <a:t>Example: </a:t>
            </a:r>
            <a:r>
              <a:rPr lang="en-US" sz="3200" dirty="0"/>
              <a:t>Let‘s consider an image whose Width is 1152 and height is 648. </a:t>
            </a:r>
          </a:p>
          <a:p>
            <a:pPr algn="just"/>
            <a:r>
              <a:rPr lang="en-US" sz="3200" dirty="0"/>
              <a:t>If we consider 3 bytes of storage, the file size of a color image is  width * height * 3.</a:t>
            </a:r>
          </a:p>
          <a:p>
            <a:pPr algn="just"/>
            <a:r>
              <a:rPr lang="en-US" sz="3200" dirty="0"/>
              <a:t>which is =1152*648*3 = 2,239,458 which gives the file size in bytes. </a:t>
            </a:r>
          </a:p>
          <a:p>
            <a:pPr algn="just"/>
            <a:r>
              <a:rPr lang="en-US" sz="3200" b="1" dirty="0">
                <a:solidFill>
                  <a:srgbClr val="0070C0"/>
                </a:solidFill>
              </a:rPr>
              <a:t>3.3 Image Capturing Tools </a:t>
            </a:r>
          </a:p>
          <a:p>
            <a:pPr algn="just"/>
            <a:r>
              <a:rPr lang="en-US" sz="3200" b="1" dirty="0">
                <a:solidFill>
                  <a:srgbClr val="00B050"/>
                </a:solidFill>
              </a:rPr>
              <a:t>3.3.1. Digital Camera </a:t>
            </a:r>
          </a:p>
          <a:p>
            <a:pPr algn="just"/>
            <a:r>
              <a:rPr lang="en-US" sz="3200" dirty="0"/>
              <a:t>The first digital camera was invented by </a:t>
            </a:r>
            <a:r>
              <a:rPr lang="en-US" sz="3200" b="1" dirty="0">
                <a:solidFill>
                  <a:srgbClr val="FF0000"/>
                </a:solidFill>
              </a:rPr>
              <a:t>STEVEN SASSON </a:t>
            </a:r>
            <a:r>
              <a:rPr lang="en-US" sz="3200" dirty="0"/>
              <a:t>in 1975.</a:t>
            </a:r>
          </a:p>
          <a:p>
            <a:pPr algn="just"/>
            <a:r>
              <a:rPr lang="en-US" sz="3200" dirty="0"/>
              <a:t>Digital cameras are normally used to capture pictures or video using an electronic image sensor. </a:t>
            </a:r>
          </a:p>
          <a:p>
            <a:pPr algn="just"/>
            <a:r>
              <a:rPr lang="en-US" sz="3200" dirty="0"/>
              <a:t>There are two types: </a:t>
            </a:r>
          </a:p>
          <a:p>
            <a:pPr algn="just"/>
            <a:r>
              <a:rPr lang="en-US" sz="3200" b="1" dirty="0">
                <a:solidFill>
                  <a:srgbClr val="FF0000"/>
                </a:solidFill>
              </a:rPr>
              <a:t>SLR: </a:t>
            </a:r>
            <a:r>
              <a:rPr lang="en-US" sz="3200" dirty="0"/>
              <a:t>Single Lens reflex camera; which is a camera that typically uses a mirror and a prism system that permits the photographer to view through the lens and see exactly what will be captured. </a:t>
            </a:r>
          </a:p>
          <a:p>
            <a:pPr algn="just"/>
            <a:r>
              <a:rPr lang="en-US" sz="3200" b="1" dirty="0">
                <a:solidFill>
                  <a:srgbClr val="FF0000"/>
                </a:solidFill>
              </a:rPr>
              <a:t>DSLR: </a:t>
            </a:r>
            <a:r>
              <a:rPr lang="en-US" sz="3200" dirty="0"/>
              <a:t>is a digital camera that combines the optics and the mechanisms of a single lens reflex camera with a digital imaging sensor. </a:t>
            </a:r>
          </a:p>
        </p:txBody>
      </p:sp>
    </p:spTree>
    <p:extLst>
      <p:ext uri="{BB962C8B-B14F-4D97-AF65-F5344CB8AC3E}">
        <p14:creationId xmlns:p14="http://schemas.microsoft.com/office/powerpoint/2010/main" val="16356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1FB3C-B2E3-053F-1581-672632CB1AF4}"/>
              </a:ext>
            </a:extLst>
          </p:cNvPr>
          <p:cNvSpPr>
            <a:spLocks noGrp="1"/>
          </p:cNvSpPr>
          <p:nvPr>
            <p:ph idx="1"/>
          </p:nvPr>
        </p:nvSpPr>
        <p:spPr>
          <a:xfrm>
            <a:off x="159025" y="136525"/>
            <a:ext cx="11834191" cy="6584950"/>
          </a:xfrm>
        </p:spPr>
        <p:txBody>
          <a:bodyPr>
            <a:normAutofit/>
          </a:bodyPr>
          <a:lstStyle/>
          <a:p>
            <a:r>
              <a:rPr lang="en-US" sz="3200" b="1" dirty="0">
                <a:solidFill>
                  <a:srgbClr val="0070C0"/>
                </a:solidFill>
              </a:rPr>
              <a:t>Digital camera parts </a:t>
            </a:r>
          </a:p>
          <a:p>
            <a:r>
              <a:rPr lang="en-US" sz="3200" dirty="0"/>
              <a:t>Lens </a:t>
            </a:r>
            <a:endParaRPr lang="en-US" sz="3200" b="1" dirty="0">
              <a:solidFill>
                <a:srgbClr val="0070C0"/>
              </a:solidFill>
            </a:endParaRPr>
          </a:p>
          <a:p>
            <a:r>
              <a:rPr lang="en-US" sz="3200" dirty="0"/>
              <a:t>Viewfinder </a:t>
            </a:r>
            <a:endParaRPr lang="en-US" sz="3200" b="1" dirty="0">
              <a:solidFill>
                <a:srgbClr val="0070C0"/>
              </a:solidFill>
            </a:endParaRPr>
          </a:p>
          <a:p>
            <a:r>
              <a:rPr lang="en-US" sz="3200" dirty="0"/>
              <a:t>Body </a:t>
            </a:r>
            <a:endParaRPr lang="en-US" sz="3200" b="1" dirty="0">
              <a:solidFill>
                <a:srgbClr val="0070C0"/>
              </a:solidFill>
            </a:endParaRPr>
          </a:p>
          <a:p>
            <a:r>
              <a:rPr lang="en-US" sz="3200" dirty="0"/>
              <a:t>Shutter Release </a:t>
            </a:r>
            <a:endParaRPr lang="en-US" sz="3200" b="1" dirty="0">
              <a:solidFill>
                <a:srgbClr val="0070C0"/>
              </a:solidFill>
            </a:endParaRPr>
          </a:p>
          <a:p>
            <a:r>
              <a:rPr lang="en-US" sz="3200" dirty="0"/>
              <a:t>Aperture </a:t>
            </a:r>
            <a:endParaRPr lang="en-US" sz="3200" b="1" dirty="0">
              <a:solidFill>
                <a:srgbClr val="0070C0"/>
              </a:solidFill>
            </a:endParaRPr>
          </a:p>
          <a:p>
            <a:r>
              <a:rPr lang="en-US" sz="3200" dirty="0"/>
              <a:t>Image Sensor </a:t>
            </a:r>
          </a:p>
          <a:p>
            <a:r>
              <a:rPr lang="en-US" sz="3200" dirty="0"/>
              <a:t>Memory Card  </a:t>
            </a:r>
          </a:p>
          <a:p>
            <a:r>
              <a:rPr lang="en-US" sz="3200" dirty="0"/>
              <a:t>LCD Screen  </a:t>
            </a:r>
          </a:p>
          <a:p>
            <a:r>
              <a:rPr lang="en-US" sz="3200" dirty="0"/>
              <a:t>Flash  </a:t>
            </a:r>
          </a:p>
          <a:p>
            <a:r>
              <a:rPr lang="en-US" sz="3200" dirty="0"/>
              <a:t>User Controls </a:t>
            </a:r>
            <a:endParaRPr lang="en-US" sz="3200" b="1" dirty="0">
              <a:solidFill>
                <a:srgbClr val="0070C0"/>
              </a:solidFill>
            </a:endParaRPr>
          </a:p>
        </p:txBody>
      </p:sp>
      <p:pic>
        <p:nvPicPr>
          <p:cNvPr id="6" name="Picture 5" descr="A close-up of a camera&#10;&#10;Description automatically generated">
            <a:extLst>
              <a:ext uri="{FF2B5EF4-FFF2-40B4-BE49-F238E27FC236}">
                <a16:creationId xmlns:a16="http://schemas.microsoft.com/office/drawing/2014/main" id="{02E757FC-793C-BB8B-D958-72C48C93F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496" y="552588"/>
            <a:ext cx="8971720" cy="6168887"/>
          </a:xfrm>
          <a:prstGeom prst="rect">
            <a:avLst/>
          </a:prstGeom>
        </p:spPr>
      </p:pic>
      <p:pic>
        <p:nvPicPr>
          <p:cNvPr id="8" name="Picture 7" descr="A close-up of a camera&#10;&#10;Description automatically generated">
            <a:extLst>
              <a:ext uri="{FF2B5EF4-FFF2-40B4-BE49-F238E27FC236}">
                <a16:creationId xmlns:a16="http://schemas.microsoft.com/office/drawing/2014/main" id="{AF38EC2C-FAC0-4022-E578-C8098826B40D}"/>
              </a:ext>
            </a:extLst>
          </p:cNvPr>
          <p:cNvPicPr>
            <a:picLocks noChangeAspect="1"/>
          </p:cNvPicPr>
          <p:nvPr/>
        </p:nvPicPr>
        <p:blipFill rotWithShape="1">
          <a:blip r:embed="rId3">
            <a:extLst>
              <a:ext uri="{28A0092B-C50C-407E-A947-70E740481C1C}">
                <a14:useLocalDpi xmlns:a14="http://schemas.microsoft.com/office/drawing/2010/main" val="0"/>
              </a:ext>
            </a:extLst>
          </a:blip>
          <a:srcRect l="1754" t="6570" r="1754" b="4927"/>
          <a:stretch/>
        </p:blipFill>
        <p:spPr>
          <a:xfrm>
            <a:off x="0" y="0"/>
            <a:ext cx="12192000" cy="6858000"/>
          </a:xfrm>
          <a:prstGeom prst="rect">
            <a:avLst/>
          </a:prstGeom>
        </p:spPr>
      </p:pic>
      <p:pic>
        <p:nvPicPr>
          <p:cNvPr id="10" name="Picture 9" descr="A camera with the words on it&#10;&#10;Description automatically generated with medium confidence">
            <a:extLst>
              <a:ext uri="{FF2B5EF4-FFF2-40B4-BE49-F238E27FC236}">
                <a16:creationId xmlns:a16="http://schemas.microsoft.com/office/drawing/2014/main" id="{4FB43D6C-D6B8-53C8-F3DF-F14E573E9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9" y="0"/>
            <a:ext cx="12231759" cy="6857999"/>
          </a:xfrm>
          <a:prstGeom prst="rect">
            <a:avLst/>
          </a:prstGeom>
        </p:spPr>
      </p:pic>
    </p:spTree>
    <p:extLst>
      <p:ext uri="{BB962C8B-B14F-4D97-AF65-F5344CB8AC3E}">
        <p14:creationId xmlns:p14="http://schemas.microsoft.com/office/powerpoint/2010/main" val="12544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511D-D30C-50C4-9B8E-942B0F946B06}"/>
              </a:ext>
            </a:extLst>
          </p:cNvPr>
          <p:cNvSpPr>
            <a:spLocks noGrp="1"/>
          </p:cNvSpPr>
          <p:nvPr>
            <p:ph type="title"/>
          </p:nvPr>
        </p:nvSpPr>
        <p:spPr>
          <a:xfrm>
            <a:off x="0" y="0"/>
            <a:ext cx="12192000" cy="694289"/>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US" b="1" dirty="0">
                <a:solidFill>
                  <a:srgbClr val="0070C0"/>
                </a:solidFill>
                <a:latin typeface="+mn-lt"/>
              </a:rPr>
              <a:t>b. AND Function</a:t>
            </a:r>
          </a:p>
        </p:txBody>
      </p:sp>
      <p:sp>
        <p:nvSpPr>
          <p:cNvPr id="3" name="Content Placeholder 2">
            <a:extLst>
              <a:ext uri="{FF2B5EF4-FFF2-40B4-BE49-F238E27FC236}">
                <a16:creationId xmlns:a16="http://schemas.microsoft.com/office/drawing/2014/main" id="{915355A7-CACE-FF7E-4227-FDD283F74472}"/>
              </a:ext>
            </a:extLst>
          </p:cNvPr>
          <p:cNvSpPr>
            <a:spLocks noGrp="1"/>
          </p:cNvSpPr>
          <p:nvPr>
            <p:ph idx="1"/>
          </p:nvPr>
        </p:nvSpPr>
        <p:spPr>
          <a:xfrm>
            <a:off x="185529" y="1113183"/>
            <a:ext cx="11807687" cy="5526156"/>
          </a:xfrm>
        </p:spPr>
        <p:txBody>
          <a:bodyPr>
            <a:normAutofit/>
          </a:bodyPr>
          <a:lstStyle/>
          <a:p>
            <a:pPr algn="just"/>
            <a:r>
              <a:rPr lang="en-US" sz="3200" dirty="0"/>
              <a:t>The Excel AND function is a logical function used to test if two or many conditions are true. </a:t>
            </a:r>
          </a:p>
          <a:p>
            <a:pPr algn="just"/>
            <a:r>
              <a:rPr lang="en-US" sz="3200" dirty="0"/>
              <a:t>The result is </a:t>
            </a:r>
            <a:r>
              <a:rPr lang="en-US" sz="3200" b="1" dirty="0"/>
              <a:t>TRUE</a:t>
            </a:r>
            <a:r>
              <a:rPr lang="en-US" sz="3200" dirty="0"/>
              <a:t> if all the conditions are true else the result is </a:t>
            </a:r>
            <a:r>
              <a:rPr lang="en-US" sz="3200" b="1" dirty="0"/>
              <a:t>FALSE</a:t>
            </a:r>
            <a:r>
              <a:rPr lang="en-US" sz="3200" dirty="0"/>
              <a:t> </a:t>
            </a:r>
          </a:p>
          <a:p>
            <a:pPr algn="just"/>
            <a:r>
              <a:rPr lang="en-US" sz="3200" b="1" dirty="0"/>
              <a:t>Syntax: </a:t>
            </a:r>
            <a:r>
              <a:rPr lang="en-US" sz="3200" b="1" dirty="0">
                <a:solidFill>
                  <a:srgbClr val="FF0000"/>
                </a:solidFill>
              </a:rPr>
              <a:t>=AND </a:t>
            </a:r>
            <a:r>
              <a:rPr lang="en-US" sz="3200" b="1" dirty="0"/>
              <a:t>(Logical1, Logical2, logical3,..).</a:t>
            </a:r>
          </a:p>
        </p:txBody>
      </p:sp>
      <p:pic>
        <p:nvPicPr>
          <p:cNvPr id="5" name="Picture 4">
            <a:extLst>
              <a:ext uri="{FF2B5EF4-FFF2-40B4-BE49-F238E27FC236}">
                <a16:creationId xmlns:a16="http://schemas.microsoft.com/office/drawing/2014/main" id="{C8F29900-63A8-B3F3-407B-F3EC18116A2C}"/>
              </a:ext>
            </a:extLst>
          </p:cNvPr>
          <p:cNvPicPr>
            <a:picLocks noChangeAspect="1"/>
          </p:cNvPicPr>
          <p:nvPr/>
        </p:nvPicPr>
        <p:blipFill rotWithShape="1">
          <a:blip r:embed="rId2"/>
          <a:srcRect l="8885" t="25014" r="13116" b="36608"/>
          <a:stretch/>
        </p:blipFill>
        <p:spPr>
          <a:xfrm>
            <a:off x="185529" y="2158907"/>
            <a:ext cx="11794432" cy="4341536"/>
          </a:xfrm>
          <a:prstGeom prst="rect">
            <a:avLst/>
          </a:prstGeom>
        </p:spPr>
      </p:pic>
    </p:spTree>
    <p:extLst>
      <p:ext uri="{BB962C8B-B14F-4D97-AF65-F5344CB8AC3E}">
        <p14:creationId xmlns:p14="http://schemas.microsoft.com/office/powerpoint/2010/main" val="3716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D6DF9-1FBA-32DB-9D9A-814D439E933D}"/>
              </a:ext>
            </a:extLst>
          </p:cNvPr>
          <p:cNvSpPr>
            <a:spLocks noGrp="1"/>
          </p:cNvSpPr>
          <p:nvPr>
            <p:ph idx="1"/>
          </p:nvPr>
        </p:nvSpPr>
        <p:spPr>
          <a:xfrm>
            <a:off x="172278" y="136525"/>
            <a:ext cx="11860696" cy="6584950"/>
          </a:xfrm>
        </p:spPr>
        <p:txBody>
          <a:bodyPr>
            <a:normAutofit/>
          </a:bodyPr>
          <a:lstStyle/>
          <a:p>
            <a:pPr algn="just"/>
            <a:r>
              <a:rPr lang="en-US" sz="3200" b="1" dirty="0">
                <a:solidFill>
                  <a:srgbClr val="0070C0"/>
                </a:solidFill>
              </a:rPr>
              <a:t>3.3.2 Scanner </a:t>
            </a:r>
          </a:p>
          <a:p>
            <a:pPr algn="just"/>
            <a:r>
              <a:rPr lang="en-US" sz="3200" b="1" dirty="0">
                <a:solidFill>
                  <a:srgbClr val="00B050"/>
                </a:solidFill>
              </a:rPr>
              <a:t>A scanner </a:t>
            </a:r>
            <a:r>
              <a:rPr lang="en-US" sz="3200" dirty="0"/>
              <a:t>is an electronic device which can capture images from physical items and convert them into digital formats, which in turn can be stored in a computer and viewed or modified using software applications.  </a:t>
            </a:r>
          </a:p>
          <a:p>
            <a:pPr algn="just"/>
            <a:r>
              <a:rPr lang="en-US" sz="3200" dirty="0"/>
              <a:t>A scanner has the following five parts visible externally: </a:t>
            </a:r>
          </a:p>
          <a:p>
            <a:pPr algn="just"/>
            <a:r>
              <a:rPr lang="en-US" sz="3200" dirty="0"/>
              <a:t>Start button</a:t>
            </a:r>
          </a:p>
          <a:p>
            <a:pPr algn="just"/>
            <a:r>
              <a:rPr lang="en-US" sz="3200" dirty="0"/>
              <a:t>Copy button</a:t>
            </a:r>
          </a:p>
          <a:p>
            <a:pPr algn="just"/>
            <a:r>
              <a:rPr lang="en-US" sz="3200" dirty="0"/>
              <a:t>Scan to E-mail button</a:t>
            </a:r>
          </a:p>
          <a:p>
            <a:pPr algn="just"/>
            <a:r>
              <a:rPr lang="en-US" sz="3200" dirty="0"/>
              <a:t>Scan to Web button</a:t>
            </a:r>
          </a:p>
          <a:p>
            <a:pPr algn="just"/>
            <a:r>
              <a:rPr lang="en-US" sz="3200" dirty="0"/>
              <a:t>Scanner cover</a:t>
            </a:r>
          </a:p>
        </p:txBody>
      </p:sp>
      <p:pic>
        <p:nvPicPr>
          <p:cNvPr id="6" name="Picture 5" descr="A diagram of a scanner&#10;&#10;Description automatically generated">
            <a:extLst>
              <a:ext uri="{FF2B5EF4-FFF2-40B4-BE49-F238E27FC236}">
                <a16:creationId xmlns:a16="http://schemas.microsoft.com/office/drawing/2014/main" id="{138C4A0F-D5BF-67E5-49C4-698E73F03974}"/>
              </a:ext>
            </a:extLst>
          </p:cNvPr>
          <p:cNvPicPr>
            <a:picLocks noChangeAspect="1"/>
          </p:cNvPicPr>
          <p:nvPr/>
        </p:nvPicPr>
        <p:blipFill rotWithShape="1">
          <a:blip r:embed="rId2">
            <a:extLst>
              <a:ext uri="{28A0092B-C50C-407E-A947-70E740481C1C}">
                <a14:useLocalDpi xmlns:a14="http://schemas.microsoft.com/office/drawing/2010/main" val="0"/>
              </a:ext>
            </a:extLst>
          </a:blip>
          <a:srcRect l="6146" t="23543" r="13385" b="8957"/>
          <a:stretch/>
        </p:blipFill>
        <p:spPr>
          <a:xfrm>
            <a:off x="172278" y="136525"/>
            <a:ext cx="11847444" cy="6584950"/>
          </a:xfrm>
          <a:prstGeom prst="rect">
            <a:avLst/>
          </a:prstGeom>
        </p:spPr>
      </p:pic>
    </p:spTree>
    <p:extLst>
      <p:ext uri="{BB962C8B-B14F-4D97-AF65-F5344CB8AC3E}">
        <p14:creationId xmlns:p14="http://schemas.microsoft.com/office/powerpoint/2010/main" val="112248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B5979-A818-2F3B-2216-C5048019CCFD}"/>
              </a:ext>
            </a:extLst>
          </p:cNvPr>
          <p:cNvSpPr>
            <a:spLocks noGrp="1"/>
          </p:cNvSpPr>
          <p:nvPr>
            <p:ph idx="1"/>
          </p:nvPr>
        </p:nvSpPr>
        <p:spPr>
          <a:xfrm>
            <a:off x="172278" y="136525"/>
            <a:ext cx="11860696" cy="6584950"/>
          </a:xfrm>
        </p:spPr>
        <p:txBody>
          <a:bodyPr/>
          <a:lstStyle/>
          <a:p>
            <a:r>
              <a:rPr lang="en-US" b="1" dirty="0">
                <a:solidFill>
                  <a:srgbClr val="0070C0"/>
                </a:solidFill>
              </a:rPr>
              <a:t>3.4 Screenshots Capturing </a:t>
            </a:r>
          </a:p>
          <a:p>
            <a:r>
              <a:rPr lang="en-US" dirty="0"/>
              <a:t>The main ways used to get the screen of computer is to use the </a:t>
            </a:r>
            <a:r>
              <a:rPr lang="en-US" b="1" dirty="0">
                <a:solidFill>
                  <a:srgbClr val="FF0000"/>
                </a:solidFill>
              </a:rPr>
              <a:t>Print Screen key (</a:t>
            </a:r>
            <a:r>
              <a:rPr lang="en-US" b="1" dirty="0" err="1">
                <a:solidFill>
                  <a:srgbClr val="FF0000"/>
                </a:solidFill>
              </a:rPr>
              <a:t>PrtSc</a:t>
            </a:r>
            <a:r>
              <a:rPr lang="en-US" b="1" dirty="0">
                <a:solidFill>
                  <a:srgbClr val="FF0000"/>
                </a:solidFill>
              </a:rPr>
              <a:t>) </a:t>
            </a:r>
            <a:r>
              <a:rPr lang="en-US" dirty="0"/>
              <a:t>or the </a:t>
            </a:r>
            <a:r>
              <a:rPr lang="en-US" b="1" dirty="0">
                <a:solidFill>
                  <a:srgbClr val="FF0066"/>
                </a:solidFill>
              </a:rPr>
              <a:t>Snipping Tool  </a:t>
            </a:r>
          </a:p>
          <a:p>
            <a:r>
              <a:rPr lang="en-US" b="1" dirty="0">
                <a:solidFill>
                  <a:srgbClr val="0070C0"/>
                </a:solidFill>
              </a:rPr>
              <a:t>3.5. Graphic Software-Paint  </a:t>
            </a:r>
          </a:p>
          <a:p>
            <a:r>
              <a:rPr lang="en-US" dirty="0"/>
              <a:t>In computer graphics, graphics software refers to a program or a collection of programs that enable a person to manipulate images on a computer. </a:t>
            </a:r>
          </a:p>
          <a:p>
            <a:r>
              <a:rPr lang="en-US" b="1" dirty="0">
                <a:solidFill>
                  <a:srgbClr val="FF0000"/>
                </a:solidFill>
              </a:rPr>
              <a:t>Examples</a:t>
            </a:r>
            <a:r>
              <a:rPr lang="en-US" dirty="0"/>
              <a:t> of such programs include Adobe Photoshop, Microsoft Publisher, Paint, Etc.</a:t>
            </a:r>
          </a:p>
          <a:p>
            <a:r>
              <a:rPr lang="en-US" b="1" dirty="0">
                <a:solidFill>
                  <a:srgbClr val="FF0000"/>
                </a:solidFill>
              </a:rPr>
              <a:t>Practical</a:t>
            </a:r>
            <a:r>
              <a:rPr lang="en-US" b="1" dirty="0">
                <a:solidFill>
                  <a:srgbClr val="FF0000"/>
                </a:solidFill>
                <a:sym typeface="Wingdings" panose="05000000000000000000" pitchFamily="2" charset="2"/>
              </a:rPr>
              <a:t> </a:t>
            </a:r>
            <a:r>
              <a:rPr lang="en-US" b="1" dirty="0">
                <a:solidFill>
                  <a:srgbClr val="0070C0"/>
                </a:solidFill>
                <a:sym typeface="Wingdings" panose="05000000000000000000" pitchFamily="2" charset="2"/>
              </a:rPr>
              <a:t>use of paint software</a:t>
            </a:r>
            <a:endParaRPr lang="en-US" b="1" dirty="0">
              <a:solidFill>
                <a:srgbClr val="0070C0"/>
              </a:solidFill>
            </a:endParaRPr>
          </a:p>
        </p:txBody>
      </p:sp>
    </p:spTree>
    <p:extLst>
      <p:ext uri="{BB962C8B-B14F-4D97-AF65-F5344CB8AC3E}">
        <p14:creationId xmlns:p14="http://schemas.microsoft.com/office/powerpoint/2010/main" val="3434286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1B11-966F-19DF-E3D9-668DB35CEB08}"/>
              </a:ext>
            </a:extLst>
          </p:cNvPr>
          <p:cNvSpPr>
            <a:spLocks noGrp="1"/>
          </p:cNvSpPr>
          <p:nvPr>
            <p:ph type="title"/>
          </p:nvPr>
        </p:nvSpPr>
        <p:spPr>
          <a:xfrm>
            <a:off x="0" y="1"/>
            <a:ext cx="12192000" cy="967408"/>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a:latin typeface="+mn-lt"/>
              </a:rPr>
              <a:t>UNIT 4: E COMMERCE, SOCIAL MEDIA AND ONLINE SERVICES</a:t>
            </a:r>
          </a:p>
        </p:txBody>
      </p:sp>
      <p:sp>
        <p:nvSpPr>
          <p:cNvPr id="3" name="Content Placeholder 2">
            <a:extLst>
              <a:ext uri="{FF2B5EF4-FFF2-40B4-BE49-F238E27FC236}">
                <a16:creationId xmlns:a16="http://schemas.microsoft.com/office/drawing/2014/main" id="{CC4BC709-71B1-4254-2BEE-D39A6F6AA7AD}"/>
              </a:ext>
            </a:extLst>
          </p:cNvPr>
          <p:cNvSpPr>
            <a:spLocks noGrp="1"/>
          </p:cNvSpPr>
          <p:nvPr>
            <p:ph idx="1"/>
          </p:nvPr>
        </p:nvSpPr>
        <p:spPr>
          <a:xfrm>
            <a:off x="251791" y="1073426"/>
            <a:ext cx="11675165" cy="5618921"/>
          </a:xfrm>
        </p:spPr>
        <p:txBody>
          <a:bodyPr/>
          <a:lstStyle/>
          <a:p>
            <a:r>
              <a:rPr lang="en-US" b="1" dirty="0">
                <a:solidFill>
                  <a:srgbClr val="FF0066"/>
                </a:solidFill>
              </a:rPr>
              <a:t>4.1. E- commerce</a:t>
            </a:r>
          </a:p>
          <a:p>
            <a:r>
              <a:rPr lang="en-US" b="1" dirty="0"/>
              <a:t>Definition</a:t>
            </a:r>
            <a:r>
              <a:rPr lang="en-US" b="1" dirty="0">
                <a:sym typeface="Wingdings" panose="05000000000000000000" pitchFamily="2" charset="2"/>
              </a:rPr>
              <a:t></a:t>
            </a:r>
            <a:r>
              <a:rPr lang="en-US" b="1" dirty="0"/>
              <a:t> </a:t>
            </a:r>
          </a:p>
          <a:p>
            <a:r>
              <a:rPr lang="en-US" b="1" dirty="0">
                <a:solidFill>
                  <a:srgbClr val="0070C0"/>
                </a:solidFill>
              </a:rPr>
              <a:t>4.1.1. Understanding E –Commerce </a:t>
            </a:r>
          </a:p>
          <a:p>
            <a:r>
              <a:rPr lang="en-US" b="1" dirty="0"/>
              <a:t>a. History </a:t>
            </a:r>
            <a:r>
              <a:rPr lang="en-US" b="1" dirty="0">
                <a:sym typeface="Wingdings" panose="05000000000000000000" pitchFamily="2" charset="2"/>
              </a:rPr>
              <a:t></a:t>
            </a:r>
          </a:p>
          <a:p>
            <a:r>
              <a:rPr lang="en-US" b="1" dirty="0"/>
              <a:t>b. Some Ecommerce platforms </a:t>
            </a:r>
            <a:r>
              <a:rPr lang="en-US" b="1" dirty="0">
                <a:sym typeface="Wingdings" panose="05000000000000000000" pitchFamily="2" charset="2"/>
              </a:rPr>
              <a:t> </a:t>
            </a:r>
          </a:p>
          <a:p>
            <a:r>
              <a:rPr lang="en-US" b="1" dirty="0"/>
              <a:t>c. Buying on an e-commerce platform </a:t>
            </a:r>
            <a:r>
              <a:rPr lang="en-US" b="1" dirty="0">
                <a:sym typeface="Wingdings" panose="05000000000000000000" pitchFamily="2" charset="2"/>
              </a:rPr>
              <a:t></a:t>
            </a:r>
          </a:p>
          <a:p>
            <a:r>
              <a:rPr lang="en-US" b="1" dirty="0"/>
              <a:t>a. Advantages of E-commerce </a:t>
            </a:r>
            <a:r>
              <a:rPr lang="en-US" b="1" dirty="0">
                <a:sym typeface="Wingdings" panose="05000000000000000000" pitchFamily="2" charset="2"/>
              </a:rPr>
              <a:t></a:t>
            </a:r>
            <a:r>
              <a:rPr lang="en-US" b="1" dirty="0"/>
              <a:t> </a:t>
            </a:r>
          </a:p>
          <a:p>
            <a:r>
              <a:rPr lang="en-US" b="1" dirty="0"/>
              <a:t>b. Disadvantages of E-commerce </a:t>
            </a:r>
            <a:r>
              <a:rPr lang="en-US" b="1" dirty="0">
                <a:sym typeface="Wingdings" panose="05000000000000000000" pitchFamily="2" charset="2"/>
              </a:rPr>
              <a:t></a:t>
            </a:r>
            <a:endParaRPr lang="en-US" b="1" dirty="0"/>
          </a:p>
          <a:p>
            <a:r>
              <a:rPr lang="en-US" b="1" dirty="0">
                <a:solidFill>
                  <a:srgbClr val="0070C0"/>
                </a:solidFill>
              </a:rPr>
              <a:t>4.1.2. E-commerce models </a:t>
            </a:r>
            <a:r>
              <a:rPr lang="en-US" b="1" dirty="0">
                <a:solidFill>
                  <a:srgbClr val="0070C0"/>
                </a:solidFill>
                <a:sym typeface="Wingdings" panose="05000000000000000000" pitchFamily="2" charset="2"/>
              </a:rPr>
              <a:t></a:t>
            </a:r>
          </a:p>
          <a:p>
            <a:r>
              <a:rPr lang="en-US" b="1" dirty="0">
                <a:solidFill>
                  <a:srgbClr val="FF0066"/>
                </a:solidFill>
              </a:rPr>
              <a:t>4.2. Online Payment Methods</a:t>
            </a:r>
          </a:p>
          <a:p>
            <a:r>
              <a:rPr lang="en-US" b="1" dirty="0">
                <a:solidFill>
                  <a:srgbClr val="00B050"/>
                </a:solidFill>
              </a:rPr>
              <a:t>Definition</a:t>
            </a:r>
            <a:r>
              <a:rPr lang="en-US" b="1" dirty="0">
                <a:solidFill>
                  <a:srgbClr val="00B050"/>
                </a:solidFill>
                <a:sym typeface="Wingdings" panose="05000000000000000000" pitchFamily="2" charset="2"/>
              </a:rPr>
              <a:t></a:t>
            </a:r>
            <a:r>
              <a:rPr lang="en-US" b="1" dirty="0">
                <a:solidFill>
                  <a:srgbClr val="00B050"/>
                </a:solidFill>
              </a:rPr>
              <a:t> </a:t>
            </a:r>
          </a:p>
        </p:txBody>
      </p:sp>
    </p:spTree>
    <p:extLst>
      <p:ext uri="{BB962C8B-B14F-4D97-AF65-F5344CB8AC3E}">
        <p14:creationId xmlns:p14="http://schemas.microsoft.com/office/powerpoint/2010/main" val="2847524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8E053-E638-BEBB-ADF8-7790DDABE101}"/>
              </a:ext>
            </a:extLst>
          </p:cNvPr>
          <p:cNvSpPr>
            <a:spLocks noGrp="1"/>
          </p:cNvSpPr>
          <p:nvPr>
            <p:ph idx="1"/>
          </p:nvPr>
        </p:nvSpPr>
        <p:spPr>
          <a:xfrm>
            <a:off x="159026" y="136525"/>
            <a:ext cx="11860696" cy="6584950"/>
          </a:xfrm>
        </p:spPr>
        <p:txBody>
          <a:bodyPr>
            <a:normAutofit fontScale="92500" lnSpcReduction="20000"/>
          </a:bodyPr>
          <a:lstStyle/>
          <a:p>
            <a:r>
              <a:rPr lang="en-US" sz="3200" b="1" dirty="0">
                <a:solidFill>
                  <a:srgbClr val="0070C0"/>
                </a:solidFill>
              </a:rPr>
              <a:t>Types of payment methods used in a modern business context </a:t>
            </a:r>
            <a:r>
              <a:rPr lang="en-US" sz="3200" b="1" dirty="0">
                <a:solidFill>
                  <a:srgbClr val="0070C0"/>
                </a:solidFill>
                <a:sym typeface="Wingdings" panose="05000000000000000000" pitchFamily="2" charset="2"/>
              </a:rPr>
              <a:t></a:t>
            </a:r>
            <a:endParaRPr lang="en-US" sz="3200" b="1" dirty="0">
              <a:solidFill>
                <a:srgbClr val="0070C0"/>
              </a:solidFill>
            </a:endParaRPr>
          </a:p>
          <a:p>
            <a:r>
              <a:rPr lang="en-US" sz="3200" b="1" dirty="0"/>
              <a:t>Explain them: </a:t>
            </a:r>
            <a:r>
              <a:rPr lang="en-US" sz="3200" b="1" dirty="0">
                <a:sym typeface="Wingdings" panose="05000000000000000000" pitchFamily="2" charset="2"/>
              </a:rPr>
              <a:t> </a:t>
            </a:r>
          </a:p>
          <a:p>
            <a:r>
              <a:rPr lang="en-US" sz="3200" b="1" dirty="0">
                <a:solidFill>
                  <a:srgbClr val="FF0066"/>
                </a:solidFill>
                <a:sym typeface="Wingdings" panose="05000000000000000000" pitchFamily="2" charset="2"/>
              </a:rPr>
              <a:t>Social medias</a:t>
            </a:r>
          </a:p>
          <a:p>
            <a:r>
              <a:rPr lang="en-US" sz="3200" b="1" dirty="0">
                <a:sym typeface="Wingdings" panose="05000000000000000000" pitchFamily="2" charset="2"/>
              </a:rPr>
              <a:t>List any 10 social media you know</a:t>
            </a:r>
          </a:p>
          <a:p>
            <a:r>
              <a:rPr lang="en-US" sz="3200" b="1" dirty="0">
                <a:sym typeface="Wingdings" panose="05000000000000000000" pitchFamily="2" charset="2"/>
              </a:rPr>
              <a:t>Peek four social medias of your choice and explain all requirements that you must fulfill </a:t>
            </a:r>
            <a:r>
              <a:rPr lang="en-US" sz="3200" b="1">
                <a:sym typeface="Wingdings" panose="05000000000000000000" pitchFamily="2" charset="2"/>
              </a:rPr>
              <a:t>in order to </a:t>
            </a:r>
            <a:r>
              <a:rPr lang="en-US" sz="3200" b="1" dirty="0">
                <a:sym typeface="Wingdings" panose="05000000000000000000" pitchFamily="2" charset="2"/>
              </a:rPr>
              <a:t>be monetized on them </a:t>
            </a:r>
          </a:p>
          <a:p>
            <a:r>
              <a:rPr lang="en-US" sz="3200" b="1" dirty="0">
                <a:solidFill>
                  <a:srgbClr val="FF0066"/>
                </a:solidFill>
              </a:rPr>
              <a:t>4.7. E-Banking and E-Payment </a:t>
            </a:r>
            <a:r>
              <a:rPr lang="en-US" sz="3200" b="1" dirty="0">
                <a:solidFill>
                  <a:srgbClr val="FF0066"/>
                </a:solidFill>
                <a:sym typeface="Wingdings" panose="05000000000000000000" pitchFamily="2" charset="2"/>
              </a:rPr>
              <a:t> </a:t>
            </a:r>
          </a:p>
          <a:p>
            <a:r>
              <a:rPr lang="en-US" sz="3200" b="1" dirty="0">
                <a:solidFill>
                  <a:srgbClr val="00B050"/>
                </a:solidFill>
              </a:rPr>
              <a:t>a. E Banking </a:t>
            </a:r>
            <a:r>
              <a:rPr lang="en-US" sz="3200" b="1" dirty="0">
                <a:solidFill>
                  <a:srgbClr val="00B050"/>
                </a:solidFill>
                <a:sym typeface="Wingdings" panose="05000000000000000000" pitchFamily="2" charset="2"/>
              </a:rPr>
              <a:t> </a:t>
            </a:r>
          </a:p>
          <a:p>
            <a:r>
              <a:rPr lang="en-US" sz="3200" b="1" dirty="0">
                <a:solidFill>
                  <a:srgbClr val="00B050"/>
                </a:solidFill>
              </a:rPr>
              <a:t>b. E payment </a:t>
            </a:r>
            <a:r>
              <a:rPr lang="en-US" sz="3200" b="1" dirty="0">
                <a:solidFill>
                  <a:srgbClr val="00B050"/>
                </a:solidFill>
                <a:sym typeface="Wingdings" panose="05000000000000000000" pitchFamily="2" charset="2"/>
              </a:rPr>
              <a:t> </a:t>
            </a:r>
          </a:p>
          <a:p>
            <a:r>
              <a:rPr lang="en-US" sz="3200" b="1" dirty="0">
                <a:solidFill>
                  <a:srgbClr val="FF0066"/>
                </a:solidFill>
              </a:rPr>
              <a:t>4.8. </a:t>
            </a:r>
            <a:r>
              <a:rPr lang="en-US" sz="3200" b="1" dirty="0" err="1">
                <a:solidFill>
                  <a:srgbClr val="FF0066"/>
                </a:solidFill>
              </a:rPr>
              <a:t>Irembo</a:t>
            </a:r>
            <a:r>
              <a:rPr lang="en-US" sz="3200" b="1" dirty="0">
                <a:solidFill>
                  <a:srgbClr val="FF0066"/>
                </a:solidFill>
              </a:rPr>
              <a:t> Local Online Services </a:t>
            </a:r>
          </a:p>
          <a:p>
            <a:r>
              <a:rPr lang="en-US" sz="3200" b="1" dirty="0">
                <a:solidFill>
                  <a:srgbClr val="00B050"/>
                </a:solidFill>
              </a:rPr>
              <a:t>Meaning of </a:t>
            </a:r>
            <a:r>
              <a:rPr lang="en-US" sz="3200" b="1" dirty="0" err="1">
                <a:solidFill>
                  <a:srgbClr val="00B050"/>
                </a:solidFill>
              </a:rPr>
              <a:t>Irembo</a:t>
            </a:r>
            <a:r>
              <a:rPr lang="en-US" sz="3200" b="1" dirty="0">
                <a:solidFill>
                  <a:srgbClr val="00B050"/>
                </a:solidFill>
              </a:rPr>
              <a:t> Local online services</a:t>
            </a:r>
            <a:r>
              <a:rPr lang="en-US" sz="3200" b="1" dirty="0">
                <a:solidFill>
                  <a:srgbClr val="00B050"/>
                </a:solidFill>
                <a:sym typeface="Wingdings" panose="05000000000000000000" pitchFamily="2" charset="2"/>
              </a:rPr>
              <a:t></a:t>
            </a:r>
            <a:endParaRPr lang="en-US" sz="3200" b="1" dirty="0">
              <a:solidFill>
                <a:srgbClr val="00B050"/>
              </a:solidFill>
            </a:endParaRPr>
          </a:p>
          <a:p>
            <a:r>
              <a:rPr lang="en-US" sz="3200" b="1" dirty="0">
                <a:solidFill>
                  <a:srgbClr val="00B050"/>
                </a:solidFill>
              </a:rPr>
              <a:t>How to create account from </a:t>
            </a:r>
            <a:r>
              <a:rPr lang="en-US" sz="3200" b="1" dirty="0" err="1">
                <a:solidFill>
                  <a:srgbClr val="00B050"/>
                </a:solidFill>
              </a:rPr>
              <a:t>irembo</a:t>
            </a:r>
            <a:r>
              <a:rPr lang="en-US" sz="3200" b="1" dirty="0">
                <a:solidFill>
                  <a:srgbClr val="00B050"/>
                </a:solidFill>
              </a:rPr>
              <a:t> </a:t>
            </a:r>
            <a:r>
              <a:rPr lang="en-US" sz="3200" b="1" dirty="0">
                <a:solidFill>
                  <a:srgbClr val="00B050"/>
                </a:solidFill>
                <a:sym typeface="Wingdings" panose="05000000000000000000" pitchFamily="2" charset="2"/>
              </a:rPr>
              <a:t></a:t>
            </a:r>
            <a:endParaRPr lang="en-US" sz="3200" b="1" dirty="0">
              <a:solidFill>
                <a:srgbClr val="00B050"/>
              </a:solidFill>
            </a:endParaRPr>
          </a:p>
          <a:p>
            <a:r>
              <a:rPr lang="en-US" sz="3200" b="1" dirty="0">
                <a:solidFill>
                  <a:srgbClr val="00B050"/>
                </a:solidFill>
              </a:rPr>
              <a:t>a. Requesting for </a:t>
            </a:r>
            <a:r>
              <a:rPr lang="en-US" sz="3200" b="1" dirty="0" err="1">
                <a:solidFill>
                  <a:srgbClr val="00B050"/>
                </a:solidFill>
              </a:rPr>
              <a:t>Irembo</a:t>
            </a:r>
            <a:r>
              <a:rPr lang="en-US" sz="3200" b="1" dirty="0">
                <a:solidFill>
                  <a:srgbClr val="00B050"/>
                </a:solidFill>
              </a:rPr>
              <a:t> service </a:t>
            </a:r>
            <a:r>
              <a:rPr lang="en-US" sz="3200" b="1" dirty="0">
                <a:solidFill>
                  <a:srgbClr val="00B050"/>
                </a:solidFill>
                <a:sym typeface="Wingdings" panose="05000000000000000000" pitchFamily="2" charset="2"/>
              </a:rPr>
              <a:t></a:t>
            </a:r>
          </a:p>
          <a:p>
            <a:r>
              <a:rPr lang="en-US" sz="3200" b="1" dirty="0">
                <a:solidFill>
                  <a:srgbClr val="00B050"/>
                </a:solidFill>
              </a:rPr>
              <a:t>b. Current </a:t>
            </a:r>
            <a:r>
              <a:rPr lang="en-US" sz="3200" b="1" dirty="0" err="1">
                <a:solidFill>
                  <a:srgbClr val="00B050"/>
                </a:solidFill>
              </a:rPr>
              <a:t>Irembo</a:t>
            </a:r>
            <a:r>
              <a:rPr lang="en-US" sz="3200" b="1" dirty="0">
                <a:solidFill>
                  <a:srgbClr val="00B050"/>
                </a:solidFill>
              </a:rPr>
              <a:t> services </a:t>
            </a:r>
            <a:r>
              <a:rPr lang="en-US" sz="3200" b="1" dirty="0">
                <a:solidFill>
                  <a:srgbClr val="00B050"/>
                </a:solidFill>
                <a:sym typeface="Wingdings" panose="05000000000000000000" pitchFamily="2" charset="2"/>
              </a:rPr>
              <a:t> </a:t>
            </a:r>
          </a:p>
        </p:txBody>
      </p:sp>
    </p:spTree>
    <p:extLst>
      <p:ext uri="{BB962C8B-B14F-4D97-AF65-F5344CB8AC3E}">
        <p14:creationId xmlns:p14="http://schemas.microsoft.com/office/powerpoint/2010/main" val="42266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DEEE-6493-4343-6E01-1A296A17ACB1}"/>
              </a:ext>
            </a:extLst>
          </p:cNvPr>
          <p:cNvSpPr>
            <a:spLocks noGrp="1"/>
          </p:cNvSpPr>
          <p:nvPr>
            <p:ph type="title"/>
          </p:nvPr>
        </p:nvSpPr>
        <p:spPr>
          <a:xfrm>
            <a:off x="0" y="1"/>
            <a:ext cx="12192000" cy="675860"/>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US" b="1" dirty="0">
                <a:solidFill>
                  <a:srgbClr val="C00000"/>
                </a:solidFill>
                <a:latin typeface="+mn-lt"/>
              </a:rPr>
              <a:t>Unit 5 Database basics</a:t>
            </a:r>
          </a:p>
        </p:txBody>
      </p:sp>
      <p:sp>
        <p:nvSpPr>
          <p:cNvPr id="3" name="Content Placeholder 2">
            <a:extLst>
              <a:ext uri="{FF2B5EF4-FFF2-40B4-BE49-F238E27FC236}">
                <a16:creationId xmlns:a16="http://schemas.microsoft.com/office/drawing/2014/main" id="{8A4C0159-1BC5-C654-3EAC-AD85306FA543}"/>
              </a:ext>
            </a:extLst>
          </p:cNvPr>
          <p:cNvSpPr>
            <a:spLocks noGrp="1"/>
          </p:cNvSpPr>
          <p:nvPr>
            <p:ph idx="1"/>
          </p:nvPr>
        </p:nvSpPr>
        <p:spPr>
          <a:xfrm>
            <a:off x="119270" y="857250"/>
            <a:ext cx="11966713" cy="5848350"/>
          </a:xfrm>
        </p:spPr>
        <p:txBody>
          <a:bodyPr>
            <a:normAutofit fontScale="92500" lnSpcReduction="20000"/>
          </a:bodyPr>
          <a:lstStyle/>
          <a:p>
            <a:pPr algn="just"/>
            <a:r>
              <a:rPr lang="en-US" sz="3200" b="1" dirty="0">
                <a:solidFill>
                  <a:srgbClr val="0070C0"/>
                </a:solidFill>
              </a:rPr>
              <a:t>5.1. Definitions of key terms </a:t>
            </a:r>
          </a:p>
          <a:p>
            <a:pPr algn="just"/>
            <a:r>
              <a:rPr lang="en-US" sz="3200" b="1" dirty="0" err="1">
                <a:solidFill>
                  <a:srgbClr val="0070C0"/>
                </a:solidFill>
              </a:rPr>
              <a:t>i</a:t>
            </a:r>
            <a:r>
              <a:rPr lang="en-US" sz="3200" b="1" dirty="0">
                <a:solidFill>
                  <a:srgbClr val="0070C0"/>
                </a:solidFill>
              </a:rPr>
              <a:t>. Data </a:t>
            </a:r>
          </a:p>
          <a:p>
            <a:pPr algn="just"/>
            <a:r>
              <a:rPr lang="en-US" sz="3200" b="1" dirty="0">
                <a:solidFill>
                  <a:srgbClr val="00B050"/>
                </a:solidFill>
              </a:rPr>
              <a:t>Data</a:t>
            </a:r>
            <a:r>
              <a:rPr lang="en-US" sz="3200" dirty="0"/>
              <a:t> is commonly referred to as </a:t>
            </a:r>
            <a:r>
              <a:rPr lang="en-US" sz="3200" b="1" dirty="0">
                <a:solidFill>
                  <a:srgbClr val="00B050"/>
                </a:solidFill>
              </a:rPr>
              <a:t>raw data </a:t>
            </a:r>
            <a:r>
              <a:rPr lang="en-US" sz="3200" dirty="0"/>
              <a:t>– a collection of text, numbers and symbols, images </a:t>
            </a:r>
            <a:r>
              <a:rPr lang="en-US" sz="3200" b="1" dirty="0">
                <a:solidFill>
                  <a:srgbClr val="FF0000"/>
                </a:solidFill>
              </a:rPr>
              <a:t>with no meaning</a:t>
            </a:r>
            <a:r>
              <a:rPr lang="en-US" sz="3200" dirty="0"/>
              <a:t>. </a:t>
            </a:r>
          </a:p>
          <a:p>
            <a:pPr algn="just"/>
            <a:r>
              <a:rPr lang="en-US" sz="3200" b="1" dirty="0">
                <a:solidFill>
                  <a:srgbClr val="00B050"/>
                </a:solidFill>
              </a:rPr>
              <a:t>Data</a:t>
            </a:r>
            <a:r>
              <a:rPr lang="en-US" sz="3200" dirty="0"/>
              <a:t> therefore must be processed, or provided with a context, before it can have meaning. </a:t>
            </a:r>
          </a:p>
          <a:p>
            <a:pPr algn="just"/>
            <a:r>
              <a:rPr lang="en-US" sz="3200" b="1" dirty="0">
                <a:solidFill>
                  <a:srgbClr val="0070C0"/>
                </a:solidFill>
              </a:rPr>
              <a:t>ii. Information </a:t>
            </a:r>
          </a:p>
          <a:p>
            <a:pPr algn="just"/>
            <a:r>
              <a:rPr lang="en-US" sz="3200" b="1" dirty="0">
                <a:solidFill>
                  <a:srgbClr val="00B050"/>
                </a:solidFill>
              </a:rPr>
              <a:t>Information</a:t>
            </a:r>
            <a:r>
              <a:rPr lang="en-US" sz="3200" dirty="0"/>
              <a:t> is the result of processing data, usually by computer. </a:t>
            </a:r>
          </a:p>
          <a:p>
            <a:pPr algn="just"/>
            <a:r>
              <a:rPr lang="en-US" sz="3200" dirty="0"/>
              <a:t>This results in facts, which enables </a:t>
            </a:r>
            <a:r>
              <a:rPr lang="en-US" sz="3200" b="1" dirty="0">
                <a:solidFill>
                  <a:srgbClr val="FF0000"/>
                </a:solidFill>
              </a:rPr>
              <a:t>the processed data to be used </a:t>
            </a:r>
            <a:r>
              <a:rPr lang="en-US" sz="3200" dirty="0"/>
              <a:t>in context and have meaning. </a:t>
            </a:r>
          </a:p>
          <a:p>
            <a:pPr algn="just"/>
            <a:r>
              <a:rPr lang="en-US" sz="3200" b="1" dirty="0">
                <a:solidFill>
                  <a:srgbClr val="0070C0"/>
                </a:solidFill>
              </a:rPr>
              <a:t>iii. Database </a:t>
            </a:r>
          </a:p>
          <a:p>
            <a:pPr algn="just"/>
            <a:r>
              <a:rPr lang="en-US" sz="3200" dirty="0"/>
              <a:t>Database is an </a:t>
            </a:r>
            <a:r>
              <a:rPr lang="en-US" sz="3200" b="1" dirty="0">
                <a:solidFill>
                  <a:schemeClr val="accent2">
                    <a:lumMod val="75000"/>
                  </a:schemeClr>
                </a:solidFill>
              </a:rPr>
              <a:t>organized collection of related data</a:t>
            </a:r>
            <a:r>
              <a:rPr lang="en-US" sz="3200" dirty="0"/>
              <a:t>. </a:t>
            </a:r>
          </a:p>
          <a:p>
            <a:pPr algn="just"/>
            <a:r>
              <a:rPr lang="en-US" sz="3200" dirty="0"/>
              <a:t>It is </a:t>
            </a:r>
            <a:r>
              <a:rPr lang="en-US" sz="3200" b="1" dirty="0">
                <a:solidFill>
                  <a:srgbClr val="002060"/>
                </a:solidFill>
              </a:rPr>
              <a:t>organized because the data is stored in categories </a:t>
            </a:r>
            <a:r>
              <a:rPr lang="en-US" sz="3200" dirty="0"/>
              <a:t>that are accessible in a logical manner.  </a:t>
            </a:r>
          </a:p>
        </p:txBody>
      </p:sp>
    </p:spTree>
    <p:extLst>
      <p:ext uri="{BB962C8B-B14F-4D97-AF65-F5344CB8AC3E}">
        <p14:creationId xmlns:p14="http://schemas.microsoft.com/office/powerpoint/2010/main" val="42222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58B0A-8578-5FE4-E34D-2F34C46AD212}"/>
              </a:ext>
            </a:extLst>
          </p:cNvPr>
          <p:cNvSpPr>
            <a:spLocks noGrp="1"/>
          </p:cNvSpPr>
          <p:nvPr>
            <p:ph idx="1"/>
          </p:nvPr>
        </p:nvSpPr>
        <p:spPr>
          <a:xfrm>
            <a:off x="172278" y="145773"/>
            <a:ext cx="11834192" cy="6520069"/>
          </a:xfrm>
        </p:spPr>
        <p:txBody>
          <a:bodyPr>
            <a:normAutofit/>
          </a:bodyPr>
          <a:lstStyle/>
          <a:p>
            <a:pPr algn="just"/>
            <a:r>
              <a:rPr lang="en-US" sz="3200" b="1" dirty="0">
                <a:solidFill>
                  <a:srgbClr val="00B050"/>
                </a:solidFill>
              </a:rPr>
              <a:t>A database </a:t>
            </a:r>
            <a:r>
              <a:rPr lang="en-US" sz="3200" dirty="0"/>
              <a:t>is a collection of </a:t>
            </a:r>
            <a:r>
              <a:rPr lang="en-US" sz="3200" b="1" dirty="0">
                <a:solidFill>
                  <a:srgbClr val="002060"/>
                </a:solidFill>
              </a:rPr>
              <a:t>one or more relations</a:t>
            </a:r>
            <a:r>
              <a:rPr lang="en-US" sz="3200" dirty="0"/>
              <a:t>, where </a:t>
            </a:r>
            <a:r>
              <a:rPr lang="en-US" sz="3200" b="1" dirty="0">
                <a:solidFill>
                  <a:srgbClr val="FF0000"/>
                </a:solidFill>
              </a:rPr>
              <a:t>each relatio</a:t>
            </a:r>
            <a:r>
              <a:rPr lang="en-US" sz="3200" dirty="0"/>
              <a:t>n is a </a:t>
            </a:r>
            <a:r>
              <a:rPr lang="en-US" sz="3200" b="1" dirty="0"/>
              <a:t>table</a:t>
            </a:r>
            <a:r>
              <a:rPr lang="en-US" sz="3200" dirty="0"/>
              <a:t> made of </a:t>
            </a:r>
            <a:r>
              <a:rPr lang="en-US" sz="3200" b="1" dirty="0">
                <a:solidFill>
                  <a:srgbClr val="00B0F0"/>
                </a:solidFill>
              </a:rPr>
              <a:t>rows </a:t>
            </a:r>
            <a:r>
              <a:rPr lang="en-US" sz="3200" dirty="0"/>
              <a:t>and</a:t>
            </a:r>
            <a:r>
              <a:rPr lang="en-US" sz="3200" b="1" dirty="0">
                <a:solidFill>
                  <a:srgbClr val="00B0F0"/>
                </a:solidFill>
              </a:rPr>
              <a:t> columns</a:t>
            </a:r>
            <a:r>
              <a:rPr lang="en-US" sz="3200" dirty="0"/>
              <a:t>. </a:t>
            </a:r>
          </a:p>
          <a:p>
            <a:pPr algn="just"/>
            <a:r>
              <a:rPr lang="en-US" sz="3200" b="1" dirty="0">
                <a:solidFill>
                  <a:srgbClr val="0070C0"/>
                </a:solidFill>
              </a:rPr>
              <a:t>5.2. Different area where database can be applied </a:t>
            </a:r>
          </a:p>
          <a:p>
            <a:pPr algn="just"/>
            <a:r>
              <a:rPr lang="en-US" sz="3200" dirty="0"/>
              <a:t>Databases touch all aspects of our lives such as: </a:t>
            </a:r>
          </a:p>
          <a:p>
            <a:pPr algn="just"/>
            <a:r>
              <a:rPr lang="en-US" sz="3200" dirty="0"/>
              <a:t>Human resources, Banking, Airlines, Universities, Telecommunication, Finance, Manufacturing.</a:t>
            </a:r>
          </a:p>
          <a:p>
            <a:pPr algn="just"/>
            <a:r>
              <a:rPr lang="en-US" sz="3200" b="1" dirty="0">
                <a:solidFill>
                  <a:srgbClr val="0070C0"/>
                </a:solidFill>
              </a:rPr>
              <a:t>5.3. Database approaches</a:t>
            </a:r>
          </a:p>
          <a:p>
            <a:pPr algn="just"/>
            <a:r>
              <a:rPr lang="en-US" sz="3200" b="1" dirty="0">
                <a:solidFill>
                  <a:srgbClr val="00B050"/>
                </a:solidFill>
              </a:rPr>
              <a:t>5.3.1 Traditional File Processing Systems (TFPS) approach </a:t>
            </a:r>
          </a:p>
          <a:p>
            <a:pPr algn="just"/>
            <a:r>
              <a:rPr lang="en-US" sz="3200" dirty="0"/>
              <a:t>This is an approach which was used earlier, prior to </a:t>
            </a:r>
            <a:r>
              <a:rPr lang="en-US" sz="3200" b="1" dirty="0">
                <a:solidFill>
                  <a:srgbClr val="FF0000"/>
                </a:solidFill>
              </a:rPr>
              <a:t>DBMS</a:t>
            </a:r>
            <a:r>
              <a:rPr lang="en-US" sz="3200" dirty="0"/>
              <a:t>. </a:t>
            </a:r>
          </a:p>
          <a:p>
            <a:pPr algn="just"/>
            <a:r>
              <a:rPr lang="en-US" sz="3200" dirty="0"/>
              <a:t>With this approach, users had to write their application programs to store data in form of files on the computer permanent storage device (</a:t>
            </a:r>
            <a:r>
              <a:rPr lang="en-US" sz="3200" b="1" dirty="0">
                <a:solidFill>
                  <a:srgbClr val="FF0000"/>
                </a:solidFill>
              </a:rPr>
              <a:t>Hard Disk</a:t>
            </a:r>
            <a:r>
              <a:rPr lang="en-US" sz="3200" dirty="0"/>
              <a:t>).</a:t>
            </a:r>
          </a:p>
        </p:txBody>
      </p:sp>
    </p:spTree>
    <p:extLst>
      <p:ext uri="{BB962C8B-B14F-4D97-AF65-F5344CB8AC3E}">
        <p14:creationId xmlns:p14="http://schemas.microsoft.com/office/powerpoint/2010/main" val="2688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B2FB2A-B820-E28D-791B-2C58E548373D}"/>
              </a:ext>
            </a:extLst>
          </p:cNvPr>
          <p:cNvSpPr>
            <a:spLocks noGrp="1"/>
          </p:cNvSpPr>
          <p:nvPr>
            <p:ph idx="1"/>
          </p:nvPr>
        </p:nvSpPr>
        <p:spPr>
          <a:xfrm>
            <a:off x="198783" y="159026"/>
            <a:ext cx="11767930" cy="6573078"/>
          </a:xfrm>
        </p:spPr>
        <p:txBody>
          <a:bodyPr>
            <a:normAutofit/>
          </a:bodyPr>
          <a:lstStyle/>
          <a:p>
            <a:pPr algn="just"/>
            <a:r>
              <a:rPr lang="en-US" sz="3200" b="1" dirty="0">
                <a:solidFill>
                  <a:srgbClr val="00B050"/>
                </a:solidFill>
              </a:rPr>
              <a:t>5.3.2 Database Management System (DBMS) </a:t>
            </a:r>
          </a:p>
          <a:p>
            <a:pPr algn="just"/>
            <a:r>
              <a:rPr lang="en-US" sz="3200" b="1" dirty="0">
                <a:solidFill>
                  <a:srgbClr val="BE14B2"/>
                </a:solidFill>
              </a:rPr>
              <a:t>Database Management system (DBMS) </a:t>
            </a:r>
            <a:r>
              <a:rPr lang="en-US" sz="3200" dirty="0"/>
              <a:t>is referred to as </a:t>
            </a:r>
            <a:r>
              <a:rPr lang="en-US" sz="3200" b="1" dirty="0">
                <a:solidFill>
                  <a:srgbClr val="C00000"/>
                </a:solidFill>
              </a:rPr>
              <a:t>a software system </a:t>
            </a:r>
            <a:r>
              <a:rPr lang="en-US" sz="3200" dirty="0"/>
              <a:t>that is used to store, access, manage, organize, maintain, modify and delete data from databases. </a:t>
            </a:r>
          </a:p>
          <a:p>
            <a:pPr algn="just"/>
            <a:r>
              <a:rPr lang="en-US" sz="3200" dirty="0"/>
              <a:t>Some of the most popular software include, </a:t>
            </a:r>
            <a:r>
              <a:rPr lang="en-US" sz="3200" b="1" dirty="0">
                <a:solidFill>
                  <a:srgbClr val="C00000"/>
                </a:solidFill>
              </a:rPr>
              <a:t>Microsoft Access</a:t>
            </a:r>
            <a:r>
              <a:rPr lang="en-US" sz="3200" dirty="0"/>
              <a:t>, </a:t>
            </a:r>
            <a:r>
              <a:rPr lang="en-US" sz="3200" b="1" dirty="0">
                <a:solidFill>
                  <a:schemeClr val="accent2">
                    <a:lumMod val="75000"/>
                  </a:schemeClr>
                </a:solidFill>
              </a:rPr>
              <a:t>Oracle</a:t>
            </a:r>
            <a:r>
              <a:rPr lang="en-US" sz="3200" dirty="0"/>
              <a:t>, </a:t>
            </a:r>
            <a:r>
              <a:rPr lang="en-US" sz="3200" b="1" dirty="0">
                <a:solidFill>
                  <a:srgbClr val="7030A0"/>
                </a:solidFill>
              </a:rPr>
              <a:t>Microsoft SQL Server</a:t>
            </a:r>
            <a:r>
              <a:rPr lang="en-US" sz="3200" dirty="0"/>
              <a:t>, </a:t>
            </a:r>
            <a:r>
              <a:rPr lang="en-US" sz="3200" b="1" dirty="0">
                <a:solidFill>
                  <a:srgbClr val="FF0000"/>
                </a:solidFill>
              </a:rPr>
              <a:t>MySQL. </a:t>
            </a:r>
          </a:p>
          <a:p>
            <a:pPr algn="just"/>
            <a:r>
              <a:rPr lang="en-US" sz="3200" b="1" dirty="0">
                <a:solidFill>
                  <a:srgbClr val="0070C0"/>
                </a:solidFill>
              </a:rPr>
              <a:t>5.4 Database access levels and users</a:t>
            </a:r>
          </a:p>
          <a:p>
            <a:pPr algn="just"/>
            <a:r>
              <a:rPr lang="en-US" sz="3200" b="1" dirty="0">
                <a:solidFill>
                  <a:srgbClr val="00B050"/>
                </a:solidFill>
              </a:rPr>
              <a:t>5.4.1. Database access levels </a:t>
            </a:r>
          </a:p>
          <a:p>
            <a:pPr algn="just"/>
            <a:r>
              <a:rPr lang="en-US" sz="3200" dirty="0"/>
              <a:t>A major purpose of a </a:t>
            </a:r>
            <a:r>
              <a:rPr lang="en-US" sz="3200" b="1" dirty="0">
                <a:solidFill>
                  <a:srgbClr val="FF0000"/>
                </a:solidFill>
              </a:rPr>
              <a:t>database system </a:t>
            </a:r>
            <a:r>
              <a:rPr lang="en-US" sz="3200" dirty="0"/>
              <a:t>is to provide users with an </a:t>
            </a:r>
            <a:r>
              <a:rPr lang="en-US" sz="3200" b="1" dirty="0"/>
              <a:t>abstract view </a:t>
            </a:r>
            <a:r>
              <a:rPr lang="en-US" sz="3200" dirty="0"/>
              <a:t>of the data. </a:t>
            </a:r>
          </a:p>
          <a:p>
            <a:pPr algn="just"/>
            <a:r>
              <a:rPr lang="en-US" sz="3200" dirty="0"/>
              <a:t>There are</a:t>
            </a:r>
            <a:r>
              <a:rPr lang="en-US" sz="3200" b="1" dirty="0">
                <a:solidFill>
                  <a:srgbClr val="00B050"/>
                </a:solidFill>
              </a:rPr>
              <a:t> three-levels </a:t>
            </a:r>
            <a:r>
              <a:rPr lang="en-US" sz="3200" dirty="0"/>
              <a:t>that form the basis </a:t>
            </a:r>
            <a:r>
              <a:rPr lang="en-US" sz="3200" b="1" dirty="0">
                <a:solidFill>
                  <a:schemeClr val="accent2">
                    <a:lumMod val="75000"/>
                  </a:schemeClr>
                </a:solidFill>
              </a:rPr>
              <a:t>of modern database architectures</a:t>
            </a:r>
            <a:r>
              <a:rPr lang="en-US" sz="3200" dirty="0"/>
              <a:t>: </a:t>
            </a:r>
          </a:p>
          <a:p>
            <a:pPr algn="just"/>
            <a:endParaRPr lang="en-US" sz="3200" dirty="0"/>
          </a:p>
        </p:txBody>
      </p:sp>
    </p:spTree>
    <p:extLst>
      <p:ext uri="{BB962C8B-B14F-4D97-AF65-F5344CB8AC3E}">
        <p14:creationId xmlns:p14="http://schemas.microsoft.com/office/powerpoint/2010/main" val="21489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EFDB7A-4655-E2E0-8B04-6A6E9DE8A7A4}"/>
              </a:ext>
            </a:extLst>
          </p:cNvPr>
          <p:cNvSpPr>
            <a:spLocks noGrp="1"/>
          </p:cNvSpPr>
          <p:nvPr>
            <p:ph idx="1"/>
          </p:nvPr>
        </p:nvSpPr>
        <p:spPr>
          <a:xfrm>
            <a:off x="172279" y="191386"/>
            <a:ext cx="11860696" cy="6485861"/>
          </a:xfrm>
        </p:spPr>
        <p:txBody>
          <a:bodyPr>
            <a:noAutofit/>
          </a:bodyPr>
          <a:lstStyle/>
          <a:p>
            <a:pPr algn="just"/>
            <a:r>
              <a:rPr lang="en-US" sz="3200" dirty="0"/>
              <a:t>The </a:t>
            </a:r>
            <a:r>
              <a:rPr lang="en-US" sz="3200" b="1" dirty="0">
                <a:solidFill>
                  <a:srgbClr val="BE14B2"/>
                </a:solidFill>
              </a:rPr>
              <a:t>internal level </a:t>
            </a:r>
            <a:r>
              <a:rPr lang="en-US" sz="3200" b="1" dirty="0">
                <a:solidFill>
                  <a:schemeClr val="accent2">
                    <a:lumMod val="50000"/>
                  </a:schemeClr>
                </a:solidFill>
              </a:rPr>
              <a:t>has an internal schema</a:t>
            </a:r>
            <a:r>
              <a:rPr lang="en-US" sz="3200" dirty="0"/>
              <a:t>, which describes the </a:t>
            </a:r>
            <a:r>
              <a:rPr lang="en-US" sz="3200" b="1" dirty="0">
                <a:solidFill>
                  <a:srgbClr val="C00000"/>
                </a:solidFill>
              </a:rPr>
              <a:t>physical storage structure </a:t>
            </a:r>
            <a:r>
              <a:rPr lang="en-US" sz="3200" dirty="0"/>
              <a:t>of the database. </a:t>
            </a:r>
          </a:p>
          <a:p>
            <a:pPr algn="just"/>
            <a:r>
              <a:rPr lang="en-US" sz="3200" b="1" dirty="0">
                <a:solidFill>
                  <a:srgbClr val="00B050"/>
                </a:solidFill>
              </a:rPr>
              <a:t>The conceptual level </a:t>
            </a:r>
            <a:r>
              <a:rPr lang="en-US" sz="3200" dirty="0"/>
              <a:t>has a </a:t>
            </a:r>
            <a:r>
              <a:rPr lang="en-US" sz="3200" b="1" dirty="0">
                <a:solidFill>
                  <a:srgbClr val="FF0000"/>
                </a:solidFill>
              </a:rPr>
              <a:t>conceptual schema</a:t>
            </a:r>
            <a:r>
              <a:rPr lang="en-US" sz="3200" dirty="0"/>
              <a:t>, which </a:t>
            </a:r>
            <a:r>
              <a:rPr lang="en-US" sz="3200" b="1" dirty="0"/>
              <a:t>describes the structure of the whole database</a:t>
            </a:r>
            <a:r>
              <a:rPr lang="en-US" sz="3200" dirty="0"/>
              <a:t> for a community of users. </a:t>
            </a:r>
          </a:p>
          <a:p>
            <a:pPr algn="just"/>
            <a:r>
              <a:rPr lang="en-US" sz="3200" b="1" dirty="0">
                <a:solidFill>
                  <a:srgbClr val="FF0000"/>
                </a:solidFill>
              </a:rPr>
              <a:t>The external or view level </a:t>
            </a:r>
            <a:r>
              <a:rPr lang="en-US" sz="3200" dirty="0"/>
              <a:t>is closest to the users. It is concerned with the way the data is viewed by individual users. </a:t>
            </a:r>
          </a:p>
          <a:p>
            <a:pPr algn="just"/>
            <a:r>
              <a:rPr lang="en-US" sz="3200" b="1" dirty="0">
                <a:solidFill>
                  <a:srgbClr val="0070C0"/>
                </a:solidFill>
              </a:rPr>
              <a:t>5.4.2 Database users </a:t>
            </a:r>
          </a:p>
          <a:p>
            <a:pPr algn="just"/>
            <a:r>
              <a:rPr lang="en-US" sz="3200" dirty="0"/>
              <a:t>There are </a:t>
            </a:r>
            <a:r>
              <a:rPr lang="en-US" sz="3200" b="1" dirty="0">
                <a:solidFill>
                  <a:srgbClr val="BE14B2"/>
                </a:solidFill>
              </a:rPr>
              <a:t>three broad classes</a:t>
            </a:r>
            <a:r>
              <a:rPr lang="en-US" sz="3200" dirty="0"/>
              <a:t> of user:</a:t>
            </a:r>
          </a:p>
          <a:p>
            <a:pPr algn="just"/>
            <a:r>
              <a:rPr lang="en-US" sz="3200" b="1" dirty="0">
                <a:solidFill>
                  <a:srgbClr val="FF0000"/>
                </a:solidFill>
              </a:rPr>
              <a:t>a. Database administrator (DBA)</a:t>
            </a:r>
            <a:r>
              <a:rPr lang="en-US" sz="3200" dirty="0"/>
              <a:t>: Responsible for authorizing access to the database, for coordinating and monitoring its use.</a:t>
            </a:r>
          </a:p>
          <a:p>
            <a:pPr algn="just"/>
            <a:r>
              <a:rPr lang="en-US" sz="3200" b="1" dirty="0">
                <a:solidFill>
                  <a:srgbClr val="FF0000"/>
                </a:solidFill>
              </a:rPr>
              <a:t>b. The database designer: </a:t>
            </a:r>
            <a:r>
              <a:rPr lang="en-US" sz="3200" dirty="0"/>
              <a:t>Responsible to define the content, the structure, the constraints, and functions of database. </a:t>
            </a:r>
          </a:p>
        </p:txBody>
      </p:sp>
    </p:spTree>
    <p:extLst>
      <p:ext uri="{BB962C8B-B14F-4D97-AF65-F5344CB8AC3E}">
        <p14:creationId xmlns:p14="http://schemas.microsoft.com/office/powerpoint/2010/main" val="15240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D3B33-9590-EFB4-FA4C-1E1E93E0107A}"/>
              </a:ext>
            </a:extLst>
          </p:cNvPr>
          <p:cNvSpPr>
            <a:spLocks noGrp="1"/>
          </p:cNvSpPr>
          <p:nvPr>
            <p:ph idx="1"/>
          </p:nvPr>
        </p:nvSpPr>
        <p:spPr>
          <a:xfrm>
            <a:off x="0" y="148856"/>
            <a:ext cx="12046226" cy="6549656"/>
          </a:xfrm>
        </p:spPr>
        <p:txBody>
          <a:bodyPr>
            <a:noAutofit/>
          </a:bodyPr>
          <a:lstStyle/>
          <a:p>
            <a:pPr algn="just"/>
            <a:r>
              <a:rPr lang="en-US" sz="3200" b="1" dirty="0">
                <a:solidFill>
                  <a:srgbClr val="FF0000"/>
                </a:solidFill>
              </a:rPr>
              <a:t>c. The end-user: </a:t>
            </a:r>
            <a:r>
              <a:rPr lang="en-US" sz="3200" dirty="0"/>
              <a:t>They use the data for queries, reports</a:t>
            </a:r>
          </a:p>
          <a:p>
            <a:pPr algn="just"/>
            <a:r>
              <a:rPr lang="en-US" sz="3200" b="1" dirty="0">
                <a:solidFill>
                  <a:srgbClr val="0070C0"/>
                </a:solidFill>
              </a:rPr>
              <a:t>5.5 Relational Model</a:t>
            </a:r>
          </a:p>
          <a:p>
            <a:pPr algn="just"/>
            <a:r>
              <a:rPr lang="en-US" sz="3200" b="1" dirty="0">
                <a:solidFill>
                  <a:srgbClr val="00B050"/>
                </a:solidFill>
              </a:rPr>
              <a:t>5.5.1 Definition of Relational Database Model </a:t>
            </a:r>
          </a:p>
          <a:p>
            <a:pPr algn="just"/>
            <a:r>
              <a:rPr lang="en-US" sz="3200" dirty="0"/>
              <a:t>The Relational Database Model represents the database as a collection of relations. A relation is nothing but a table of values. </a:t>
            </a:r>
          </a:p>
          <a:p>
            <a:pPr algn="just"/>
            <a:r>
              <a:rPr lang="en-US" sz="3200" b="1" dirty="0">
                <a:solidFill>
                  <a:srgbClr val="00B050"/>
                </a:solidFill>
              </a:rPr>
              <a:t>5.5.2 Relational Model Concepts in DBMS </a:t>
            </a:r>
          </a:p>
          <a:p>
            <a:pPr algn="just"/>
            <a:r>
              <a:rPr lang="en-US" sz="3200" b="1" dirty="0">
                <a:solidFill>
                  <a:srgbClr val="FF0000"/>
                </a:solidFill>
              </a:rPr>
              <a:t>Entity</a:t>
            </a:r>
            <a:r>
              <a:rPr lang="en-US" sz="3200" dirty="0"/>
              <a:t> is a real-world object that has certain properties called </a:t>
            </a:r>
            <a:r>
              <a:rPr lang="en-US" sz="3200" b="1" dirty="0">
                <a:solidFill>
                  <a:srgbClr val="BE14B2"/>
                </a:solidFill>
              </a:rPr>
              <a:t>attributes</a:t>
            </a:r>
            <a:r>
              <a:rPr lang="en-US" sz="3200" dirty="0"/>
              <a:t> that define the nature of the </a:t>
            </a:r>
            <a:r>
              <a:rPr lang="en-US" sz="3200" b="1" dirty="0">
                <a:solidFill>
                  <a:srgbClr val="FF0000"/>
                </a:solidFill>
              </a:rPr>
              <a:t>entity</a:t>
            </a:r>
            <a:r>
              <a:rPr lang="en-US" sz="3200" dirty="0"/>
              <a:t>. It is also called a </a:t>
            </a:r>
            <a:r>
              <a:rPr lang="en-US" sz="3200" b="1" dirty="0">
                <a:solidFill>
                  <a:srgbClr val="FF0000"/>
                </a:solidFill>
              </a:rPr>
              <a:t>Table</a:t>
            </a:r>
            <a:r>
              <a:rPr lang="en-US" sz="3200" dirty="0"/>
              <a:t>.</a:t>
            </a:r>
          </a:p>
          <a:p>
            <a:pPr algn="just"/>
            <a:r>
              <a:rPr lang="en-US" sz="3200" b="1" dirty="0">
                <a:solidFill>
                  <a:srgbClr val="FF0000"/>
                </a:solidFill>
              </a:rPr>
              <a:t>Primary Key </a:t>
            </a:r>
            <a:r>
              <a:rPr lang="en-US" sz="3200" dirty="0"/>
              <a:t>is also called a primary keyword, is a </a:t>
            </a:r>
            <a:r>
              <a:rPr lang="en-US" sz="3200" b="1" dirty="0"/>
              <a:t>key (column) </a:t>
            </a:r>
            <a:r>
              <a:rPr lang="en-US" sz="3200" dirty="0"/>
              <a:t>in a relational database that is unique for each record.</a:t>
            </a:r>
          </a:p>
          <a:p>
            <a:pPr algn="just"/>
            <a:r>
              <a:rPr lang="en-US" sz="3200" b="1" dirty="0">
                <a:solidFill>
                  <a:srgbClr val="FF0000"/>
                </a:solidFill>
              </a:rPr>
              <a:t>Foreign Key </a:t>
            </a:r>
            <a:r>
              <a:rPr lang="en-US" sz="3200" dirty="0"/>
              <a:t>is a set of attributes (columns) in a table that refers to the primary key of another table.</a:t>
            </a:r>
            <a:endParaRPr lang="en-US" sz="3200" b="1" dirty="0">
              <a:solidFill>
                <a:srgbClr val="0070C0"/>
              </a:solidFill>
            </a:endParaRPr>
          </a:p>
        </p:txBody>
      </p:sp>
    </p:spTree>
    <p:extLst>
      <p:ext uri="{BB962C8B-B14F-4D97-AF65-F5344CB8AC3E}">
        <p14:creationId xmlns:p14="http://schemas.microsoft.com/office/powerpoint/2010/main" val="342454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EAFA2-2F76-3BB4-924E-0D757F20879A}"/>
              </a:ext>
            </a:extLst>
          </p:cNvPr>
          <p:cNvSpPr>
            <a:spLocks noGrp="1"/>
          </p:cNvSpPr>
          <p:nvPr>
            <p:ph idx="1"/>
          </p:nvPr>
        </p:nvSpPr>
        <p:spPr>
          <a:xfrm>
            <a:off x="159026" y="136524"/>
            <a:ext cx="11873948" cy="6582327"/>
          </a:xfrm>
        </p:spPr>
        <p:txBody>
          <a:bodyPr>
            <a:noAutofit/>
          </a:bodyPr>
          <a:lstStyle/>
          <a:p>
            <a:pPr algn="just"/>
            <a:r>
              <a:rPr lang="en-US" sz="3200" b="1" dirty="0">
                <a:solidFill>
                  <a:srgbClr val="FF0000"/>
                </a:solidFill>
              </a:rPr>
              <a:t>Attribute: </a:t>
            </a:r>
            <a:r>
              <a:rPr lang="en-US" sz="3200" dirty="0"/>
              <a:t>it is the name of </a:t>
            </a:r>
            <a:r>
              <a:rPr lang="en-US" sz="3200" b="1" dirty="0">
                <a:solidFill>
                  <a:srgbClr val="00B0F0"/>
                </a:solidFill>
              </a:rPr>
              <a:t>each column </a:t>
            </a:r>
            <a:r>
              <a:rPr lang="en-US" sz="3200" dirty="0"/>
              <a:t>in a Table. </a:t>
            </a:r>
          </a:p>
          <a:p>
            <a:pPr algn="just"/>
            <a:r>
              <a:rPr lang="en-US" sz="3200" b="1" dirty="0">
                <a:solidFill>
                  <a:srgbClr val="FF0000"/>
                </a:solidFill>
              </a:rPr>
              <a:t>Constraint: </a:t>
            </a:r>
            <a:r>
              <a:rPr lang="en-US" sz="3200" dirty="0"/>
              <a:t>In DBMS is the </a:t>
            </a:r>
            <a:r>
              <a:rPr lang="en-US" sz="3200" b="1" dirty="0">
                <a:solidFill>
                  <a:srgbClr val="00B050"/>
                </a:solidFill>
              </a:rPr>
              <a:t>set of rules </a:t>
            </a:r>
            <a:r>
              <a:rPr lang="en-US" sz="3200" dirty="0"/>
              <a:t>that ensures that when an authorized user modifies the database.</a:t>
            </a:r>
          </a:p>
          <a:p>
            <a:pPr algn="just"/>
            <a:r>
              <a:rPr lang="en-US" sz="3200" b="1" dirty="0">
                <a:solidFill>
                  <a:srgbClr val="FF0000"/>
                </a:solidFill>
              </a:rPr>
              <a:t>Tuple: </a:t>
            </a:r>
            <a:r>
              <a:rPr lang="en-US" sz="3200" dirty="0"/>
              <a:t>It is nothing but a </a:t>
            </a:r>
            <a:r>
              <a:rPr lang="en-US" sz="3200" b="1" dirty="0">
                <a:solidFill>
                  <a:srgbClr val="00B050"/>
                </a:solidFill>
              </a:rPr>
              <a:t>single row </a:t>
            </a:r>
            <a:r>
              <a:rPr lang="en-US" sz="3200" dirty="0"/>
              <a:t>of a table, which contains a single record.</a:t>
            </a:r>
          </a:p>
          <a:p>
            <a:pPr algn="just"/>
            <a:r>
              <a:rPr lang="en-US" sz="3200" b="1" dirty="0">
                <a:solidFill>
                  <a:srgbClr val="FF0000"/>
                </a:solidFill>
              </a:rPr>
              <a:t>Degree: </a:t>
            </a:r>
            <a:r>
              <a:rPr lang="en-US" sz="3200" dirty="0"/>
              <a:t>is the total </a:t>
            </a:r>
            <a:r>
              <a:rPr lang="en-US" sz="3200" b="1" dirty="0">
                <a:solidFill>
                  <a:srgbClr val="00B050"/>
                </a:solidFill>
              </a:rPr>
              <a:t>number of attributes</a:t>
            </a:r>
            <a:r>
              <a:rPr lang="en-US" sz="3200" dirty="0"/>
              <a:t>. </a:t>
            </a:r>
          </a:p>
          <a:p>
            <a:pPr algn="just"/>
            <a:r>
              <a:rPr lang="en-US" sz="3200" b="1" dirty="0">
                <a:solidFill>
                  <a:srgbClr val="FF0000"/>
                </a:solidFill>
              </a:rPr>
              <a:t>Cardinality</a:t>
            </a:r>
            <a:r>
              <a:rPr lang="en-US" sz="3200" dirty="0"/>
              <a:t>: is the </a:t>
            </a:r>
            <a:r>
              <a:rPr lang="en-US" sz="3200" b="1" dirty="0">
                <a:solidFill>
                  <a:srgbClr val="00B050"/>
                </a:solidFill>
              </a:rPr>
              <a:t>total number of rows </a:t>
            </a:r>
            <a:r>
              <a:rPr lang="en-US" sz="3200" dirty="0"/>
              <a:t>present in the table.</a:t>
            </a:r>
          </a:p>
        </p:txBody>
      </p:sp>
    </p:spTree>
    <p:extLst>
      <p:ext uri="{BB962C8B-B14F-4D97-AF65-F5344CB8AC3E}">
        <p14:creationId xmlns:p14="http://schemas.microsoft.com/office/powerpoint/2010/main" val="942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C0A8-1FF4-465C-9C8F-59A1FBC9FEA9}"/>
              </a:ext>
            </a:extLst>
          </p:cNvPr>
          <p:cNvSpPr>
            <a:spLocks noGrp="1"/>
          </p:cNvSpPr>
          <p:nvPr>
            <p:ph type="title"/>
          </p:nvPr>
        </p:nvSpPr>
        <p:spPr>
          <a:xfrm>
            <a:off x="0" y="0"/>
            <a:ext cx="12192000" cy="681037"/>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sz="4400" b="1" dirty="0">
                <a:solidFill>
                  <a:srgbClr val="0070C0"/>
                </a:solidFill>
              </a:rPr>
              <a:t>	</a:t>
            </a:r>
            <a:r>
              <a:rPr lang="en-US" sz="4400" b="1" dirty="0">
                <a:solidFill>
                  <a:srgbClr val="0070C0"/>
                </a:solidFill>
                <a:latin typeface="+mn-lt"/>
              </a:rPr>
              <a:t>C. FALSE Function </a:t>
            </a:r>
            <a:endParaRPr lang="en-US" dirty="0">
              <a:latin typeface="+mn-lt"/>
            </a:endParaRPr>
          </a:p>
        </p:txBody>
      </p:sp>
      <p:sp>
        <p:nvSpPr>
          <p:cNvPr id="3" name="Content Placeholder 2">
            <a:extLst>
              <a:ext uri="{FF2B5EF4-FFF2-40B4-BE49-F238E27FC236}">
                <a16:creationId xmlns:a16="http://schemas.microsoft.com/office/drawing/2014/main" id="{68903C15-403F-0007-E0C5-5AEDD70FCE2E}"/>
              </a:ext>
            </a:extLst>
          </p:cNvPr>
          <p:cNvSpPr>
            <a:spLocks noGrp="1"/>
          </p:cNvSpPr>
          <p:nvPr>
            <p:ph idx="1"/>
          </p:nvPr>
        </p:nvSpPr>
        <p:spPr>
          <a:xfrm>
            <a:off x="207264" y="975360"/>
            <a:ext cx="11643360" cy="5632704"/>
          </a:xfrm>
        </p:spPr>
        <p:txBody>
          <a:bodyPr>
            <a:normAutofit/>
          </a:bodyPr>
          <a:lstStyle/>
          <a:p>
            <a:r>
              <a:rPr lang="en-US" sz="3600" dirty="0"/>
              <a:t>The </a:t>
            </a:r>
            <a:r>
              <a:rPr lang="en-US" sz="3600" b="1" dirty="0">
                <a:solidFill>
                  <a:srgbClr val="00B050"/>
                </a:solidFill>
              </a:rPr>
              <a:t>FALSE</a:t>
            </a:r>
            <a:r>
              <a:rPr lang="en-US" sz="3600" dirty="0"/>
              <a:t> function takes no arguments and generates the Boolean value </a:t>
            </a:r>
            <a:r>
              <a:rPr lang="en-US" sz="3600" b="1" dirty="0">
                <a:solidFill>
                  <a:srgbClr val="00B050"/>
                </a:solidFill>
              </a:rPr>
              <a:t>FALSE</a:t>
            </a:r>
            <a:r>
              <a:rPr lang="en-US" sz="3600" dirty="0"/>
              <a:t>. </a:t>
            </a:r>
          </a:p>
          <a:p>
            <a:r>
              <a:rPr lang="en-US" sz="3600" dirty="0"/>
              <a:t>It is used to compare the results of a condition or function that either returns true or false </a:t>
            </a:r>
          </a:p>
          <a:p>
            <a:r>
              <a:rPr lang="en-US" sz="3600" dirty="0"/>
              <a:t>Syntax: </a:t>
            </a:r>
            <a:r>
              <a:rPr lang="en-US" sz="3600" b="1" dirty="0">
                <a:solidFill>
                  <a:srgbClr val="FF0000"/>
                </a:solidFill>
              </a:rPr>
              <a:t>=False </a:t>
            </a:r>
            <a:r>
              <a:rPr lang="en-US" sz="3600" dirty="0"/>
              <a:t>( ) </a:t>
            </a:r>
          </a:p>
          <a:p>
            <a:r>
              <a:rPr lang="en-US" sz="3600" b="1" dirty="0">
                <a:solidFill>
                  <a:srgbClr val="FF0000"/>
                </a:solidFill>
              </a:rPr>
              <a:t>Example: </a:t>
            </a:r>
            <a:r>
              <a:rPr lang="en-US" sz="3600" dirty="0"/>
              <a:t>The False function used in the example below returns </a:t>
            </a:r>
            <a:r>
              <a:rPr lang="en-US" sz="3600" b="1" dirty="0">
                <a:solidFill>
                  <a:srgbClr val="00B050"/>
                </a:solidFill>
              </a:rPr>
              <a:t>FALSE </a:t>
            </a:r>
            <a:r>
              <a:rPr lang="en-US" sz="3600" dirty="0"/>
              <a:t>if the age entered in C2 is less than 20 (C2&lt;10).</a:t>
            </a:r>
          </a:p>
        </p:txBody>
      </p:sp>
      <p:pic>
        <p:nvPicPr>
          <p:cNvPr id="5" name="Picture 4">
            <a:extLst>
              <a:ext uri="{FF2B5EF4-FFF2-40B4-BE49-F238E27FC236}">
                <a16:creationId xmlns:a16="http://schemas.microsoft.com/office/drawing/2014/main" id="{1652F2DC-26F8-F948-3F0C-E545E08DB545}"/>
              </a:ext>
            </a:extLst>
          </p:cNvPr>
          <p:cNvPicPr>
            <a:picLocks noChangeAspect="1"/>
          </p:cNvPicPr>
          <p:nvPr/>
        </p:nvPicPr>
        <p:blipFill>
          <a:blip r:embed="rId2"/>
          <a:stretch>
            <a:fillRect/>
          </a:stretch>
        </p:blipFill>
        <p:spPr>
          <a:xfrm>
            <a:off x="207264" y="968838"/>
            <a:ext cx="11595597" cy="4913802"/>
          </a:xfrm>
          <a:prstGeom prst="rect">
            <a:avLst/>
          </a:prstGeom>
        </p:spPr>
      </p:pic>
    </p:spTree>
    <p:extLst>
      <p:ext uri="{BB962C8B-B14F-4D97-AF65-F5344CB8AC3E}">
        <p14:creationId xmlns:p14="http://schemas.microsoft.com/office/powerpoint/2010/main" val="25174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B3FFE-8D03-BAF4-2CC5-91A3068E60E9}"/>
              </a:ext>
            </a:extLst>
          </p:cNvPr>
          <p:cNvSpPr>
            <a:spLocks noGrp="1"/>
          </p:cNvSpPr>
          <p:nvPr>
            <p:ph idx="1"/>
          </p:nvPr>
        </p:nvSpPr>
        <p:spPr>
          <a:xfrm>
            <a:off x="119270" y="1948069"/>
            <a:ext cx="12072729" cy="4228893"/>
          </a:xfrm>
        </p:spPr>
        <p:txBody>
          <a:bodyPr>
            <a:normAutofit/>
          </a:bodyPr>
          <a:lstStyle/>
          <a:p>
            <a:pPr marL="0" indent="0" algn="ctr">
              <a:buNone/>
            </a:pPr>
            <a:r>
              <a:rPr lang="en-US" sz="8800" b="1" dirty="0">
                <a:solidFill>
                  <a:srgbClr val="BE14B2"/>
                </a:solidFill>
              </a:rPr>
              <a:t>END OF </a:t>
            </a:r>
            <a:r>
              <a:rPr lang="en-US" sz="8800" b="1" dirty="0">
                <a:solidFill>
                  <a:srgbClr val="00B050"/>
                </a:solidFill>
              </a:rPr>
              <a:t>ICT</a:t>
            </a:r>
            <a:r>
              <a:rPr lang="en-US" sz="8800" b="1" dirty="0">
                <a:solidFill>
                  <a:srgbClr val="BE14B2"/>
                </a:solidFill>
              </a:rPr>
              <a:t> IN </a:t>
            </a:r>
            <a:r>
              <a:rPr lang="en-US" sz="8800" b="1" dirty="0">
                <a:solidFill>
                  <a:schemeClr val="accent1"/>
                </a:solidFill>
              </a:rPr>
              <a:t>SENIOR FIVE</a:t>
            </a:r>
          </a:p>
        </p:txBody>
      </p:sp>
    </p:spTree>
    <p:extLst>
      <p:ext uri="{BB962C8B-B14F-4D97-AF65-F5344CB8AC3E}">
        <p14:creationId xmlns:p14="http://schemas.microsoft.com/office/powerpoint/2010/main" val="242924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8EBD-EA54-85E7-EB43-8C80EB471B7A}"/>
              </a:ext>
            </a:extLst>
          </p:cNvPr>
          <p:cNvSpPr>
            <a:spLocks noGrp="1"/>
          </p:cNvSpPr>
          <p:nvPr>
            <p:ph type="title"/>
          </p:nvPr>
        </p:nvSpPr>
        <p:spPr>
          <a:xfrm>
            <a:off x="0" y="1"/>
            <a:ext cx="12192000" cy="681036"/>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US" sz="4400" b="1" dirty="0">
                <a:solidFill>
                  <a:srgbClr val="0070C0"/>
                </a:solidFill>
                <a:latin typeface="+mn-lt"/>
              </a:rPr>
              <a:t>D. NOT Function </a:t>
            </a:r>
            <a:endParaRPr lang="en-US" dirty="0">
              <a:latin typeface="+mn-lt"/>
            </a:endParaRPr>
          </a:p>
        </p:txBody>
      </p:sp>
      <p:sp>
        <p:nvSpPr>
          <p:cNvPr id="3" name="Content Placeholder 2">
            <a:extLst>
              <a:ext uri="{FF2B5EF4-FFF2-40B4-BE49-F238E27FC236}">
                <a16:creationId xmlns:a16="http://schemas.microsoft.com/office/drawing/2014/main" id="{92C6C6BB-5921-F70D-061E-E12D4FF48C7C}"/>
              </a:ext>
            </a:extLst>
          </p:cNvPr>
          <p:cNvSpPr>
            <a:spLocks noGrp="1"/>
          </p:cNvSpPr>
          <p:nvPr>
            <p:ph idx="1"/>
          </p:nvPr>
        </p:nvSpPr>
        <p:spPr>
          <a:xfrm>
            <a:off x="207264" y="926592"/>
            <a:ext cx="11801856" cy="5669280"/>
          </a:xfrm>
        </p:spPr>
        <p:txBody>
          <a:bodyPr>
            <a:normAutofit/>
          </a:bodyPr>
          <a:lstStyle/>
          <a:p>
            <a:pPr algn="just"/>
            <a:r>
              <a:rPr lang="en-US" sz="3200" dirty="0"/>
              <a:t>The Excel </a:t>
            </a:r>
            <a:r>
              <a:rPr lang="en-US" sz="3200" b="1" dirty="0">
                <a:solidFill>
                  <a:srgbClr val="FF0000"/>
                </a:solidFill>
              </a:rPr>
              <a:t>NOT</a:t>
            </a:r>
            <a:r>
              <a:rPr lang="en-US" sz="3200" dirty="0"/>
              <a:t> function returns the opposite of a given logical or Boolean value. </a:t>
            </a:r>
          </a:p>
          <a:p>
            <a:pPr algn="just"/>
            <a:r>
              <a:rPr lang="en-US" sz="3200" dirty="0"/>
              <a:t>When given </a:t>
            </a:r>
            <a:r>
              <a:rPr lang="en-US" sz="3200" b="1" dirty="0"/>
              <a:t>TRUE, NOT </a:t>
            </a:r>
            <a:r>
              <a:rPr lang="en-US" sz="3200" dirty="0"/>
              <a:t>returns </a:t>
            </a:r>
            <a:r>
              <a:rPr lang="en-US" sz="3200" b="1" dirty="0"/>
              <a:t>FALSE. </a:t>
            </a:r>
          </a:p>
          <a:p>
            <a:pPr algn="just"/>
            <a:r>
              <a:rPr lang="en-US" sz="3200" dirty="0"/>
              <a:t>When given </a:t>
            </a:r>
            <a:r>
              <a:rPr lang="en-US" sz="3200" b="1" dirty="0"/>
              <a:t>FALSE, NOT </a:t>
            </a:r>
            <a:r>
              <a:rPr lang="en-US" sz="3200" dirty="0"/>
              <a:t>returns </a:t>
            </a:r>
            <a:r>
              <a:rPr lang="en-US" sz="3200" b="1" dirty="0"/>
              <a:t>TRUE</a:t>
            </a:r>
            <a:r>
              <a:rPr lang="en-US" sz="3200" dirty="0"/>
              <a:t>. </a:t>
            </a:r>
          </a:p>
          <a:p>
            <a:pPr algn="just"/>
            <a:r>
              <a:rPr lang="en-US" sz="3200" dirty="0"/>
              <a:t>Use the </a:t>
            </a:r>
            <a:r>
              <a:rPr lang="en-US" sz="3200" b="1" dirty="0">
                <a:solidFill>
                  <a:srgbClr val="FF0000"/>
                </a:solidFill>
              </a:rPr>
              <a:t>NOT function </a:t>
            </a:r>
            <a:r>
              <a:rPr lang="en-US" sz="3200" dirty="0"/>
              <a:t>to reverse a logical value. </a:t>
            </a:r>
          </a:p>
          <a:p>
            <a:pPr algn="just"/>
            <a:r>
              <a:rPr lang="en-US" sz="3200" b="1" dirty="0"/>
              <a:t>Syntax: </a:t>
            </a:r>
            <a:r>
              <a:rPr lang="en-US" sz="3200" b="1" dirty="0">
                <a:solidFill>
                  <a:srgbClr val="FF0000"/>
                </a:solidFill>
              </a:rPr>
              <a:t>=NOT</a:t>
            </a:r>
            <a:r>
              <a:rPr lang="en-US" sz="3200" b="1" dirty="0"/>
              <a:t>(Logical</a:t>
            </a:r>
            <a:r>
              <a:rPr lang="en-US" sz="3200" dirty="0"/>
              <a:t>) </a:t>
            </a:r>
          </a:p>
          <a:p>
            <a:pPr algn="just"/>
            <a:r>
              <a:rPr lang="en-US" sz="3200" b="1" dirty="0">
                <a:solidFill>
                  <a:srgbClr val="FF0000"/>
                </a:solidFill>
              </a:rPr>
              <a:t>Example</a:t>
            </a:r>
            <a:r>
              <a:rPr lang="en-US" sz="3200" dirty="0"/>
              <a:t> The table below will have all its content returned to True by the use the </a:t>
            </a:r>
            <a:r>
              <a:rPr lang="en-US" sz="3200" b="1" dirty="0"/>
              <a:t>NOT </a:t>
            </a:r>
            <a:r>
              <a:rPr lang="en-US" sz="3200" dirty="0"/>
              <a:t>function. </a:t>
            </a:r>
          </a:p>
        </p:txBody>
      </p:sp>
      <p:pic>
        <p:nvPicPr>
          <p:cNvPr id="4" name="Picture 3">
            <a:extLst>
              <a:ext uri="{FF2B5EF4-FFF2-40B4-BE49-F238E27FC236}">
                <a16:creationId xmlns:a16="http://schemas.microsoft.com/office/drawing/2014/main" id="{9C879C35-5A4D-CBDF-6BD9-1973944A455A}"/>
              </a:ext>
            </a:extLst>
          </p:cNvPr>
          <p:cNvPicPr>
            <a:picLocks noChangeAspect="1"/>
          </p:cNvPicPr>
          <p:nvPr/>
        </p:nvPicPr>
        <p:blipFill>
          <a:blip r:embed="rId2"/>
          <a:stretch>
            <a:fillRect/>
          </a:stretch>
        </p:blipFill>
        <p:spPr>
          <a:xfrm>
            <a:off x="92597" y="926592"/>
            <a:ext cx="11929227" cy="5005250"/>
          </a:xfrm>
          <a:prstGeom prst="rect">
            <a:avLst/>
          </a:prstGeom>
        </p:spPr>
      </p:pic>
    </p:spTree>
    <p:extLst>
      <p:ext uri="{BB962C8B-B14F-4D97-AF65-F5344CB8AC3E}">
        <p14:creationId xmlns:p14="http://schemas.microsoft.com/office/powerpoint/2010/main" val="3297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F55F-DD27-C52B-A22D-6D98A8D94B46}"/>
              </a:ext>
            </a:extLst>
          </p:cNvPr>
          <p:cNvSpPr>
            <a:spLocks noGrp="1"/>
          </p:cNvSpPr>
          <p:nvPr>
            <p:ph type="title"/>
          </p:nvPr>
        </p:nvSpPr>
        <p:spPr>
          <a:xfrm>
            <a:off x="0" y="1"/>
            <a:ext cx="12192000" cy="681036"/>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sz="4400" b="1" dirty="0">
                <a:solidFill>
                  <a:srgbClr val="0070C0"/>
                </a:solidFill>
                <a:latin typeface="+mn-lt"/>
              </a:rPr>
              <a:t>E. The OR function </a:t>
            </a:r>
            <a:endParaRPr lang="en-US" dirty="0">
              <a:latin typeface="+mn-lt"/>
            </a:endParaRPr>
          </a:p>
        </p:txBody>
      </p:sp>
      <p:sp>
        <p:nvSpPr>
          <p:cNvPr id="3" name="Content Placeholder 2">
            <a:extLst>
              <a:ext uri="{FF2B5EF4-FFF2-40B4-BE49-F238E27FC236}">
                <a16:creationId xmlns:a16="http://schemas.microsoft.com/office/drawing/2014/main" id="{DFD7BD4C-D1A5-6C70-630E-DA526ACBFF0F}"/>
              </a:ext>
            </a:extLst>
          </p:cNvPr>
          <p:cNvSpPr>
            <a:spLocks noGrp="1"/>
          </p:cNvSpPr>
          <p:nvPr>
            <p:ph idx="1"/>
          </p:nvPr>
        </p:nvSpPr>
        <p:spPr>
          <a:xfrm>
            <a:off x="196770" y="1053296"/>
            <a:ext cx="11806177" cy="5521124"/>
          </a:xfrm>
        </p:spPr>
        <p:txBody>
          <a:bodyPr>
            <a:normAutofit/>
          </a:bodyPr>
          <a:lstStyle/>
          <a:p>
            <a:pPr algn="just"/>
            <a:r>
              <a:rPr lang="en-US" sz="3600" dirty="0"/>
              <a:t>The </a:t>
            </a:r>
            <a:r>
              <a:rPr lang="en-US" sz="3600" b="1" dirty="0">
                <a:solidFill>
                  <a:srgbClr val="FF0000"/>
                </a:solidFill>
              </a:rPr>
              <a:t>OR</a:t>
            </a:r>
            <a:r>
              <a:rPr lang="en-US" sz="3600" dirty="0"/>
              <a:t> function is a logical function to test multiple conditions at the same time. </a:t>
            </a:r>
          </a:p>
          <a:p>
            <a:pPr algn="just"/>
            <a:r>
              <a:rPr lang="en-US" sz="3600" b="1" dirty="0">
                <a:solidFill>
                  <a:srgbClr val="FF0000"/>
                </a:solidFill>
              </a:rPr>
              <a:t>OR</a:t>
            </a:r>
            <a:r>
              <a:rPr lang="en-US" sz="3600" dirty="0"/>
              <a:t> returns either</a:t>
            </a:r>
            <a:r>
              <a:rPr lang="en-US" sz="3600" b="1" dirty="0"/>
              <a:t> TRUE </a:t>
            </a:r>
            <a:r>
              <a:rPr lang="en-US" sz="3600" dirty="0"/>
              <a:t>or </a:t>
            </a:r>
            <a:r>
              <a:rPr lang="en-US" sz="3600" b="1" dirty="0"/>
              <a:t>FALSE</a:t>
            </a:r>
            <a:r>
              <a:rPr lang="en-US" sz="3600" dirty="0"/>
              <a:t>. </a:t>
            </a:r>
          </a:p>
          <a:p>
            <a:pPr algn="just"/>
            <a:r>
              <a:rPr lang="en-US" sz="3600" dirty="0"/>
              <a:t>Syntax: </a:t>
            </a:r>
            <a:r>
              <a:rPr lang="en-US" sz="3600" b="1" dirty="0">
                <a:solidFill>
                  <a:srgbClr val="FF0000"/>
                </a:solidFill>
              </a:rPr>
              <a:t>= OR</a:t>
            </a:r>
            <a:r>
              <a:rPr lang="en-US" sz="3600" dirty="0"/>
              <a:t>(logical1, Logical2, …) </a:t>
            </a:r>
          </a:p>
          <a:p>
            <a:pPr algn="just"/>
            <a:r>
              <a:rPr lang="en-US" sz="3600" b="1" dirty="0">
                <a:solidFill>
                  <a:srgbClr val="00B050"/>
                </a:solidFill>
              </a:rPr>
              <a:t>Example: </a:t>
            </a:r>
            <a:r>
              <a:rPr lang="en-US" sz="3600" dirty="0"/>
              <a:t>The </a:t>
            </a:r>
            <a:r>
              <a:rPr lang="en-US" sz="3600" b="1" dirty="0">
                <a:solidFill>
                  <a:srgbClr val="FF0000"/>
                </a:solidFill>
              </a:rPr>
              <a:t>OR </a:t>
            </a:r>
            <a:r>
              <a:rPr lang="en-US" sz="3600" dirty="0"/>
              <a:t>function in the screenshot below checks for students who got more than 70% as the Pass mark in anyone of the three tests.</a:t>
            </a:r>
          </a:p>
          <a:p>
            <a:pPr algn="just"/>
            <a:endParaRPr lang="en-US" sz="3600" dirty="0"/>
          </a:p>
        </p:txBody>
      </p:sp>
      <p:pic>
        <p:nvPicPr>
          <p:cNvPr id="4" name="Picture 3">
            <a:extLst>
              <a:ext uri="{FF2B5EF4-FFF2-40B4-BE49-F238E27FC236}">
                <a16:creationId xmlns:a16="http://schemas.microsoft.com/office/drawing/2014/main" id="{49929E2D-3447-4E21-74CA-FF1AAB08805E}"/>
              </a:ext>
            </a:extLst>
          </p:cNvPr>
          <p:cNvPicPr>
            <a:picLocks noChangeAspect="1"/>
          </p:cNvPicPr>
          <p:nvPr/>
        </p:nvPicPr>
        <p:blipFill>
          <a:blip r:embed="rId2"/>
          <a:stretch>
            <a:fillRect/>
          </a:stretch>
        </p:blipFill>
        <p:spPr>
          <a:xfrm>
            <a:off x="93968" y="1157468"/>
            <a:ext cx="12004064" cy="5416952"/>
          </a:xfrm>
          <a:prstGeom prst="rect">
            <a:avLst/>
          </a:prstGeom>
        </p:spPr>
      </p:pic>
    </p:spTree>
    <p:extLst>
      <p:ext uri="{BB962C8B-B14F-4D97-AF65-F5344CB8AC3E}">
        <p14:creationId xmlns:p14="http://schemas.microsoft.com/office/powerpoint/2010/main" val="12483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68C5-317A-A54C-3AB8-0404C52CEBF1}"/>
              </a:ext>
            </a:extLst>
          </p:cNvPr>
          <p:cNvSpPr>
            <a:spLocks noGrp="1"/>
          </p:cNvSpPr>
          <p:nvPr>
            <p:ph type="title"/>
          </p:nvPr>
        </p:nvSpPr>
        <p:spPr>
          <a:xfrm>
            <a:off x="19411" y="0"/>
            <a:ext cx="12192000" cy="810228"/>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sz="4400" b="1" dirty="0">
                <a:solidFill>
                  <a:srgbClr val="0070C0"/>
                </a:solidFill>
                <a:latin typeface="+mn-lt"/>
              </a:rPr>
              <a:t>1.1.2. Advanced Math Spreadsheet functions </a:t>
            </a:r>
            <a:endParaRPr lang="en-US" dirty="0">
              <a:latin typeface="+mn-lt"/>
            </a:endParaRPr>
          </a:p>
        </p:txBody>
      </p:sp>
      <p:sp>
        <p:nvSpPr>
          <p:cNvPr id="3" name="Content Placeholder 2">
            <a:extLst>
              <a:ext uri="{FF2B5EF4-FFF2-40B4-BE49-F238E27FC236}">
                <a16:creationId xmlns:a16="http://schemas.microsoft.com/office/drawing/2014/main" id="{B7188384-0DC9-0A36-2A7E-353BEA6759AB}"/>
              </a:ext>
            </a:extLst>
          </p:cNvPr>
          <p:cNvSpPr>
            <a:spLocks noGrp="1"/>
          </p:cNvSpPr>
          <p:nvPr>
            <p:ph idx="1"/>
          </p:nvPr>
        </p:nvSpPr>
        <p:spPr>
          <a:xfrm>
            <a:off x="131750" y="1134319"/>
            <a:ext cx="11967485" cy="5042644"/>
          </a:xfrm>
        </p:spPr>
        <p:txBody>
          <a:bodyPr>
            <a:normAutofit/>
          </a:bodyPr>
          <a:lstStyle/>
          <a:p>
            <a:pPr algn="just"/>
            <a:r>
              <a:rPr lang="en-US" sz="3200" dirty="0"/>
              <a:t>Some of the functions to be seen here are </a:t>
            </a:r>
            <a:r>
              <a:rPr lang="en-US" sz="3200" b="1" dirty="0">
                <a:solidFill>
                  <a:srgbClr val="00B050"/>
                </a:solidFill>
              </a:rPr>
              <a:t>Abs( ), Arabic( ), Roman( ), Base( ), Mod( ) and Sqrt( ).</a:t>
            </a:r>
          </a:p>
          <a:p>
            <a:pPr algn="just"/>
            <a:r>
              <a:rPr lang="en-US" sz="3200" b="1" dirty="0">
                <a:solidFill>
                  <a:srgbClr val="FF0000"/>
                </a:solidFill>
              </a:rPr>
              <a:t>a. ABS </a:t>
            </a:r>
          </a:p>
          <a:p>
            <a:pPr algn="just"/>
            <a:r>
              <a:rPr lang="en-US" sz="3200" dirty="0"/>
              <a:t>The Excel </a:t>
            </a:r>
            <a:r>
              <a:rPr lang="en-US" sz="3200" b="1" dirty="0">
                <a:solidFill>
                  <a:srgbClr val="FF0000"/>
                </a:solidFill>
              </a:rPr>
              <a:t>ABS</a:t>
            </a:r>
            <a:r>
              <a:rPr lang="en-US" sz="3200" dirty="0"/>
              <a:t> function returns the </a:t>
            </a:r>
            <a:r>
              <a:rPr lang="en-US" sz="3200" b="1" dirty="0">
                <a:solidFill>
                  <a:srgbClr val="FF0000"/>
                </a:solidFill>
              </a:rPr>
              <a:t>absolute value </a:t>
            </a:r>
            <a:r>
              <a:rPr lang="en-US" sz="3200" dirty="0"/>
              <a:t>of any provided number. </a:t>
            </a:r>
          </a:p>
          <a:p>
            <a:pPr algn="just"/>
            <a:r>
              <a:rPr lang="en-US" sz="3200" b="1" dirty="0"/>
              <a:t>The syntax is</a:t>
            </a:r>
            <a:r>
              <a:rPr lang="en-US" sz="3200" dirty="0"/>
              <a:t>: </a:t>
            </a:r>
            <a:r>
              <a:rPr lang="en-US" sz="3200" b="1" dirty="0">
                <a:solidFill>
                  <a:srgbClr val="FF0000"/>
                </a:solidFill>
              </a:rPr>
              <a:t>=ABS </a:t>
            </a:r>
            <a:r>
              <a:rPr lang="en-US" sz="3200" dirty="0"/>
              <a:t>(</a:t>
            </a:r>
            <a:r>
              <a:rPr lang="en-US" sz="3200" b="1" dirty="0">
                <a:solidFill>
                  <a:srgbClr val="00B050"/>
                </a:solidFill>
              </a:rPr>
              <a:t>number</a:t>
            </a:r>
            <a:r>
              <a:rPr lang="en-US" sz="3200" dirty="0"/>
              <a:t>)  </a:t>
            </a:r>
            <a:r>
              <a:rPr lang="en-US" sz="3200" b="1" dirty="0">
                <a:solidFill>
                  <a:srgbClr val="0070C0"/>
                </a:solidFill>
              </a:rPr>
              <a:t>nsau2020.wixsite.com/</a:t>
            </a:r>
            <a:r>
              <a:rPr lang="en-US" sz="3200" b="1" dirty="0" err="1">
                <a:solidFill>
                  <a:srgbClr val="0070C0"/>
                </a:solidFill>
              </a:rPr>
              <a:t>milandanet</a:t>
            </a:r>
            <a:endParaRPr lang="en-US" sz="3200" b="1" dirty="0">
              <a:solidFill>
                <a:srgbClr val="0070C0"/>
              </a:solidFill>
            </a:endParaRPr>
          </a:p>
          <a:p>
            <a:endParaRPr lang="en-US" sz="3200" dirty="0"/>
          </a:p>
        </p:txBody>
      </p:sp>
      <p:pic>
        <p:nvPicPr>
          <p:cNvPr id="4" name="Picture 3">
            <a:extLst>
              <a:ext uri="{FF2B5EF4-FFF2-40B4-BE49-F238E27FC236}">
                <a16:creationId xmlns:a16="http://schemas.microsoft.com/office/drawing/2014/main" id="{580CE019-1C12-C24D-5355-13C6AFB77096}"/>
              </a:ext>
            </a:extLst>
          </p:cNvPr>
          <p:cNvPicPr>
            <a:picLocks noChangeAspect="1"/>
          </p:cNvPicPr>
          <p:nvPr/>
        </p:nvPicPr>
        <p:blipFill>
          <a:blip r:embed="rId2"/>
          <a:srcRect t="268" b="52543"/>
          <a:stretch/>
        </p:blipFill>
        <p:spPr>
          <a:xfrm>
            <a:off x="131750" y="4329800"/>
            <a:ext cx="11795207" cy="2336043"/>
          </a:xfrm>
          <a:prstGeom prst="rect">
            <a:avLst/>
          </a:prstGeom>
        </p:spPr>
      </p:pic>
    </p:spTree>
    <p:extLst>
      <p:ext uri="{BB962C8B-B14F-4D97-AF65-F5344CB8AC3E}">
        <p14:creationId xmlns:p14="http://schemas.microsoft.com/office/powerpoint/2010/main" val="9546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2CAD-5C5A-8962-D4E2-15ADF6E67EDF}"/>
              </a:ext>
            </a:extLst>
          </p:cNvPr>
          <p:cNvSpPr>
            <a:spLocks noGrp="1"/>
          </p:cNvSpPr>
          <p:nvPr>
            <p:ph type="title"/>
          </p:nvPr>
        </p:nvSpPr>
        <p:spPr>
          <a:xfrm>
            <a:off x="0" y="18255"/>
            <a:ext cx="12192000" cy="896145"/>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sz="4400" b="1" dirty="0">
                <a:solidFill>
                  <a:srgbClr val="0070C0"/>
                </a:solidFill>
              </a:rPr>
              <a:t>b. </a:t>
            </a:r>
            <a:r>
              <a:rPr lang="en-US" sz="4400" b="1" dirty="0">
                <a:solidFill>
                  <a:srgbClr val="0070C0"/>
                </a:solidFill>
                <a:latin typeface="+mn-lt"/>
              </a:rPr>
              <a:t>ARABIC</a:t>
            </a:r>
            <a:r>
              <a:rPr lang="en-US" sz="4400" b="1" dirty="0">
                <a:solidFill>
                  <a:srgbClr val="0070C0"/>
                </a:solidFill>
              </a:rPr>
              <a:t> </a:t>
            </a:r>
            <a:endParaRPr lang="en-US" dirty="0"/>
          </a:p>
        </p:txBody>
      </p:sp>
      <p:sp>
        <p:nvSpPr>
          <p:cNvPr id="3" name="Content Placeholder 2">
            <a:extLst>
              <a:ext uri="{FF2B5EF4-FFF2-40B4-BE49-F238E27FC236}">
                <a16:creationId xmlns:a16="http://schemas.microsoft.com/office/drawing/2014/main" id="{6E8BE490-64F0-C821-BF58-EC9EEC2F8050}"/>
              </a:ext>
            </a:extLst>
          </p:cNvPr>
          <p:cNvSpPr>
            <a:spLocks noGrp="1"/>
          </p:cNvSpPr>
          <p:nvPr>
            <p:ph idx="1"/>
          </p:nvPr>
        </p:nvSpPr>
        <p:spPr>
          <a:xfrm>
            <a:off x="381965" y="1273215"/>
            <a:ext cx="11482086" cy="5243332"/>
          </a:xfrm>
        </p:spPr>
        <p:txBody>
          <a:bodyPr>
            <a:normAutofit/>
          </a:bodyPr>
          <a:lstStyle/>
          <a:p>
            <a:pPr algn="just"/>
            <a:r>
              <a:rPr lang="en-US" sz="3200" dirty="0"/>
              <a:t>The Excel </a:t>
            </a:r>
            <a:r>
              <a:rPr lang="en-US" sz="3200" b="1" dirty="0">
                <a:solidFill>
                  <a:srgbClr val="FF0000"/>
                </a:solidFill>
              </a:rPr>
              <a:t>Arabic</a:t>
            </a:r>
            <a:r>
              <a:rPr lang="en-US" sz="3200" dirty="0"/>
              <a:t> function converts a Roman numeral into an Arabic numeral. </a:t>
            </a:r>
          </a:p>
          <a:p>
            <a:pPr algn="just"/>
            <a:r>
              <a:rPr lang="en-US" sz="3200" b="1" dirty="0"/>
              <a:t>The syntax</a:t>
            </a:r>
            <a:r>
              <a:rPr lang="en-US" sz="3200" dirty="0"/>
              <a:t>: </a:t>
            </a:r>
            <a:r>
              <a:rPr lang="en-US" sz="3200" b="1" dirty="0">
                <a:solidFill>
                  <a:srgbClr val="FF0000"/>
                </a:solidFill>
              </a:rPr>
              <a:t>=ARABIC</a:t>
            </a:r>
            <a:r>
              <a:rPr lang="en-US" sz="3200" dirty="0"/>
              <a:t> (</a:t>
            </a:r>
            <a:r>
              <a:rPr lang="en-US" sz="3200" b="1" dirty="0">
                <a:solidFill>
                  <a:srgbClr val="00B050"/>
                </a:solidFill>
              </a:rPr>
              <a:t>text</a:t>
            </a:r>
            <a:r>
              <a:rPr lang="en-US" sz="3200" dirty="0"/>
              <a:t>)</a:t>
            </a:r>
          </a:p>
          <a:p>
            <a:pPr algn="just"/>
            <a:r>
              <a:rPr lang="en-US" sz="3200" b="1" dirty="0"/>
              <a:t>Note that: </a:t>
            </a:r>
          </a:p>
          <a:p>
            <a:pPr algn="just"/>
            <a:r>
              <a:rPr lang="en-US" sz="3200" dirty="0"/>
              <a:t>If supplied directly to the function, the text argument must be encased in quotation marks; </a:t>
            </a:r>
          </a:p>
          <a:p>
            <a:pPr algn="just"/>
            <a:r>
              <a:rPr lang="en-US" sz="3200" dirty="0"/>
              <a:t>If an empty text string is supplied, the </a:t>
            </a:r>
            <a:r>
              <a:rPr lang="en-US" sz="3200" b="1" dirty="0">
                <a:solidFill>
                  <a:srgbClr val="FF0000"/>
                </a:solidFill>
              </a:rPr>
              <a:t>Arabic</a:t>
            </a:r>
            <a:r>
              <a:rPr lang="en-US" sz="3200" dirty="0"/>
              <a:t> function returns the value </a:t>
            </a:r>
            <a:r>
              <a:rPr lang="en-US" sz="3200" b="1" dirty="0">
                <a:solidFill>
                  <a:srgbClr val="FF0000"/>
                </a:solidFill>
              </a:rPr>
              <a:t>0</a:t>
            </a:r>
            <a:r>
              <a:rPr lang="en-US" sz="3200" dirty="0"/>
              <a:t>;</a:t>
            </a:r>
          </a:p>
          <a:p>
            <a:endParaRPr lang="en-US" sz="3200" dirty="0"/>
          </a:p>
        </p:txBody>
      </p:sp>
      <p:pic>
        <p:nvPicPr>
          <p:cNvPr id="4" name="Picture 3">
            <a:extLst>
              <a:ext uri="{FF2B5EF4-FFF2-40B4-BE49-F238E27FC236}">
                <a16:creationId xmlns:a16="http://schemas.microsoft.com/office/drawing/2014/main" id="{1D9852F3-D7A3-3FC6-414F-DBF3C4256D74}"/>
              </a:ext>
            </a:extLst>
          </p:cNvPr>
          <p:cNvPicPr>
            <a:picLocks noChangeAspect="1"/>
          </p:cNvPicPr>
          <p:nvPr/>
        </p:nvPicPr>
        <p:blipFill>
          <a:blip r:embed="rId2"/>
          <a:stretch>
            <a:fillRect/>
          </a:stretch>
        </p:blipFill>
        <p:spPr>
          <a:xfrm>
            <a:off x="327948" y="1273215"/>
            <a:ext cx="11482087" cy="4651514"/>
          </a:xfrm>
          <a:prstGeom prst="rect">
            <a:avLst/>
          </a:prstGeom>
        </p:spPr>
      </p:pic>
    </p:spTree>
    <p:extLst>
      <p:ext uri="{BB962C8B-B14F-4D97-AF65-F5344CB8AC3E}">
        <p14:creationId xmlns:p14="http://schemas.microsoft.com/office/powerpoint/2010/main" val="10267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6996</TotalTime>
  <Words>4534</Words>
  <Application>Microsoft Office PowerPoint</Application>
  <PresentationFormat>Widescreen</PresentationFormat>
  <Paragraphs>384</Paragraphs>
  <Slides>50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ADLaM Display</vt:lpstr>
      <vt:lpstr>Aptos</vt:lpstr>
      <vt:lpstr>Arial</vt:lpstr>
      <vt:lpstr>Calibri</vt:lpstr>
      <vt:lpstr>Calibri Light</vt:lpstr>
      <vt:lpstr>Wingdings</vt:lpstr>
      <vt:lpstr>Office Theme</vt:lpstr>
      <vt:lpstr>ICT FOR Senior 5</vt:lpstr>
      <vt:lpstr>Course content </vt:lpstr>
      <vt:lpstr>Unit 1: ADVANCED SPREADSHEET</vt:lpstr>
      <vt:lpstr>b. AND Function</vt:lpstr>
      <vt:lpstr> C. FALSE Function </vt:lpstr>
      <vt:lpstr>D. NOT Function </vt:lpstr>
      <vt:lpstr>E. The OR function </vt:lpstr>
      <vt:lpstr>1.1.2. Advanced Math Spreadsheet functions </vt:lpstr>
      <vt:lpstr>b. ARABIC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2: ADVANCED POWER POINT</vt:lpstr>
      <vt:lpstr>PowerPoint Presentation</vt:lpstr>
      <vt:lpstr>PowerPoint Presentation</vt:lpstr>
      <vt:lpstr>PowerPoint Presentation</vt:lpstr>
      <vt:lpstr>PowerPoint Presentation</vt:lpstr>
      <vt:lpstr>PowerPoint Presentation</vt:lpstr>
      <vt:lpstr>PowerPoint Presentation</vt:lpstr>
      <vt:lpstr>UNIT 3: COMPUTER GRAPHICS TOOLS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4: E COMMERCE, SOCIAL MEDIA AND ONLINE SERVICES</vt:lpstr>
      <vt:lpstr>PowerPoint Presentation</vt:lpstr>
      <vt:lpstr>Unit 5 Database basics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FOR Senior 5</dc:title>
  <dc:creator>Philbert NDORIMANA</dc:creator>
  <cp:lastModifiedBy>Augustin NSENGIYUMVA</cp:lastModifiedBy>
  <cp:revision>148</cp:revision>
  <dcterms:created xsi:type="dcterms:W3CDTF">2023-09-26T09:47:55Z</dcterms:created>
  <dcterms:modified xsi:type="dcterms:W3CDTF">2025-09-18T15:10:21Z</dcterms:modified>
</cp:coreProperties>
</file>