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29" r:id="rId64"/>
    <p:sldId id="330" r:id="rId65"/>
    <p:sldId id="331" r:id="rId66"/>
    <p:sldId id="332" r:id="rId67"/>
    <p:sldId id="333" r:id="rId68"/>
    <p:sldId id="318" r:id="rId69"/>
    <p:sldId id="319" r:id="rId70"/>
    <p:sldId id="320" r:id="rId71"/>
    <p:sldId id="321" r:id="rId72"/>
    <p:sldId id="322" r:id="rId73"/>
    <p:sldId id="323" r:id="rId74"/>
    <p:sldId id="324" r:id="rId75"/>
    <p:sldId id="325" r:id="rId76"/>
    <p:sldId id="334" r:id="rId77"/>
    <p:sldId id="335" r:id="rId78"/>
    <p:sldId id="336" r:id="rId79"/>
    <p:sldId id="337" r:id="rId80"/>
    <p:sldId id="338" r:id="rId81"/>
    <p:sldId id="339" r:id="rId82"/>
    <p:sldId id="340" r:id="rId83"/>
    <p:sldId id="341" r:id="rId84"/>
    <p:sldId id="342" r:id="rId85"/>
    <p:sldId id="343" r:id="rId86"/>
    <p:sldId id="344" r:id="rId87"/>
    <p:sldId id="345" r:id="rId88"/>
    <p:sldId id="346" r:id="rId89"/>
    <p:sldId id="347" r:id="rId90"/>
    <p:sldId id="348" r:id="rId91"/>
    <p:sldId id="349" r:id="rId92"/>
    <p:sldId id="350" r:id="rId93"/>
    <p:sldId id="351" r:id="rId94"/>
    <p:sldId id="352" r:id="rId95"/>
    <p:sldId id="353" r:id="rId96"/>
    <p:sldId id="354" r:id="rId97"/>
    <p:sldId id="355" r:id="rId98"/>
    <p:sldId id="356" r:id="rId99"/>
    <p:sldId id="357" r:id="rId100"/>
    <p:sldId id="358" r:id="rId101"/>
    <p:sldId id="359" r:id="rId102"/>
    <p:sldId id="360" r:id="rId103"/>
    <p:sldId id="361" r:id="rId104"/>
    <p:sldId id="363" r:id="rId105"/>
    <p:sldId id="362" r:id="rId106"/>
    <p:sldId id="364" r:id="rId107"/>
    <p:sldId id="365" r:id="rId108"/>
    <p:sldId id="366" r:id="rId109"/>
    <p:sldId id="367" r:id="rId110"/>
    <p:sldId id="368" r:id="rId111"/>
    <p:sldId id="369" r:id="rId112"/>
    <p:sldId id="370" r:id="rId113"/>
    <p:sldId id="371" r:id="rId114"/>
    <p:sldId id="372" r:id="rId115"/>
    <p:sldId id="373" r:id="rId116"/>
    <p:sldId id="374" r:id="rId117"/>
    <p:sldId id="375" r:id="rId118"/>
    <p:sldId id="376" r:id="rId119"/>
    <p:sldId id="377" r:id="rId120"/>
    <p:sldId id="378" r:id="rId121"/>
    <p:sldId id="379" r:id="rId122"/>
    <p:sldId id="380" r:id="rId123"/>
    <p:sldId id="381" r:id="rId124"/>
    <p:sldId id="382" r:id="rId125"/>
    <p:sldId id="383" r:id="rId126"/>
    <p:sldId id="384" r:id="rId127"/>
    <p:sldId id="385" r:id="rId128"/>
    <p:sldId id="386" r:id="rId129"/>
    <p:sldId id="387" r:id="rId130"/>
    <p:sldId id="388" r:id="rId131"/>
    <p:sldId id="389" r:id="rId132"/>
    <p:sldId id="390" r:id="rId133"/>
    <p:sldId id="391" r:id="rId134"/>
    <p:sldId id="392" r:id="rId135"/>
    <p:sldId id="393" r:id="rId136"/>
    <p:sldId id="394" r:id="rId137"/>
    <p:sldId id="395" r:id="rId138"/>
    <p:sldId id="396" r:id="rId139"/>
    <p:sldId id="397" r:id="rId140"/>
    <p:sldId id="398" r:id="rId141"/>
    <p:sldId id="399" r:id="rId142"/>
    <p:sldId id="400" r:id="rId143"/>
    <p:sldId id="401" r:id="rId144"/>
    <p:sldId id="402" r:id="rId145"/>
    <p:sldId id="403" r:id="rId146"/>
    <p:sldId id="410" r:id="rId147"/>
    <p:sldId id="404" r:id="rId148"/>
    <p:sldId id="405" r:id="rId149"/>
    <p:sldId id="406" r:id="rId150"/>
    <p:sldId id="407" r:id="rId151"/>
    <p:sldId id="408" r:id="rId152"/>
    <p:sldId id="409" r:id="rId153"/>
    <p:sldId id="411" r:id="rId154"/>
    <p:sldId id="412" r:id="rId155"/>
    <p:sldId id="413" r:id="rId156"/>
    <p:sldId id="414" r:id="rId157"/>
    <p:sldId id="415" r:id="rId1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PAGE" id="{E9A7C726-A8DC-47B6-8806-B8A268943ABB}">
          <p14:sldIdLst>
            <p14:sldId id="256"/>
          </p14:sldIdLst>
        </p14:section>
        <p14:section name="CONTENT" id="{4C2B3193-49C6-434A-B3F8-3E2F4DAE8919}">
          <p14:sldIdLst>
            <p14:sldId id="257"/>
          </p14:sldIdLst>
        </p14:section>
        <p14:section name="UNIT 1" id="{3E93EABC-FC62-42CE-900E-0881BD787FE7}">
          <p14:sldIdLst>
            <p14:sldId id="258"/>
            <p14:sldId id="259"/>
            <p14:sldId id="260"/>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87"/>
            <p14:sldId id="288"/>
          </p14:sldIdLst>
        </p14:section>
        <p14:section name="UNIT 2" id="{B17F73A2-F80D-419F-B983-E7ECBCFFF4AE}">
          <p14:sldIdLst>
            <p14:sldId id="289"/>
            <p14:sldId id="290"/>
            <p14:sldId id="291"/>
            <p14:sldId id="292"/>
            <p14:sldId id="293"/>
            <p14:sldId id="294"/>
            <p14:sldId id="295"/>
            <p14:sldId id="296"/>
            <p14:sldId id="297"/>
            <p14:sldId id="298"/>
            <p14:sldId id="299"/>
            <p14:sldId id="300"/>
            <p14:sldId id="301"/>
            <p14:sldId id="302"/>
            <p14:sldId id="303"/>
            <p14:sldId id="304"/>
            <p14:sldId id="305"/>
            <p14:sldId id="306"/>
            <p14:sldId id="307"/>
            <p14:sldId id="308"/>
          </p14:sldIdLst>
        </p14:section>
        <p14:section name="UNIT 3" id="{E5DAB270-86A3-415F-8EC7-1B8D4B7E74CE}">
          <p14:sldIdLst>
            <p14:sldId id="309"/>
            <p14:sldId id="310"/>
            <p14:sldId id="311"/>
            <p14:sldId id="312"/>
            <p14:sldId id="313"/>
            <p14:sldId id="314"/>
            <p14:sldId id="315"/>
            <p14:sldId id="316"/>
            <p14:sldId id="329"/>
            <p14:sldId id="330"/>
            <p14:sldId id="331"/>
            <p14:sldId id="332"/>
            <p14:sldId id="333"/>
            <p14:sldId id="318"/>
            <p14:sldId id="319"/>
            <p14:sldId id="320"/>
            <p14:sldId id="321"/>
            <p14:sldId id="322"/>
            <p14:sldId id="323"/>
            <p14:sldId id="324"/>
            <p14:sldId id="325"/>
            <p14:sldId id="334"/>
            <p14:sldId id="335"/>
            <p14:sldId id="336"/>
            <p14:sldId id="337"/>
            <p14:sldId id="338"/>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357"/>
            <p14:sldId id="358"/>
            <p14:sldId id="359"/>
          </p14:sldIdLst>
        </p14:section>
        <p14:section name="UNIT 4" id="{C1DC8571-EB7C-47EF-8BA0-A500E5C26DCD}">
          <p14:sldIdLst>
            <p14:sldId id="360"/>
            <p14:sldId id="361"/>
            <p14:sldId id="363"/>
            <p14:sldId id="362"/>
            <p14:sldId id="364"/>
            <p14:sldId id="365"/>
            <p14:sldId id="366"/>
            <p14:sldId id="367"/>
            <p14:sldId id="368"/>
            <p14:sldId id="369"/>
            <p14:sldId id="370"/>
            <p14:sldId id="371"/>
            <p14:sldId id="372"/>
            <p14:sldId id="373"/>
            <p14:sldId id="374"/>
            <p14:sldId id="375"/>
            <p14:sldId id="376"/>
            <p14:sldId id="377"/>
            <p14:sldId id="378"/>
            <p14:sldId id="379"/>
            <p14:sldId id="380"/>
            <p14:sldId id="381"/>
            <p14:sldId id="382"/>
            <p14:sldId id="383"/>
            <p14:sldId id="384"/>
            <p14:sldId id="385"/>
            <p14:sldId id="386"/>
            <p14:sldId id="387"/>
            <p14:sldId id="388"/>
            <p14:sldId id="389"/>
            <p14:sldId id="390"/>
            <p14:sldId id="391"/>
            <p14:sldId id="392"/>
            <p14:sldId id="393"/>
            <p14:sldId id="394"/>
            <p14:sldId id="395"/>
            <p14:sldId id="396"/>
            <p14:sldId id="397"/>
            <p14:sldId id="398"/>
            <p14:sldId id="399"/>
            <p14:sldId id="400"/>
            <p14:sldId id="401"/>
            <p14:sldId id="402"/>
            <p14:sldId id="403"/>
            <p14:sldId id="410"/>
            <p14:sldId id="404"/>
            <p14:sldId id="405"/>
            <p14:sldId id="406"/>
            <p14:sldId id="407"/>
            <p14:sldId id="408"/>
            <p14:sldId id="409"/>
            <p14:sldId id="411"/>
            <p14:sldId id="412"/>
            <p14:sldId id="413"/>
            <p14:sldId id="414"/>
          </p14:sldIdLst>
        </p14:section>
        <p14:section name="LAST PAGE" id="{CDA3D867-8FED-45FF-A34C-E10989BC721D}">
          <p14:sldIdLst>
            <p14:sldId id="41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D42C6"/>
    <a:srgbClr val="007FDE"/>
    <a:srgbClr val="DF6613"/>
    <a:srgbClr val="9A57CD"/>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842" autoAdjust="0"/>
  </p:normalViewPr>
  <p:slideViewPr>
    <p:cSldViewPr snapToGrid="0">
      <p:cViewPr varScale="1">
        <p:scale>
          <a:sx n="82" d="100"/>
          <a:sy n="82" d="100"/>
        </p:scale>
        <p:origin x="7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presProps" Target="presProp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viewProps" Target="viewProps.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61064-9616-50B0-2640-4640175090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31D2CF-6D2D-7F19-2514-B8670DB6FC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F245D9-F322-7F5F-CC97-783E77E3D4DE}"/>
              </a:ext>
            </a:extLst>
          </p:cNvPr>
          <p:cNvSpPr>
            <a:spLocks noGrp="1"/>
          </p:cNvSpPr>
          <p:nvPr>
            <p:ph type="dt" sz="half" idx="10"/>
          </p:nvPr>
        </p:nvSpPr>
        <p:spPr/>
        <p:txBody>
          <a:bodyPr/>
          <a:lstStyle/>
          <a:p>
            <a:fld id="{3285FDE6-9106-4F3C-BC7A-85545D3E5C41}" type="datetimeFigureOut">
              <a:rPr lang="en-US" smtClean="0"/>
              <a:t>9/19/2025</a:t>
            </a:fld>
            <a:endParaRPr lang="en-US"/>
          </a:p>
        </p:txBody>
      </p:sp>
      <p:sp>
        <p:nvSpPr>
          <p:cNvPr id="5" name="Footer Placeholder 4">
            <a:extLst>
              <a:ext uri="{FF2B5EF4-FFF2-40B4-BE49-F238E27FC236}">
                <a16:creationId xmlns:a16="http://schemas.microsoft.com/office/drawing/2014/main" id="{FACECF4C-77CB-17C9-175F-0138CA5C67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F1CE06-D4A8-0C0D-E6F0-639F0939EAFF}"/>
              </a:ext>
            </a:extLst>
          </p:cNvPr>
          <p:cNvSpPr>
            <a:spLocks noGrp="1"/>
          </p:cNvSpPr>
          <p:nvPr>
            <p:ph type="sldNum" sz="quarter" idx="12"/>
          </p:nvPr>
        </p:nvSpPr>
        <p:spPr/>
        <p:txBody>
          <a:bodyPr/>
          <a:lstStyle/>
          <a:p>
            <a:fld id="{85BB9309-5C73-4D47-9FAA-2F9E36A7A446}" type="slidenum">
              <a:rPr lang="en-US" smtClean="0"/>
              <a:t>‹#›</a:t>
            </a:fld>
            <a:endParaRPr lang="en-US"/>
          </a:p>
        </p:txBody>
      </p:sp>
    </p:spTree>
    <p:extLst>
      <p:ext uri="{BB962C8B-B14F-4D97-AF65-F5344CB8AC3E}">
        <p14:creationId xmlns:p14="http://schemas.microsoft.com/office/powerpoint/2010/main" val="2974354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6AB82-F73C-3394-2214-F0254B0458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39FA9-0877-2214-6639-A50DB9D8CE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FFA89B-A75A-9C7C-A864-924CC004827F}"/>
              </a:ext>
            </a:extLst>
          </p:cNvPr>
          <p:cNvSpPr>
            <a:spLocks noGrp="1"/>
          </p:cNvSpPr>
          <p:nvPr>
            <p:ph type="dt" sz="half" idx="10"/>
          </p:nvPr>
        </p:nvSpPr>
        <p:spPr/>
        <p:txBody>
          <a:bodyPr/>
          <a:lstStyle/>
          <a:p>
            <a:fld id="{3285FDE6-9106-4F3C-BC7A-85545D3E5C41}" type="datetimeFigureOut">
              <a:rPr lang="en-US" smtClean="0"/>
              <a:t>9/19/2025</a:t>
            </a:fld>
            <a:endParaRPr lang="en-US"/>
          </a:p>
        </p:txBody>
      </p:sp>
      <p:sp>
        <p:nvSpPr>
          <p:cNvPr id="5" name="Footer Placeholder 4">
            <a:extLst>
              <a:ext uri="{FF2B5EF4-FFF2-40B4-BE49-F238E27FC236}">
                <a16:creationId xmlns:a16="http://schemas.microsoft.com/office/drawing/2014/main" id="{FB25DAE4-FE82-B694-BBFB-36A3EFB24F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5B089E-2896-D290-0FB1-959074023895}"/>
              </a:ext>
            </a:extLst>
          </p:cNvPr>
          <p:cNvSpPr>
            <a:spLocks noGrp="1"/>
          </p:cNvSpPr>
          <p:nvPr>
            <p:ph type="sldNum" sz="quarter" idx="12"/>
          </p:nvPr>
        </p:nvSpPr>
        <p:spPr/>
        <p:txBody>
          <a:bodyPr/>
          <a:lstStyle/>
          <a:p>
            <a:fld id="{85BB9309-5C73-4D47-9FAA-2F9E36A7A446}" type="slidenum">
              <a:rPr lang="en-US" smtClean="0"/>
              <a:t>‹#›</a:t>
            </a:fld>
            <a:endParaRPr lang="en-US"/>
          </a:p>
        </p:txBody>
      </p:sp>
    </p:spTree>
    <p:extLst>
      <p:ext uri="{BB962C8B-B14F-4D97-AF65-F5344CB8AC3E}">
        <p14:creationId xmlns:p14="http://schemas.microsoft.com/office/powerpoint/2010/main" val="2413512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B0A61D-123B-5D3B-BE51-8E9A5F5044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B51C2B-BB34-5DA0-7D0F-385E7AC3E7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43C76-BB2C-9729-9D33-BE6D6B35B5CA}"/>
              </a:ext>
            </a:extLst>
          </p:cNvPr>
          <p:cNvSpPr>
            <a:spLocks noGrp="1"/>
          </p:cNvSpPr>
          <p:nvPr>
            <p:ph type="dt" sz="half" idx="10"/>
          </p:nvPr>
        </p:nvSpPr>
        <p:spPr/>
        <p:txBody>
          <a:bodyPr/>
          <a:lstStyle/>
          <a:p>
            <a:fld id="{3285FDE6-9106-4F3C-BC7A-85545D3E5C41}" type="datetimeFigureOut">
              <a:rPr lang="en-US" smtClean="0"/>
              <a:t>9/19/2025</a:t>
            </a:fld>
            <a:endParaRPr lang="en-US"/>
          </a:p>
        </p:txBody>
      </p:sp>
      <p:sp>
        <p:nvSpPr>
          <p:cNvPr id="5" name="Footer Placeholder 4">
            <a:extLst>
              <a:ext uri="{FF2B5EF4-FFF2-40B4-BE49-F238E27FC236}">
                <a16:creationId xmlns:a16="http://schemas.microsoft.com/office/drawing/2014/main" id="{7412DD6F-79B7-7601-5921-7A615CDCC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5EEA5B-2669-AB57-5EDF-C358D11DD182}"/>
              </a:ext>
            </a:extLst>
          </p:cNvPr>
          <p:cNvSpPr>
            <a:spLocks noGrp="1"/>
          </p:cNvSpPr>
          <p:nvPr>
            <p:ph type="sldNum" sz="quarter" idx="12"/>
          </p:nvPr>
        </p:nvSpPr>
        <p:spPr/>
        <p:txBody>
          <a:bodyPr/>
          <a:lstStyle/>
          <a:p>
            <a:fld id="{85BB9309-5C73-4D47-9FAA-2F9E36A7A446}" type="slidenum">
              <a:rPr lang="en-US" smtClean="0"/>
              <a:t>‹#›</a:t>
            </a:fld>
            <a:endParaRPr lang="en-US"/>
          </a:p>
        </p:txBody>
      </p:sp>
    </p:spTree>
    <p:extLst>
      <p:ext uri="{BB962C8B-B14F-4D97-AF65-F5344CB8AC3E}">
        <p14:creationId xmlns:p14="http://schemas.microsoft.com/office/powerpoint/2010/main" val="3895948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ED742-E24A-7596-E9CD-737ED56718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DF5E4A-D89E-208C-2967-ACBC22C4E9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30EC80-3337-9986-F350-D234D86231FC}"/>
              </a:ext>
            </a:extLst>
          </p:cNvPr>
          <p:cNvSpPr>
            <a:spLocks noGrp="1"/>
          </p:cNvSpPr>
          <p:nvPr>
            <p:ph type="dt" sz="half" idx="10"/>
          </p:nvPr>
        </p:nvSpPr>
        <p:spPr/>
        <p:txBody>
          <a:bodyPr/>
          <a:lstStyle/>
          <a:p>
            <a:fld id="{7B36FA8D-0796-4415-8C77-FA9157641B61}" type="datetimeFigureOut">
              <a:rPr lang="en-US" smtClean="0"/>
              <a:t>9/19/2025</a:t>
            </a:fld>
            <a:endParaRPr lang="en-US"/>
          </a:p>
        </p:txBody>
      </p:sp>
      <p:sp>
        <p:nvSpPr>
          <p:cNvPr id="5" name="Footer Placeholder 4">
            <a:extLst>
              <a:ext uri="{FF2B5EF4-FFF2-40B4-BE49-F238E27FC236}">
                <a16:creationId xmlns:a16="http://schemas.microsoft.com/office/drawing/2014/main" id="{8E9F7AC6-A035-84AF-5E7E-D9EBBB928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0915C9-C92A-4FF3-3EAD-B1C7FE3B00D6}"/>
              </a:ext>
            </a:extLst>
          </p:cNvPr>
          <p:cNvSpPr>
            <a:spLocks noGrp="1"/>
          </p:cNvSpPr>
          <p:nvPr>
            <p:ph type="sldNum" sz="quarter" idx="12"/>
          </p:nvPr>
        </p:nvSpPr>
        <p:spPr/>
        <p:txBody>
          <a:bodyPr/>
          <a:lstStyle/>
          <a:p>
            <a:fld id="{A940DC07-81DE-4E7F-9A2F-1E10DAE316D7}" type="slidenum">
              <a:rPr lang="en-US" smtClean="0"/>
              <a:t>‹#›</a:t>
            </a:fld>
            <a:endParaRPr lang="en-US"/>
          </a:p>
        </p:txBody>
      </p:sp>
    </p:spTree>
    <p:extLst>
      <p:ext uri="{BB962C8B-B14F-4D97-AF65-F5344CB8AC3E}">
        <p14:creationId xmlns:p14="http://schemas.microsoft.com/office/powerpoint/2010/main" val="1132485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10785-8CBA-5E75-3B1E-045C77DADD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19B899-4C79-5311-0AAB-9403990E46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A88F04-A52A-066A-8AD5-6A551FD68C3A}"/>
              </a:ext>
            </a:extLst>
          </p:cNvPr>
          <p:cNvSpPr>
            <a:spLocks noGrp="1"/>
          </p:cNvSpPr>
          <p:nvPr>
            <p:ph type="dt" sz="half" idx="10"/>
          </p:nvPr>
        </p:nvSpPr>
        <p:spPr/>
        <p:txBody>
          <a:bodyPr/>
          <a:lstStyle/>
          <a:p>
            <a:fld id="{7B36FA8D-0796-4415-8C77-FA9157641B61}" type="datetimeFigureOut">
              <a:rPr lang="en-US" smtClean="0"/>
              <a:t>9/19/2025</a:t>
            </a:fld>
            <a:endParaRPr lang="en-US"/>
          </a:p>
        </p:txBody>
      </p:sp>
      <p:sp>
        <p:nvSpPr>
          <p:cNvPr id="5" name="Footer Placeholder 4">
            <a:extLst>
              <a:ext uri="{FF2B5EF4-FFF2-40B4-BE49-F238E27FC236}">
                <a16:creationId xmlns:a16="http://schemas.microsoft.com/office/drawing/2014/main" id="{ACB1DFC7-7079-CA0A-8DB3-816ACE9E0A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9B6DBE-7575-D805-CDB1-1ED816806B23}"/>
              </a:ext>
            </a:extLst>
          </p:cNvPr>
          <p:cNvSpPr>
            <a:spLocks noGrp="1"/>
          </p:cNvSpPr>
          <p:nvPr>
            <p:ph type="sldNum" sz="quarter" idx="12"/>
          </p:nvPr>
        </p:nvSpPr>
        <p:spPr/>
        <p:txBody>
          <a:bodyPr/>
          <a:lstStyle/>
          <a:p>
            <a:fld id="{A940DC07-81DE-4E7F-9A2F-1E10DAE316D7}" type="slidenum">
              <a:rPr lang="en-US" smtClean="0"/>
              <a:t>‹#›</a:t>
            </a:fld>
            <a:endParaRPr lang="en-US"/>
          </a:p>
        </p:txBody>
      </p:sp>
    </p:spTree>
    <p:extLst>
      <p:ext uri="{BB962C8B-B14F-4D97-AF65-F5344CB8AC3E}">
        <p14:creationId xmlns:p14="http://schemas.microsoft.com/office/powerpoint/2010/main" val="1176456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BFCD6-2BBE-DE4F-1DC6-BB8C946D7E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901F44-680F-C1E9-16A5-8CF60A94301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F79753-4049-97FA-EB69-A44BBEDB1F64}"/>
              </a:ext>
            </a:extLst>
          </p:cNvPr>
          <p:cNvSpPr>
            <a:spLocks noGrp="1"/>
          </p:cNvSpPr>
          <p:nvPr>
            <p:ph type="dt" sz="half" idx="10"/>
          </p:nvPr>
        </p:nvSpPr>
        <p:spPr/>
        <p:txBody>
          <a:bodyPr/>
          <a:lstStyle/>
          <a:p>
            <a:fld id="{7B36FA8D-0796-4415-8C77-FA9157641B61}" type="datetimeFigureOut">
              <a:rPr lang="en-US" smtClean="0"/>
              <a:t>9/19/2025</a:t>
            </a:fld>
            <a:endParaRPr lang="en-US"/>
          </a:p>
        </p:txBody>
      </p:sp>
      <p:sp>
        <p:nvSpPr>
          <p:cNvPr id="5" name="Footer Placeholder 4">
            <a:extLst>
              <a:ext uri="{FF2B5EF4-FFF2-40B4-BE49-F238E27FC236}">
                <a16:creationId xmlns:a16="http://schemas.microsoft.com/office/drawing/2014/main" id="{EF8399A3-262B-14A4-3606-8B77EC671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6F9BA9-A1FE-FEC4-A05D-A44282D0FE78}"/>
              </a:ext>
            </a:extLst>
          </p:cNvPr>
          <p:cNvSpPr>
            <a:spLocks noGrp="1"/>
          </p:cNvSpPr>
          <p:nvPr>
            <p:ph type="sldNum" sz="quarter" idx="12"/>
          </p:nvPr>
        </p:nvSpPr>
        <p:spPr/>
        <p:txBody>
          <a:bodyPr/>
          <a:lstStyle/>
          <a:p>
            <a:fld id="{A940DC07-81DE-4E7F-9A2F-1E10DAE316D7}" type="slidenum">
              <a:rPr lang="en-US" smtClean="0"/>
              <a:t>‹#›</a:t>
            </a:fld>
            <a:endParaRPr lang="en-US"/>
          </a:p>
        </p:txBody>
      </p:sp>
    </p:spTree>
    <p:extLst>
      <p:ext uri="{BB962C8B-B14F-4D97-AF65-F5344CB8AC3E}">
        <p14:creationId xmlns:p14="http://schemas.microsoft.com/office/powerpoint/2010/main" val="1436523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773E1-9CEC-271C-E412-DAD53DFC83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3EF7D6-DB71-49A4-707A-FE22A16F72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26C008-A6F9-7FE8-A054-7E40B8A979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AB7879-C141-B7BB-8778-2835073F67CE}"/>
              </a:ext>
            </a:extLst>
          </p:cNvPr>
          <p:cNvSpPr>
            <a:spLocks noGrp="1"/>
          </p:cNvSpPr>
          <p:nvPr>
            <p:ph type="dt" sz="half" idx="10"/>
          </p:nvPr>
        </p:nvSpPr>
        <p:spPr/>
        <p:txBody>
          <a:bodyPr/>
          <a:lstStyle/>
          <a:p>
            <a:fld id="{7B36FA8D-0796-4415-8C77-FA9157641B61}" type="datetimeFigureOut">
              <a:rPr lang="en-US" smtClean="0"/>
              <a:t>9/19/2025</a:t>
            </a:fld>
            <a:endParaRPr lang="en-US"/>
          </a:p>
        </p:txBody>
      </p:sp>
      <p:sp>
        <p:nvSpPr>
          <p:cNvPr id="6" name="Footer Placeholder 5">
            <a:extLst>
              <a:ext uri="{FF2B5EF4-FFF2-40B4-BE49-F238E27FC236}">
                <a16:creationId xmlns:a16="http://schemas.microsoft.com/office/drawing/2014/main" id="{C4158BB7-04C6-CFA7-1964-D91CC881E5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245F49-A75F-87C6-9614-CABE69B86896}"/>
              </a:ext>
            </a:extLst>
          </p:cNvPr>
          <p:cNvSpPr>
            <a:spLocks noGrp="1"/>
          </p:cNvSpPr>
          <p:nvPr>
            <p:ph type="sldNum" sz="quarter" idx="12"/>
          </p:nvPr>
        </p:nvSpPr>
        <p:spPr/>
        <p:txBody>
          <a:bodyPr/>
          <a:lstStyle/>
          <a:p>
            <a:fld id="{A940DC07-81DE-4E7F-9A2F-1E10DAE316D7}" type="slidenum">
              <a:rPr lang="en-US" smtClean="0"/>
              <a:t>‹#›</a:t>
            </a:fld>
            <a:endParaRPr lang="en-US"/>
          </a:p>
        </p:txBody>
      </p:sp>
    </p:spTree>
    <p:extLst>
      <p:ext uri="{BB962C8B-B14F-4D97-AF65-F5344CB8AC3E}">
        <p14:creationId xmlns:p14="http://schemas.microsoft.com/office/powerpoint/2010/main" val="33292396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EC172-B560-3C16-0313-4F8AB8EF63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A35EC4-4A85-3863-3FF5-3D9FFF7682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EDA129-6BCB-FBF0-8509-D9FD9D8DCA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E14962-BB2C-C1E8-56C9-F17B9EC634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665A60-B516-3CCE-67B1-BDD82E4CBD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5B0488-95A5-676C-C5C4-A02CEF5FEBB6}"/>
              </a:ext>
            </a:extLst>
          </p:cNvPr>
          <p:cNvSpPr>
            <a:spLocks noGrp="1"/>
          </p:cNvSpPr>
          <p:nvPr>
            <p:ph type="dt" sz="half" idx="10"/>
          </p:nvPr>
        </p:nvSpPr>
        <p:spPr/>
        <p:txBody>
          <a:bodyPr/>
          <a:lstStyle/>
          <a:p>
            <a:fld id="{7B36FA8D-0796-4415-8C77-FA9157641B61}" type="datetimeFigureOut">
              <a:rPr lang="en-US" smtClean="0"/>
              <a:t>9/19/2025</a:t>
            </a:fld>
            <a:endParaRPr lang="en-US"/>
          </a:p>
        </p:txBody>
      </p:sp>
      <p:sp>
        <p:nvSpPr>
          <p:cNvPr id="8" name="Footer Placeholder 7">
            <a:extLst>
              <a:ext uri="{FF2B5EF4-FFF2-40B4-BE49-F238E27FC236}">
                <a16:creationId xmlns:a16="http://schemas.microsoft.com/office/drawing/2014/main" id="{F7F4C121-E649-1AAA-D6B8-4CA081E7AF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0E1CF8-C630-B995-C9B7-F5259DA69295}"/>
              </a:ext>
            </a:extLst>
          </p:cNvPr>
          <p:cNvSpPr>
            <a:spLocks noGrp="1"/>
          </p:cNvSpPr>
          <p:nvPr>
            <p:ph type="sldNum" sz="quarter" idx="12"/>
          </p:nvPr>
        </p:nvSpPr>
        <p:spPr/>
        <p:txBody>
          <a:bodyPr/>
          <a:lstStyle/>
          <a:p>
            <a:fld id="{A940DC07-81DE-4E7F-9A2F-1E10DAE316D7}" type="slidenum">
              <a:rPr lang="en-US" smtClean="0"/>
              <a:t>‹#›</a:t>
            </a:fld>
            <a:endParaRPr lang="en-US"/>
          </a:p>
        </p:txBody>
      </p:sp>
    </p:spTree>
    <p:extLst>
      <p:ext uri="{BB962C8B-B14F-4D97-AF65-F5344CB8AC3E}">
        <p14:creationId xmlns:p14="http://schemas.microsoft.com/office/powerpoint/2010/main" val="42581615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2DE82-D180-CAFA-91D9-CAC8E771F4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5D621C-06E6-6293-5E42-23B63A450602}"/>
              </a:ext>
            </a:extLst>
          </p:cNvPr>
          <p:cNvSpPr>
            <a:spLocks noGrp="1"/>
          </p:cNvSpPr>
          <p:nvPr>
            <p:ph type="dt" sz="half" idx="10"/>
          </p:nvPr>
        </p:nvSpPr>
        <p:spPr/>
        <p:txBody>
          <a:bodyPr/>
          <a:lstStyle/>
          <a:p>
            <a:fld id="{7B36FA8D-0796-4415-8C77-FA9157641B61}" type="datetimeFigureOut">
              <a:rPr lang="en-US" smtClean="0"/>
              <a:t>9/19/2025</a:t>
            </a:fld>
            <a:endParaRPr lang="en-US"/>
          </a:p>
        </p:txBody>
      </p:sp>
      <p:sp>
        <p:nvSpPr>
          <p:cNvPr id="4" name="Footer Placeholder 3">
            <a:extLst>
              <a:ext uri="{FF2B5EF4-FFF2-40B4-BE49-F238E27FC236}">
                <a16:creationId xmlns:a16="http://schemas.microsoft.com/office/drawing/2014/main" id="{B119E9BF-CEA5-172B-EAD0-C4BBD658C6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73D1DC-3D69-7F4B-0B08-4C7B5A8A733C}"/>
              </a:ext>
            </a:extLst>
          </p:cNvPr>
          <p:cNvSpPr>
            <a:spLocks noGrp="1"/>
          </p:cNvSpPr>
          <p:nvPr>
            <p:ph type="sldNum" sz="quarter" idx="12"/>
          </p:nvPr>
        </p:nvSpPr>
        <p:spPr/>
        <p:txBody>
          <a:bodyPr/>
          <a:lstStyle/>
          <a:p>
            <a:fld id="{A940DC07-81DE-4E7F-9A2F-1E10DAE316D7}" type="slidenum">
              <a:rPr lang="en-US" smtClean="0"/>
              <a:t>‹#›</a:t>
            </a:fld>
            <a:endParaRPr lang="en-US"/>
          </a:p>
        </p:txBody>
      </p:sp>
    </p:spTree>
    <p:extLst>
      <p:ext uri="{BB962C8B-B14F-4D97-AF65-F5344CB8AC3E}">
        <p14:creationId xmlns:p14="http://schemas.microsoft.com/office/powerpoint/2010/main" val="327864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B6E9C2-6873-874B-BD67-A894BADC3B79}"/>
              </a:ext>
            </a:extLst>
          </p:cNvPr>
          <p:cNvSpPr>
            <a:spLocks noGrp="1"/>
          </p:cNvSpPr>
          <p:nvPr>
            <p:ph type="dt" sz="half" idx="10"/>
          </p:nvPr>
        </p:nvSpPr>
        <p:spPr/>
        <p:txBody>
          <a:bodyPr/>
          <a:lstStyle/>
          <a:p>
            <a:fld id="{7B36FA8D-0796-4415-8C77-FA9157641B61}" type="datetimeFigureOut">
              <a:rPr lang="en-US" smtClean="0"/>
              <a:t>9/19/2025</a:t>
            </a:fld>
            <a:endParaRPr lang="en-US"/>
          </a:p>
        </p:txBody>
      </p:sp>
      <p:sp>
        <p:nvSpPr>
          <p:cNvPr id="3" name="Footer Placeholder 2">
            <a:extLst>
              <a:ext uri="{FF2B5EF4-FFF2-40B4-BE49-F238E27FC236}">
                <a16:creationId xmlns:a16="http://schemas.microsoft.com/office/drawing/2014/main" id="{1CA7AD1E-E915-7F10-AA24-2968A10F79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52E912-0CEE-A319-2653-435B3D20371A}"/>
              </a:ext>
            </a:extLst>
          </p:cNvPr>
          <p:cNvSpPr>
            <a:spLocks noGrp="1"/>
          </p:cNvSpPr>
          <p:nvPr>
            <p:ph type="sldNum" sz="quarter" idx="12"/>
          </p:nvPr>
        </p:nvSpPr>
        <p:spPr/>
        <p:txBody>
          <a:bodyPr/>
          <a:lstStyle/>
          <a:p>
            <a:fld id="{A940DC07-81DE-4E7F-9A2F-1E10DAE316D7}" type="slidenum">
              <a:rPr lang="en-US" smtClean="0"/>
              <a:t>‹#›</a:t>
            </a:fld>
            <a:endParaRPr lang="en-US"/>
          </a:p>
        </p:txBody>
      </p:sp>
    </p:spTree>
    <p:extLst>
      <p:ext uri="{BB962C8B-B14F-4D97-AF65-F5344CB8AC3E}">
        <p14:creationId xmlns:p14="http://schemas.microsoft.com/office/powerpoint/2010/main" val="28063695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1CBA6-28F3-AD53-2B68-7AD55EAADA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B99EDD-616B-19D0-070C-BDDEC42507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E7F9AE-2058-3EC1-D358-5425D79A56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ACE8D2-03E6-DB10-0275-2D34A5E0E51B}"/>
              </a:ext>
            </a:extLst>
          </p:cNvPr>
          <p:cNvSpPr>
            <a:spLocks noGrp="1"/>
          </p:cNvSpPr>
          <p:nvPr>
            <p:ph type="dt" sz="half" idx="10"/>
          </p:nvPr>
        </p:nvSpPr>
        <p:spPr/>
        <p:txBody>
          <a:bodyPr/>
          <a:lstStyle/>
          <a:p>
            <a:fld id="{7B36FA8D-0796-4415-8C77-FA9157641B61}" type="datetimeFigureOut">
              <a:rPr lang="en-US" smtClean="0"/>
              <a:t>9/19/2025</a:t>
            </a:fld>
            <a:endParaRPr lang="en-US"/>
          </a:p>
        </p:txBody>
      </p:sp>
      <p:sp>
        <p:nvSpPr>
          <p:cNvPr id="6" name="Footer Placeholder 5">
            <a:extLst>
              <a:ext uri="{FF2B5EF4-FFF2-40B4-BE49-F238E27FC236}">
                <a16:creationId xmlns:a16="http://schemas.microsoft.com/office/drawing/2014/main" id="{50A696BD-D231-CED6-C139-5D2F2F98F9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1A8DA7-2F69-AED6-6839-1A56A61AA679}"/>
              </a:ext>
            </a:extLst>
          </p:cNvPr>
          <p:cNvSpPr>
            <a:spLocks noGrp="1"/>
          </p:cNvSpPr>
          <p:nvPr>
            <p:ph type="sldNum" sz="quarter" idx="12"/>
          </p:nvPr>
        </p:nvSpPr>
        <p:spPr/>
        <p:txBody>
          <a:bodyPr/>
          <a:lstStyle/>
          <a:p>
            <a:fld id="{A940DC07-81DE-4E7F-9A2F-1E10DAE316D7}" type="slidenum">
              <a:rPr lang="en-US" smtClean="0"/>
              <a:t>‹#›</a:t>
            </a:fld>
            <a:endParaRPr lang="en-US"/>
          </a:p>
        </p:txBody>
      </p:sp>
    </p:spTree>
    <p:extLst>
      <p:ext uri="{BB962C8B-B14F-4D97-AF65-F5344CB8AC3E}">
        <p14:creationId xmlns:p14="http://schemas.microsoft.com/office/powerpoint/2010/main" val="1443855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4A623-7B81-AB5E-AB59-71A2CC7E7A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F93887-E2AE-EE95-7294-913C91938E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3B28C9-FC88-FFBC-F121-1A19178E5AE1}"/>
              </a:ext>
            </a:extLst>
          </p:cNvPr>
          <p:cNvSpPr>
            <a:spLocks noGrp="1"/>
          </p:cNvSpPr>
          <p:nvPr>
            <p:ph type="dt" sz="half" idx="10"/>
          </p:nvPr>
        </p:nvSpPr>
        <p:spPr/>
        <p:txBody>
          <a:bodyPr/>
          <a:lstStyle/>
          <a:p>
            <a:fld id="{3285FDE6-9106-4F3C-BC7A-85545D3E5C41}" type="datetimeFigureOut">
              <a:rPr lang="en-US" smtClean="0"/>
              <a:t>9/19/2025</a:t>
            </a:fld>
            <a:endParaRPr lang="en-US"/>
          </a:p>
        </p:txBody>
      </p:sp>
      <p:sp>
        <p:nvSpPr>
          <p:cNvPr id="5" name="Footer Placeholder 4">
            <a:extLst>
              <a:ext uri="{FF2B5EF4-FFF2-40B4-BE49-F238E27FC236}">
                <a16:creationId xmlns:a16="http://schemas.microsoft.com/office/drawing/2014/main" id="{B0C9579E-3D78-35B3-CB6A-7A44BE0936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CB7CCE-3D93-B552-673A-BA580870434A}"/>
              </a:ext>
            </a:extLst>
          </p:cNvPr>
          <p:cNvSpPr>
            <a:spLocks noGrp="1"/>
          </p:cNvSpPr>
          <p:nvPr>
            <p:ph type="sldNum" sz="quarter" idx="12"/>
          </p:nvPr>
        </p:nvSpPr>
        <p:spPr/>
        <p:txBody>
          <a:bodyPr/>
          <a:lstStyle/>
          <a:p>
            <a:fld id="{85BB9309-5C73-4D47-9FAA-2F9E36A7A446}" type="slidenum">
              <a:rPr lang="en-US" smtClean="0"/>
              <a:t>‹#›</a:t>
            </a:fld>
            <a:endParaRPr lang="en-US"/>
          </a:p>
        </p:txBody>
      </p:sp>
    </p:spTree>
    <p:extLst>
      <p:ext uri="{BB962C8B-B14F-4D97-AF65-F5344CB8AC3E}">
        <p14:creationId xmlns:p14="http://schemas.microsoft.com/office/powerpoint/2010/main" val="31501339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B2A4B-B493-08C9-028F-6ABD91A0CA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CFBDDB-547E-245F-8DE8-ED4C218DEC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DAA648-495F-147E-1815-73152A9D30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8BA20F-9284-FCA5-E69A-8BFF8436B6D0}"/>
              </a:ext>
            </a:extLst>
          </p:cNvPr>
          <p:cNvSpPr>
            <a:spLocks noGrp="1"/>
          </p:cNvSpPr>
          <p:nvPr>
            <p:ph type="dt" sz="half" idx="10"/>
          </p:nvPr>
        </p:nvSpPr>
        <p:spPr/>
        <p:txBody>
          <a:bodyPr/>
          <a:lstStyle/>
          <a:p>
            <a:fld id="{7B36FA8D-0796-4415-8C77-FA9157641B61}" type="datetimeFigureOut">
              <a:rPr lang="en-US" smtClean="0"/>
              <a:t>9/19/2025</a:t>
            </a:fld>
            <a:endParaRPr lang="en-US"/>
          </a:p>
        </p:txBody>
      </p:sp>
      <p:sp>
        <p:nvSpPr>
          <p:cNvPr id="6" name="Footer Placeholder 5">
            <a:extLst>
              <a:ext uri="{FF2B5EF4-FFF2-40B4-BE49-F238E27FC236}">
                <a16:creationId xmlns:a16="http://schemas.microsoft.com/office/drawing/2014/main" id="{D5A03C2D-04E8-BF4F-3F9B-48B007B47C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9DF532-10A9-1F2D-726D-09DEFCBEB340}"/>
              </a:ext>
            </a:extLst>
          </p:cNvPr>
          <p:cNvSpPr>
            <a:spLocks noGrp="1"/>
          </p:cNvSpPr>
          <p:nvPr>
            <p:ph type="sldNum" sz="quarter" idx="12"/>
          </p:nvPr>
        </p:nvSpPr>
        <p:spPr/>
        <p:txBody>
          <a:bodyPr/>
          <a:lstStyle/>
          <a:p>
            <a:fld id="{A940DC07-81DE-4E7F-9A2F-1E10DAE316D7}" type="slidenum">
              <a:rPr lang="en-US" smtClean="0"/>
              <a:t>‹#›</a:t>
            </a:fld>
            <a:endParaRPr lang="en-US"/>
          </a:p>
        </p:txBody>
      </p:sp>
    </p:spTree>
    <p:extLst>
      <p:ext uri="{BB962C8B-B14F-4D97-AF65-F5344CB8AC3E}">
        <p14:creationId xmlns:p14="http://schemas.microsoft.com/office/powerpoint/2010/main" val="23003715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49EBC-69D5-FAB6-80CF-4C725E11BA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66B631-E699-D635-3AD6-9926A88562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5152DB-4DB8-D61F-60BB-07D37B11FAC4}"/>
              </a:ext>
            </a:extLst>
          </p:cNvPr>
          <p:cNvSpPr>
            <a:spLocks noGrp="1"/>
          </p:cNvSpPr>
          <p:nvPr>
            <p:ph type="dt" sz="half" idx="10"/>
          </p:nvPr>
        </p:nvSpPr>
        <p:spPr/>
        <p:txBody>
          <a:bodyPr/>
          <a:lstStyle/>
          <a:p>
            <a:fld id="{7B36FA8D-0796-4415-8C77-FA9157641B61}" type="datetimeFigureOut">
              <a:rPr lang="en-US" smtClean="0"/>
              <a:t>9/19/2025</a:t>
            </a:fld>
            <a:endParaRPr lang="en-US"/>
          </a:p>
        </p:txBody>
      </p:sp>
      <p:sp>
        <p:nvSpPr>
          <p:cNvPr id="5" name="Footer Placeholder 4">
            <a:extLst>
              <a:ext uri="{FF2B5EF4-FFF2-40B4-BE49-F238E27FC236}">
                <a16:creationId xmlns:a16="http://schemas.microsoft.com/office/drawing/2014/main" id="{A41E1D09-CDAD-4FC5-CA03-03A4662E6C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D3D1C7-09A0-B235-7A22-FFD3F8D6838F}"/>
              </a:ext>
            </a:extLst>
          </p:cNvPr>
          <p:cNvSpPr>
            <a:spLocks noGrp="1"/>
          </p:cNvSpPr>
          <p:nvPr>
            <p:ph type="sldNum" sz="quarter" idx="12"/>
          </p:nvPr>
        </p:nvSpPr>
        <p:spPr/>
        <p:txBody>
          <a:bodyPr/>
          <a:lstStyle/>
          <a:p>
            <a:fld id="{A940DC07-81DE-4E7F-9A2F-1E10DAE316D7}" type="slidenum">
              <a:rPr lang="en-US" smtClean="0"/>
              <a:t>‹#›</a:t>
            </a:fld>
            <a:endParaRPr lang="en-US"/>
          </a:p>
        </p:txBody>
      </p:sp>
    </p:spTree>
    <p:extLst>
      <p:ext uri="{BB962C8B-B14F-4D97-AF65-F5344CB8AC3E}">
        <p14:creationId xmlns:p14="http://schemas.microsoft.com/office/powerpoint/2010/main" val="3527654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012858-3726-5E1F-FBD0-C955794254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8DAEF7-78B1-D53F-9449-99B6519D37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9E576E-42D8-8453-4011-321D7CF5DE2F}"/>
              </a:ext>
            </a:extLst>
          </p:cNvPr>
          <p:cNvSpPr>
            <a:spLocks noGrp="1"/>
          </p:cNvSpPr>
          <p:nvPr>
            <p:ph type="dt" sz="half" idx="10"/>
          </p:nvPr>
        </p:nvSpPr>
        <p:spPr/>
        <p:txBody>
          <a:bodyPr/>
          <a:lstStyle/>
          <a:p>
            <a:fld id="{7B36FA8D-0796-4415-8C77-FA9157641B61}" type="datetimeFigureOut">
              <a:rPr lang="en-US" smtClean="0"/>
              <a:t>9/19/2025</a:t>
            </a:fld>
            <a:endParaRPr lang="en-US"/>
          </a:p>
        </p:txBody>
      </p:sp>
      <p:sp>
        <p:nvSpPr>
          <p:cNvPr id="5" name="Footer Placeholder 4">
            <a:extLst>
              <a:ext uri="{FF2B5EF4-FFF2-40B4-BE49-F238E27FC236}">
                <a16:creationId xmlns:a16="http://schemas.microsoft.com/office/drawing/2014/main" id="{BC70907E-87D0-C8AF-2C5A-01C1731A2B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7386E8-10E1-2215-FE9A-FC3F44C12D72}"/>
              </a:ext>
            </a:extLst>
          </p:cNvPr>
          <p:cNvSpPr>
            <a:spLocks noGrp="1"/>
          </p:cNvSpPr>
          <p:nvPr>
            <p:ph type="sldNum" sz="quarter" idx="12"/>
          </p:nvPr>
        </p:nvSpPr>
        <p:spPr/>
        <p:txBody>
          <a:bodyPr/>
          <a:lstStyle/>
          <a:p>
            <a:fld id="{A940DC07-81DE-4E7F-9A2F-1E10DAE316D7}" type="slidenum">
              <a:rPr lang="en-US" smtClean="0"/>
              <a:t>‹#›</a:t>
            </a:fld>
            <a:endParaRPr lang="en-US"/>
          </a:p>
        </p:txBody>
      </p:sp>
    </p:spTree>
    <p:extLst>
      <p:ext uri="{BB962C8B-B14F-4D97-AF65-F5344CB8AC3E}">
        <p14:creationId xmlns:p14="http://schemas.microsoft.com/office/powerpoint/2010/main" val="258886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CAB06-82C4-E23B-CC96-B187ACB6C1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2AE83C-9AF6-CB4C-E318-1802DD3B5D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621829-6C94-D26C-5FC5-D4FDD8A3101E}"/>
              </a:ext>
            </a:extLst>
          </p:cNvPr>
          <p:cNvSpPr>
            <a:spLocks noGrp="1"/>
          </p:cNvSpPr>
          <p:nvPr>
            <p:ph type="dt" sz="half" idx="10"/>
          </p:nvPr>
        </p:nvSpPr>
        <p:spPr/>
        <p:txBody>
          <a:bodyPr/>
          <a:lstStyle/>
          <a:p>
            <a:fld id="{3285FDE6-9106-4F3C-BC7A-85545D3E5C41}" type="datetimeFigureOut">
              <a:rPr lang="en-US" smtClean="0"/>
              <a:t>9/19/2025</a:t>
            </a:fld>
            <a:endParaRPr lang="en-US"/>
          </a:p>
        </p:txBody>
      </p:sp>
      <p:sp>
        <p:nvSpPr>
          <p:cNvPr id="5" name="Footer Placeholder 4">
            <a:extLst>
              <a:ext uri="{FF2B5EF4-FFF2-40B4-BE49-F238E27FC236}">
                <a16:creationId xmlns:a16="http://schemas.microsoft.com/office/drawing/2014/main" id="{BEAB6738-EBAA-C88D-4BA3-430CB53AF1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BE1C5A-E646-C47A-163F-333AEDC972AE}"/>
              </a:ext>
            </a:extLst>
          </p:cNvPr>
          <p:cNvSpPr>
            <a:spLocks noGrp="1"/>
          </p:cNvSpPr>
          <p:nvPr>
            <p:ph type="sldNum" sz="quarter" idx="12"/>
          </p:nvPr>
        </p:nvSpPr>
        <p:spPr/>
        <p:txBody>
          <a:bodyPr/>
          <a:lstStyle/>
          <a:p>
            <a:fld id="{85BB9309-5C73-4D47-9FAA-2F9E36A7A446}" type="slidenum">
              <a:rPr lang="en-US" smtClean="0"/>
              <a:t>‹#›</a:t>
            </a:fld>
            <a:endParaRPr lang="en-US"/>
          </a:p>
        </p:txBody>
      </p:sp>
    </p:spTree>
    <p:extLst>
      <p:ext uri="{BB962C8B-B14F-4D97-AF65-F5344CB8AC3E}">
        <p14:creationId xmlns:p14="http://schemas.microsoft.com/office/powerpoint/2010/main" val="3228603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EE2A1-EE97-0CD7-D0D3-2B2E574402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684509-4A9C-10FD-8169-52F305BF8D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C3B6A9-3247-98DC-5A71-3D65D01F57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DA8B5-8DC4-BD3C-E189-ABF60C25167B}"/>
              </a:ext>
            </a:extLst>
          </p:cNvPr>
          <p:cNvSpPr>
            <a:spLocks noGrp="1"/>
          </p:cNvSpPr>
          <p:nvPr>
            <p:ph type="dt" sz="half" idx="10"/>
          </p:nvPr>
        </p:nvSpPr>
        <p:spPr/>
        <p:txBody>
          <a:bodyPr/>
          <a:lstStyle/>
          <a:p>
            <a:fld id="{3285FDE6-9106-4F3C-BC7A-85545D3E5C41}" type="datetimeFigureOut">
              <a:rPr lang="en-US" smtClean="0"/>
              <a:t>9/19/2025</a:t>
            </a:fld>
            <a:endParaRPr lang="en-US"/>
          </a:p>
        </p:txBody>
      </p:sp>
      <p:sp>
        <p:nvSpPr>
          <p:cNvPr id="6" name="Footer Placeholder 5">
            <a:extLst>
              <a:ext uri="{FF2B5EF4-FFF2-40B4-BE49-F238E27FC236}">
                <a16:creationId xmlns:a16="http://schemas.microsoft.com/office/drawing/2014/main" id="{68D382DB-8B2B-EDE5-A70A-3A4BFE14A0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C5200C-B913-BBC3-2DAD-12E04793CED2}"/>
              </a:ext>
            </a:extLst>
          </p:cNvPr>
          <p:cNvSpPr>
            <a:spLocks noGrp="1"/>
          </p:cNvSpPr>
          <p:nvPr>
            <p:ph type="sldNum" sz="quarter" idx="12"/>
          </p:nvPr>
        </p:nvSpPr>
        <p:spPr/>
        <p:txBody>
          <a:bodyPr/>
          <a:lstStyle/>
          <a:p>
            <a:fld id="{85BB9309-5C73-4D47-9FAA-2F9E36A7A446}" type="slidenum">
              <a:rPr lang="en-US" smtClean="0"/>
              <a:t>‹#›</a:t>
            </a:fld>
            <a:endParaRPr lang="en-US"/>
          </a:p>
        </p:txBody>
      </p:sp>
    </p:spTree>
    <p:extLst>
      <p:ext uri="{BB962C8B-B14F-4D97-AF65-F5344CB8AC3E}">
        <p14:creationId xmlns:p14="http://schemas.microsoft.com/office/powerpoint/2010/main" val="2807277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26CF5-B1B2-1B5A-1C7B-BE5028CA3C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FAE78B-3E00-CFB4-8321-4A3120523B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07C9B1-5964-E27F-BFF1-3E1354CFA6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ACE9C5-D1CF-0F7C-29D4-E7F6526E3A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DAEB4-4C11-C54A-A7C5-997E188944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9F295E-CDFC-C279-B24E-B31C4B23BE67}"/>
              </a:ext>
            </a:extLst>
          </p:cNvPr>
          <p:cNvSpPr>
            <a:spLocks noGrp="1"/>
          </p:cNvSpPr>
          <p:nvPr>
            <p:ph type="dt" sz="half" idx="10"/>
          </p:nvPr>
        </p:nvSpPr>
        <p:spPr/>
        <p:txBody>
          <a:bodyPr/>
          <a:lstStyle/>
          <a:p>
            <a:fld id="{3285FDE6-9106-4F3C-BC7A-85545D3E5C41}" type="datetimeFigureOut">
              <a:rPr lang="en-US" smtClean="0"/>
              <a:t>9/19/2025</a:t>
            </a:fld>
            <a:endParaRPr lang="en-US"/>
          </a:p>
        </p:txBody>
      </p:sp>
      <p:sp>
        <p:nvSpPr>
          <p:cNvPr id="8" name="Footer Placeholder 7">
            <a:extLst>
              <a:ext uri="{FF2B5EF4-FFF2-40B4-BE49-F238E27FC236}">
                <a16:creationId xmlns:a16="http://schemas.microsoft.com/office/drawing/2014/main" id="{1F39EE56-2DC7-0FF4-F6CE-AE184C5DC5F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230313-82E5-CD9E-4320-8C8107868C8F}"/>
              </a:ext>
            </a:extLst>
          </p:cNvPr>
          <p:cNvSpPr>
            <a:spLocks noGrp="1"/>
          </p:cNvSpPr>
          <p:nvPr>
            <p:ph type="sldNum" sz="quarter" idx="12"/>
          </p:nvPr>
        </p:nvSpPr>
        <p:spPr/>
        <p:txBody>
          <a:bodyPr/>
          <a:lstStyle/>
          <a:p>
            <a:fld id="{85BB9309-5C73-4D47-9FAA-2F9E36A7A446}" type="slidenum">
              <a:rPr lang="en-US" smtClean="0"/>
              <a:t>‹#›</a:t>
            </a:fld>
            <a:endParaRPr lang="en-US"/>
          </a:p>
        </p:txBody>
      </p:sp>
    </p:spTree>
    <p:extLst>
      <p:ext uri="{BB962C8B-B14F-4D97-AF65-F5344CB8AC3E}">
        <p14:creationId xmlns:p14="http://schemas.microsoft.com/office/powerpoint/2010/main" val="3767314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D42EE-62FA-4F23-F1B9-93E0564D4D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EA016D-385B-FC36-9578-736BC289B62B}"/>
              </a:ext>
            </a:extLst>
          </p:cNvPr>
          <p:cNvSpPr>
            <a:spLocks noGrp="1"/>
          </p:cNvSpPr>
          <p:nvPr>
            <p:ph type="dt" sz="half" idx="10"/>
          </p:nvPr>
        </p:nvSpPr>
        <p:spPr/>
        <p:txBody>
          <a:bodyPr/>
          <a:lstStyle/>
          <a:p>
            <a:fld id="{3285FDE6-9106-4F3C-BC7A-85545D3E5C41}" type="datetimeFigureOut">
              <a:rPr lang="en-US" smtClean="0"/>
              <a:t>9/19/2025</a:t>
            </a:fld>
            <a:endParaRPr lang="en-US"/>
          </a:p>
        </p:txBody>
      </p:sp>
      <p:sp>
        <p:nvSpPr>
          <p:cNvPr id="4" name="Footer Placeholder 3">
            <a:extLst>
              <a:ext uri="{FF2B5EF4-FFF2-40B4-BE49-F238E27FC236}">
                <a16:creationId xmlns:a16="http://schemas.microsoft.com/office/drawing/2014/main" id="{8304E740-319D-4C18-E455-98427E3425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7BB3C4-CC8A-6DB9-0BF8-87C7F4567BFE}"/>
              </a:ext>
            </a:extLst>
          </p:cNvPr>
          <p:cNvSpPr>
            <a:spLocks noGrp="1"/>
          </p:cNvSpPr>
          <p:nvPr>
            <p:ph type="sldNum" sz="quarter" idx="12"/>
          </p:nvPr>
        </p:nvSpPr>
        <p:spPr/>
        <p:txBody>
          <a:bodyPr/>
          <a:lstStyle/>
          <a:p>
            <a:fld id="{85BB9309-5C73-4D47-9FAA-2F9E36A7A446}" type="slidenum">
              <a:rPr lang="en-US" smtClean="0"/>
              <a:t>‹#›</a:t>
            </a:fld>
            <a:endParaRPr lang="en-US"/>
          </a:p>
        </p:txBody>
      </p:sp>
    </p:spTree>
    <p:extLst>
      <p:ext uri="{BB962C8B-B14F-4D97-AF65-F5344CB8AC3E}">
        <p14:creationId xmlns:p14="http://schemas.microsoft.com/office/powerpoint/2010/main" val="3916039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C94EE4-3DA5-D4CF-24B3-AF5D1A2AC924}"/>
              </a:ext>
            </a:extLst>
          </p:cNvPr>
          <p:cNvSpPr>
            <a:spLocks noGrp="1"/>
          </p:cNvSpPr>
          <p:nvPr>
            <p:ph type="dt" sz="half" idx="10"/>
          </p:nvPr>
        </p:nvSpPr>
        <p:spPr/>
        <p:txBody>
          <a:bodyPr/>
          <a:lstStyle/>
          <a:p>
            <a:fld id="{3285FDE6-9106-4F3C-BC7A-85545D3E5C41}" type="datetimeFigureOut">
              <a:rPr lang="en-US" smtClean="0"/>
              <a:t>9/19/2025</a:t>
            </a:fld>
            <a:endParaRPr lang="en-US"/>
          </a:p>
        </p:txBody>
      </p:sp>
      <p:sp>
        <p:nvSpPr>
          <p:cNvPr id="3" name="Footer Placeholder 2">
            <a:extLst>
              <a:ext uri="{FF2B5EF4-FFF2-40B4-BE49-F238E27FC236}">
                <a16:creationId xmlns:a16="http://schemas.microsoft.com/office/drawing/2014/main" id="{338D343E-27A2-AEBF-9322-62742A8180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CCA407-F502-22EE-11FC-CDF4D657303F}"/>
              </a:ext>
            </a:extLst>
          </p:cNvPr>
          <p:cNvSpPr>
            <a:spLocks noGrp="1"/>
          </p:cNvSpPr>
          <p:nvPr>
            <p:ph type="sldNum" sz="quarter" idx="12"/>
          </p:nvPr>
        </p:nvSpPr>
        <p:spPr/>
        <p:txBody>
          <a:bodyPr/>
          <a:lstStyle/>
          <a:p>
            <a:fld id="{85BB9309-5C73-4D47-9FAA-2F9E36A7A446}" type="slidenum">
              <a:rPr lang="en-US" smtClean="0"/>
              <a:t>‹#›</a:t>
            </a:fld>
            <a:endParaRPr lang="en-US"/>
          </a:p>
        </p:txBody>
      </p:sp>
    </p:spTree>
    <p:extLst>
      <p:ext uri="{BB962C8B-B14F-4D97-AF65-F5344CB8AC3E}">
        <p14:creationId xmlns:p14="http://schemas.microsoft.com/office/powerpoint/2010/main" val="2379227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E1E6C-CA2F-8784-1844-2F65BD837D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EE49D4-8453-9B4C-F7CA-2C15DD3F16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0C3889-6599-A908-3127-872D07D69C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351B90-3698-1AAC-8213-5F3493A46676}"/>
              </a:ext>
            </a:extLst>
          </p:cNvPr>
          <p:cNvSpPr>
            <a:spLocks noGrp="1"/>
          </p:cNvSpPr>
          <p:nvPr>
            <p:ph type="dt" sz="half" idx="10"/>
          </p:nvPr>
        </p:nvSpPr>
        <p:spPr/>
        <p:txBody>
          <a:bodyPr/>
          <a:lstStyle/>
          <a:p>
            <a:fld id="{3285FDE6-9106-4F3C-BC7A-85545D3E5C41}" type="datetimeFigureOut">
              <a:rPr lang="en-US" smtClean="0"/>
              <a:t>9/19/2025</a:t>
            </a:fld>
            <a:endParaRPr lang="en-US"/>
          </a:p>
        </p:txBody>
      </p:sp>
      <p:sp>
        <p:nvSpPr>
          <p:cNvPr id="6" name="Footer Placeholder 5">
            <a:extLst>
              <a:ext uri="{FF2B5EF4-FFF2-40B4-BE49-F238E27FC236}">
                <a16:creationId xmlns:a16="http://schemas.microsoft.com/office/drawing/2014/main" id="{4BDC2691-3A7E-35FE-B5E7-F88A192809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B9CB20-BCAA-BF00-8F59-81BE81414561}"/>
              </a:ext>
            </a:extLst>
          </p:cNvPr>
          <p:cNvSpPr>
            <a:spLocks noGrp="1"/>
          </p:cNvSpPr>
          <p:nvPr>
            <p:ph type="sldNum" sz="quarter" idx="12"/>
          </p:nvPr>
        </p:nvSpPr>
        <p:spPr/>
        <p:txBody>
          <a:bodyPr/>
          <a:lstStyle/>
          <a:p>
            <a:fld id="{85BB9309-5C73-4D47-9FAA-2F9E36A7A446}" type="slidenum">
              <a:rPr lang="en-US" smtClean="0"/>
              <a:t>‹#›</a:t>
            </a:fld>
            <a:endParaRPr lang="en-US"/>
          </a:p>
        </p:txBody>
      </p:sp>
    </p:spTree>
    <p:extLst>
      <p:ext uri="{BB962C8B-B14F-4D97-AF65-F5344CB8AC3E}">
        <p14:creationId xmlns:p14="http://schemas.microsoft.com/office/powerpoint/2010/main" val="1450629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22C8-6D31-FD89-1CB3-CD997F63E8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CEA96B-E01D-798F-EE59-5EA1A449AA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C765F8-A59F-FA82-7753-5CEC84EA50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5DD83D-F024-94BA-5548-3D5C5972102A}"/>
              </a:ext>
            </a:extLst>
          </p:cNvPr>
          <p:cNvSpPr>
            <a:spLocks noGrp="1"/>
          </p:cNvSpPr>
          <p:nvPr>
            <p:ph type="dt" sz="half" idx="10"/>
          </p:nvPr>
        </p:nvSpPr>
        <p:spPr/>
        <p:txBody>
          <a:bodyPr/>
          <a:lstStyle/>
          <a:p>
            <a:fld id="{3285FDE6-9106-4F3C-BC7A-85545D3E5C41}" type="datetimeFigureOut">
              <a:rPr lang="en-US" smtClean="0"/>
              <a:t>9/19/2025</a:t>
            </a:fld>
            <a:endParaRPr lang="en-US"/>
          </a:p>
        </p:txBody>
      </p:sp>
      <p:sp>
        <p:nvSpPr>
          <p:cNvPr id="6" name="Footer Placeholder 5">
            <a:extLst>
              <a:ext uri="{FF2B5EF4-FFF2-40B4-BE49-F238E27FC236}">
                <a16:creationId xmlns:a16="http://schemas.microsoft.com/office/drawing/2014/main" id="{05711289-AA29-D1FB-65CF-97BA3D9E1C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09FA47-31A5-8E51-2035-E50322591827}"/>
              </a:ext>
            </a:extLst>
          </p:cNvPr>
          <p:cNvSpPr>
            <a:spLocks noGrp="1"/>
          </p:cNvSpPr>
          <p:nvPr>
            <p:ph type="sldNum" sz="quarter" idx="12"/>
          </p:nvPr>
        </p:nvSpPr>
        <p:spPr/>
        <p:txBody>
          <a:bodyPr/>
          <a:lstStyle/>
          <a:p>
            <a:fld id="{85BB9309-5C73-4D47-9FAA-2F9E36A7A446}" type="slidenum">
              <a:rPr lang="en-US" smtClean="0"/>
              <a:t>‹#›</a:t>
            </a:fld>
            <a:endParaRPr lang="en-US"/>
          </a:p>
        </p:txBody>
      </p:sp>
    </p:spTree>
    <p:extLst>
      <p:ext uri="{BB962C8B-B14F-4D97-AF65-F5344CB8AC3E}">
        <p14:creationId xmlns:p14="http://schemas.microsoft.com/office/powerpoint/2010/main" val="288491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B99AB4-DBA2-2220-937B-C356424C56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95D24E-734D-CAFD-148B-729772C377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55332E-FE8B-529F-2326-7859BD3D80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85FDE6-9106-4F3C-BC7A-85545D3E5C41}" type="datetimeFigureOut">
              <a:rPr lang="en-US" smtClean="0"/>
              <a:t>9/19/2025</a:t>
            </a:fld>
            <a:endParaRPr lang="en-US"/>
          </a:p>
        </p:txBody>
      </p:sp>
      <p:sp>
        <p:nvSpPr>
          <p:cNvPr id="5" name="Footer Placeholder 4">
            <a:extLst>
              <a:ext uri="{FF2B5EF4-FFF2-40B4-BE49-F238E27FC236}">
                <a16:creationId xmlns:a16="http://schemas.microsoft.com/office/drawing/2014/main" id="{4152C3CB-07ED-9FE0-CAEF-B96759E4A6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2CABAE-BECD-E34B-3A08-99152CFFDC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BB9309-5C73-4D47-9FAA-2F9E36A7A446}" type="slidenum">
              <a:rPr lang="en-US" smtClean="0"/>
              <a:t>‹#›</a:t>
            </a:fld>
            <a:endParaRPr lang="en-US"/>
          </a:p>
        </p:txBody>
      </p:sp>
    </p:spTree>
    <p:extLst>
      <p:ext uri="{BB962C8B-B14F-4D97-AF65-F5344CB8AC3E}">
        <p14:creationId xmlns:p14="http://schemas.microsoft.com/office/powerpoint/2010/main" val="4446457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674C88-B860-982C-8B02-C549CC3E4B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83E77B-D6AD-30D6-552C-AB43E944E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2ABB69-D7E5-F9CC-59F4-57AA81497A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B36FA8D-0796-4415-8C77-FA9157641B61}" type="datetimeFigureOut">
              <a:rPr lang="en-US" smtClean="0"/>
              <a:t>9/19/2025</a:t>
            </a:fld>
            <a:endParaRPr lang="en-US"/>
          </a:p>
        </p:txBody>
      </p:sp>
      <p:sp>
        <p:nvSpPr>
          <p:cNvPr id="5" name="Footer Placeholder 4">
            <a:extLst>
              <a:ext uri="{FF2B5EF4-FFF2-40B4-BE49-F238E27FC236}">
                <a16:creationId xmlns:a16="http://schemas.microsoft.com/office/drawing/2014/main" id="{078BDD12-FAEC-8743-5486-82AB9E9890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631D364-4143-6A5F-62A1-3B335FA9EB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940DC07-81DE-4E7F-9A2F-1E10DAE316D7}" type="slidenum">
              <a:rPr lang="en-US" smtClean="0"/>
              <a:t>‹#›</a:t>
            </a:fld>
            <a:endParaRPr lang="en-US"/>
          </a:p>
        </p:txBody>
      </p:sp>
    </p:spTree>
    <p:extLst>
      <p:ext uri="{BB962C8B-B14F-4D97-AF65-F5344CB8AC3E}">
        <p14:creationId xmlns:p14="http://schemas.microsoft.com/office/powerpoint/2010/main" val="3116782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14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6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slideLayout" Target="../slideLayouts/slideLayout15.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 Id="rId5" Type="http://schemas.openxmlformats.org/officeDocument/2006/relationships/image" Target="../media/image55.png"/><Relationship Id="rId4" Type="http://schemas.openxmlformats.org/officeDocument/2006/relationships/image" Target="../media/image54.png"/></Relationships>
</file>

<file path=ppt/slides/_rels/slide6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7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8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E7AA0-DB46-C247-18AE-716E3F5E4B9E}"/>
              </a:ext>
            </a:extLst>
          </p:cNvPr>
          <p:cNvSpPr>
            <a:spLocks noGrp="1"/>
          </p:cNvSpPr>
          <p:nvPr>
            <p:ph type="ctrTitle"/>
          </p:nvPr>
        </p:nvSpPr>
        <p:spPr>
          <a:xfrm>
            <a:off x="1524000" y="1122362"/>
            <a:ext cx="9144000" cy="3938735"/>
          </a:xfrm>
        </p:spPr>
        <p:txBody>
          <a:bodyPr anchor="ctr">
            <a:normAutofit/>
          </a:bodyPr>
          <a:lstStyle/>
          <a:p>
            <a:r>
              <a:rPr lang="en-US" sz="9600" b="1" dirty="0">
                <a:solidFill>
                  <a:srgbClr val="00B050"/>
                </a:solidFill>
                <a:latin typeface="+mn-lt"/>
              </a:rPr>
              <a:t>ICT FOR S6</a:t>
            </a:r>
          </a:p>
        </p:txBody>
      </p:sp>
      <p:sp>
        <p:nvSpPr>
          <p:cNvPr id="4" name="TextBox 3">
            <a:extLst>
              <a:ext uri="{FF2B5EF4-FFF2-40B4-BE49-F238E27FC236}">
                <a16:creationId xmlns:a16="http://schemas.microsoft.com/office/drawing/2014/main" id="{374D7BCC-FF46-BE32-2547-30E546BFB233}"/>
              </a:ext>
            </a:extLst>
          </p:cNvPr>
          <p:cNvSpPr txBox="1"/>
          <p:nvPr/>
        </p:nvSpPr>
        <p:spPr>
          <a:xfrm>
            <a:off x="1705170" y="5061097"/>
            <a:ext cx="7588120" cy="584775"/>
          </a:xfrm>
          <a:prstGeom prst="rect">
            <a:avLst/>
          </a:prstGeom>
          <a:noFill/>
        </p:spPr>
        <p:txBody>
          <a:bodyPr wrap="square">
            <a:spAutoFit/>
          </a:bodyPr>
          <a:lstStyle/>
          <a:p>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Facilitator: Augustin NSENGIYUMVA </a:t>
            </a:r>
          </a:p>
        </p:txBody>
      </p:sp>
    </p:spTree>
    <p:extLst>
      <p:ext uri="{BB962C8B-B14F-4D97-AF65-F5344CB8AC3E}">
        <p14:creationId xmlns:p14="http://schemas.microsoft.com/office/powerpoint/2010/main" val="5168289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D03148-F984-45D8-307B-C0BABFBFE976}"/>
              </a:ext>
            </a:extLst>
          </p:cNvPr>
          <p:cNvSpPr>
            <a:spLocks noGrp="1"/>
          </p:cNvSpPr>
          <p:nvPr>
            <p:ph idx="1"/>
          </p:nvPr>
        </p:nvSpPr>
        <p:spPr>
          <a:xfrm>
            <a:off x="223284" y="276447"/>
            <a:ext cx="11791507" cy="6379534"/>
          </a:xfrm>
        </p:spPr>
        <p:txBody>
          <a:bodyPr/>
          <a:lstStyle/>
          <a:p>
            <a:r>
              <a:rPr lang="en-US" dirty="0"/>
              <a:t>4. Identify the types of information for each object. </a:t>
            </a:r>
          </a:p>
          <a:p>
            <a:r>
              <a:rPr lang="en-US" dirty="0"/>
              <a:t>5. Identify the relationships between objects. </a:t>
            </a:r>
          </a:p>
          <a:p>
            <a:r>
              <a:rPr lang="en-US" dirty="0"/>
              <a:t>6. Database optimization through normalization. </a:t>
            </a:r>
          </a:p>
          <a:p>
            <a:r>
              <a:rPr lang="en-US" dirty="0"/>
              <a:t>7. Data entry and manipulation </a:t>
            </a:r>
          </a:p>
          <a:p>
            <a:r>
              <a:rPr lang="en-US" b="1" dirty="0">
                <a:solidFill>
                  <a:srgbClr val="007FDE"/>
                </a:solidFill>
              </a:rPr>
              <a:t>1.4. ER Model in Database Design Process</a:t>
            </a:r>
          </a:p>
          <a:p>
            <a:endParaRPr lang="en-US" dirty="0"/>
          </a:p>
          <a:p>
            <a:endParaRPr lang="en-US" dirty="0"/>
          </a:p>
          <a:p>
            <a:endParaRPr lang="en-US" dirty="0"/>
          </a:p>
        </p:txBody>
      </p:sp>
      <p:pic>
        <p:nvPicPr>
          <p:cNvPr id="5" name="Picture 4">
            <a:extLst>
              <a:ext uri="{FF2B5EF4-FFF2-40B4-BE49-F238E27FC236}">
                <a16:creationId xmlns:a16="http://schemas.microsoft.com/office/drawing/2014/main" id="{50236E26-165E-0D48-0448-B8FF574659D5}"/>
              </a:ext>
            </a:extLst>
          </p:cNvPr>
          <p:cNvPicPr>
            <a:picLocks noChangeAspect="1"/>
          </p:cNvPicPr>
          <p:nvPr/>
        </p:nvPicPr>
        <p:blipFill>
          <a:blip r:embed="rId2"/>
          <a:srcRect l="2188" t="8140" r="1406" b="5240"/>
          <a:stretch>
            <a:fillRect/>
          </a:stretch>
        </p:blipFill>
        <p:spPr>
          <a:xfrm>
            <a:off x="1201478" y="2860159"/>
            <a:ext cx="8739963" cy="3795822"/>
          </a:xfrm>
          <a:prstGeom prst="rect">
            <a:avLst/>
          </a:prstGeom>
        </p:spPr>
      </p:pic>
      <p:sp>
        <p:nvSpPr>
          <p:cNvPr id="2" name="Rectangle 1">
            <a:extLst>
              <a:ext uri="{FF2B5EF4-FFF2-40B4-BE49-F238E27FC236}">
                <a16:creationId xmlns:a16="http://schemas.microsoft.com/office/drawing/2014/main" id="{F22349EC-F633-776A-D2A1-0AD0082F7A94}"/>
              </a:ext>
            </a:extLst>
          </p:cNvPr>
          <p:cNvSpPr/>
          <p:nvPr/>
        </p:nvSpPr>
        <p:spPr>
          <a:xfrm>
            <a:off x="7557797" y="779106"/>
            <a:ext cx="4365170" cy="264989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u="sng" dirty="0"/>
              <a:t>Group discussion(10 Marks)</a:t>
            </a:r>
          </a:p>
          <a:p>
            <a:r>
              <a:rPr lang="en-US" sz="2800" dirty="0"/>
              <a:t>With the help of clear example explain the step for developing database</a:t>
            </a:r>
          </a:p>
        </p:txBody>
      </p:sp>
    </p:spTree>
    <p:extLst>
      <p:ext uri="{BB962C8B-B14F-4D97-AF65-F5344CB8AC3E}">
        <p14:creationId xmlns:p14="http://schemas.microsoft.com/office/powerpoint/2010/main" val="178082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366434-DD0B-BC45-2D89-3B760EABA1C9}"/>
              </a:ext>
            </a:extLst>
          </p:cNvPr>
          <p:cNvSpPr>
            <a:spLocks noGrp="1"/>
          </p:cNvSpPr>
          <p:nvPr>
            <p:ph idx="1"/>
          </p:nvPr>
        </p:nvSpPr>
        <p:spPr>
          <a:xfrm>
            <a:off x="170121" y="209550"/>
            <a:ext cx="11802803" cy="6486525"/>
          </a:xfrm>
        </p:spPr>
        <p:txBody>
          <a:bodyPr/>
          <a:lstStyle/>
          <a:p>
            <a:pPr algn="just"/>
            <a:r>
              <a:rPr lang="en-US" sz="3200" b="1" dirty="0">
                <a:solidFill>
                  <a:srgbClr val="007FDE"/>
                </a:solidFill>
              </a:rPr>
              <a:t>Safety: </a:t>
            </a:r>
            <a:r>
              <a:rPr lang="en-US" sz="3200" dirty="0"/>
              <a:t>This has to do with the ability to use a device or work with a device without short- or long-term damage to parts of the body. </a:t>
            </a:r>
          </a:p>
          <a:p>
            <a:pPr algn="just"/>
            <a:r>
              <a:rPr lang="en-US" sz="3200" b="1" dirty="0">
                <a:solidFill>
                  <a:srgbClr val="007FDE"/>
                </a:solidFill>
              </a:rPr>
              <a:t>Comfort: </a:t>
            </a:r>
            <a:r>
              <a:rPr lang="en-US" sz="3200" dirty="0"/>
              <a:t>Comfort in the human-machine interface is usually noticed first. </a:t>
            </a:r>
          </a:p>
          <a:p>
            <a:pPr algn="just"/>
            <a:r>
              <a:rPr lang="en-US" sz="3200" b="1" dirty="0">
                <a:solidFill>
                  <a:srgbClr val="007FDE"/>
                </a:solidFill>
              </a:rPr>
              <a:t>Ease of use: </a:t>
            </a:r>
            <a:r>
              <a:rPr lang="en-US" sz="3200" dirty="0"/>
              <a:t>This has to do with the ability to use a device with no stress</a:t>
            </a:r>
          </a:p>
          <a:p>
            <a:pPr algn="just"/>
            <a:r>
              <a:rPr lang="en-US" sz="3200" b="1" dirty="0">
                <a:solidFill>
                  <a:srgbClr val="007FDE"/>
                </a:solidFill>
              </a:rPr>
              <a:t>Productivity/performance: </a:t>
            </a:r>
            <a:r>
              <a:rPr lang="en-US" sz="3200" dirty="0"/>
              <a:t>Ergonomics addresses the performance of user interface by providing more options to the users, enabling them to easily and quickly skip some instructions as users’ choice. </a:t>
            </a:r>
          </a:p>
          <a:p>
            <a:pPr algn="just"/>
            <a:r>
              <a:rPr lang="en-US" sz="3200" b="1" dirty="0">
                <a:solidFill>
                  <a:srgbClr val="007FDE"/>
                </a:solidFill>
              </a:rPr>
              <a:t>Aesthetics: </a:t>
            </a:r>
            <a:r>
              <a:rPr lang="en-US" sz="3200" dirty="0"/>
              <a:t>Signs in the workplace should be made consistent throughout the workplace to not only be aesthetically pleasing, but also so that information is easily accessible.</a:t>
            </a:r>
          </a:p>
          <a:p>
            <a:endParaRPr lang="en-US" dirty="0"/>
          </a:p>
        </p:txBody>
      </p:sp>
    </p:spTree>
    <p:extLst>
      <p:ext uri="{BB962C8B-B14F-4D97-AF65-F5344CB8AC3E}">
        <p14:creationId xmlns:p14="http://schemas.microsoft.com/office/powerpoint/2010/main" val="172906665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B55DC-7A30-5B3E-27FD-F586C6A42153}"/>
              </a:ext>
            </a:extLst>
          </p:cNvPr>
          <p:cNvSpPr>
            <a:spLocks noGrp="1"/>
          </p:cNvSpPr>
          <p:nvPr>
            <p:ph type="title"/>
          </p:nvPr>
        </p:nvSpPr>
        <p:spPr>
          <a:xfrm>
            <a:off x="0" y="1"/>
            <a:ext cx="12192000" cy="895349"/>
          </a:xfr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en-US" b="1" dirty="0">
                <a:solidFill>
                  <a:srgbClr val="C00000"/>
                </a:solidFill>
                <a:latin typeface="+mn-lt"/>
              </a:rPr>
              <a:t>UNIT 4: INTRODUCTION TO WEB DESIGNING </a:t>
            </a:r>
          </a:p>
        </p:txBody>
      </p:sp>
      <p:sp>
        <p:nvSpPr>
          <p:cNvPr id="3" name="Content Placeholder 2">
            <a:extLst>
              <a:ext uri="{FF2B5EF4-FFF2-40B4-BE49-F238E27FC236}">
                <a16:creationId xmlns:a16="http://schemas.microsoft.com/office/drawing/2014/main" id="{E3372C4D-AFD2-93E8-662F-0BA6FF661018}"/>
              </a:ext>
            </a:extLst>
          </p:cNvPr>
          <p:cNvSpPr>
            <a:spLocks noGrp="1"/>
          </p:cNvSpPr>
          <p:nvPr>
            <p:ph idx="1"/>
          </p:nvPr>
        </p:nvSpPr>
        <p:spPr>
          <a:xfrm>
            <a:off x="142876" y="1019175"/>
            <a:ext cx="11887200" cy="5638800"/>
          </a:xfrm>
        </p:spPr>
        <p:txBody>
          <a:bodyPr>
            <a:noAutofit/>
          </a:bodyPr>
          <a:lstStyle/>
          <a:p>
            <a:pPr algn="just"/>
            <a:r>
              <a:rPr lang="en-US" sz="3200" b="1" dirty="0">
                <a:solidFill>
                  <a:srgbClr val="007FDE"/>
                </a:solidFill>
              </a:rPr>
              <a:t>4.1. Introduction to web designing </a:t>
            </a:r>
          </a:p>
          <a:p>
            <a:pPr algn="just"/>
            <a:r>
              <a:rPr lang="en-US" sz="3200" dirty="0"/>
              <a:t>In this unit, we discuss basic concepts relating to web designing such as website, web page, web application, static web page and dynamic web page.</a:t>
            </a:r>
          </a:p>
          <a:p>
            <a:pPr algn="just"/>
            <a:r>
              <a:rPr lang="en-US" sz="3200" dirty="0"/>
              <a:t>The step-by-step process of developing a website is also discussed here. </a:t>
            </a:r>
          </a:p>
          <a:p>
            <a:pPr algn="just"/>
            <a:r>
              <a:rPr lang="en-US" sz="3200" b="1" dirty="0">
                <a:solidFill>
                  <a:srgbClr val="00B050"/>
                </a:solidFill>
              </a:rPr>
              <a:t>4.1.1. Understanding of basic concepts  </a:t>
            </a:r>
          </a:p>
          <a:p>
            <a:pPr algn="just"/>
            <a:r>
              <a:rPr lang="en-US" sz="3200" b="1" dirty="0">
                <a:solidFill>
                  <a:srgbClr val="0070C0"/>
                </a:solidFill>
              </a:rPr>
              <a:t>4.1.1.1. Key terms </a:t>
            </a:r>
          </a:p>
          <a:p>
            <a:pPr algn="just"/>
            <a:r>
              <a:rPr lang="en-US" sz="3200" b="1" dirty="0" err="1">
                <a:solidFill>
                  <a:srgbClr val="FF0000"/>
                </a:solidFill>
              </a:rPr>
              <a:t>i</a:t>
            </a:r>
            <a:r>
              <a:rPr lang="en-US" sz="3200" b="1" dirty="0">
                <a:solidFill>
                  <a:srgbClr val="FF0000"/>
                </a:solidFill>
              </a:rPr>
              <a:t>. Website </a:t>
            </a:r>
          </a:p>
          <a:p>
            <a:pPr algn="just"/>
            <a:r>
              <a:rPr lang="en-US" sz="3200" b="1" dirty="0">
                <a:solidFill>
                  <a:srgbClr val="DF6613"/>
                </a:solidFill>
              </a:rPr>
              <a:t>A website </a:t>
            </a:r>
            <a:r>
              <a:rPr lang="en-US" sz="3200" dirty="0"/>
              <a:t>is a collection of </a:t>
            </a:r>
            <a:r>
              <a:rPr lang="en-US" sz="3200" b="1" dirty="0"/>
              <a:t>several web pages </a:t>
            </a:r>
            <a:r>
              <a:rPr lang="en-US" sz="3200" dirty="0"/>
              <a:t>that contain information on particular subject. </a:t>
            </a:r>
          </a:p>
        </p:txBody>
      </p:sp>
    </p:spTree>
    <p:extLst>
      <p:ext uri="{BB962C8B-B14F-4D97-AF65-F5344CB8AC3E}">
        <p14:creationId xmlns:p14="http://schemas.microsoft.com/office/powerpoint/2010/main" val="267340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DE1F7F-1452-67B9-33B8-BF2B3E1FFDD4}"/>
              </a:ext>
            </a:extLst>
          </p:cNvPr>
          <p:cNvSpPr>
            <a:spLocks noGrp="1"/>
          </p:cNvSpPr>
          <p:nvPr>
            <p:ph idx="1"/>
          </p:nvPr>
        </p:nvSpPr>
        <p:spPr>
          <a:xfrm>
            <a:off x="247650" y="200025"/>
            <a:ext cx="11696700" cy="6438900"/>
          </a:xfrm>
        </p:spPr>
        <p:txBody>
          <a:bodyPr>
            <a:normAutofit/>
          </a:bodyPr>
          <a:lstStyle/>
          <a:p>
            <a:pPr algn="just"/>
            <a:r>
              <a:rPr lang="en-US" b="1" dirty="0">
                <a:solidFill>
                  <a:srgbClr val="FF0000"/>
                </a:solidFill>
              </a:rPr>
              <a:t>ii. Web page </a:t>
            </a:r>
          </a:p>
          <a:p>
            <a:pPr algn="just"/>
            <a:r>
              <a:rPr lang="en-US" dirty="0"/>
              <a:t>A web page is a document commonly written in HTML (Hypertext Markup Language) containing more specific information that is accessible through the internet or other networks using an internet browser. </a:t>
            </a:r>
          </a:p>
          <a:p>
            <a:pPr algn="just"/>
            <a:r>
              <a:rPr lang="en-US" dirty="0"/>
              <a:t>A web page is hypertext document that incorporates content such as text, images, sound, video and so on. </a:t>
            </a:r>
          </a:p>
          <a:p>
            <a:pPr algn="just"/>
            <a:r>
              <a:rPr lang="en-US" b="1" dirty="0">
                <a:solidFill>
                  <a:srgbClr val="FF0000"/>
                </a:solidFill>
              </a:rPr>
              <a:t>iii. Web application </a:t>
            </a:r>
          </a:p>
          <a:p>
            <a:pPr algn="just"/>
            <a:r>
              <a:rPr lang="en-US" dirty="0"/>
              <a:t>A Web application (Web app) is an application program that is stored on a remote server and delivered over the internet through a browser interface. </a:t>
            </a:r>
          </a:p>
          <a:p>
            <a:pPr algn="just"/>
            <a:r>
              <a:rPr lang="en-US" dirty="0"/>
              <a:t>A web application is a software or program which is accessible using any web browser. </a:t>
            </a:r>
          </a:p>
          <a:p>
            <a:pPr algn="just"/>
            <a:r>
              <a:rPr lang="en-US" b="1" dirty="0">
                <a:solidFill>
                  <a:srgbClr val="FF0000"/>
                </a:solidFill>
              </a:rPr>
              <a:t>Below are the prime difference between web application and website: </a:t>
            </a:r>
          </a:p>
          <a:p>
            <a:pPr marL="0" indent="0" algn="just">
              <a:buNone/>
            </a:pPr>
            <a:endParaRPr lang="en-US" dirty="0"/>
          </a:p>
        </p:txBody>
      </p:sp>
      <p:pic>
        <p:nvPicPr>
          <p:cNvPr id="4" name="Picture 3">
            <a:extLst>
              <a:ext uri="{FF2B5EF4-FFF2-40B4-BE49-F238E27FC236}">
                <a16:creationId xmlns:a16="http://schemas.microsoft.com/office/drawing/2014/main" id="{9AFA7B42-4579-33AB-7A65-C745C95FD3A6}"/>
              </a:ext>
            </a:extLst>
          </p:cNvPr>
          <p:cNvPicPr>
            <a:picLocks noChangeAspect="1"/>
          </p:cNvPicPr>
          <p:nvPr/>
        </p:nvPicPr>
        <p:blipFill>
          <a:blip r:embed="rId2"/>
          <a:srcRect t="291"/>
          <a:stretch>
            <a:fillRect/>
          </a:stretch>
        </p:blipFill>
        <p:spPr>
          <a:xfrm>
            <a:off x="104775" y="123825"/>
            <a:ext cx="11953875" cy="6610350"/>
          </a:xfrm>
          <a:prstGeom prst="rect">
            <a:avLst/>
          </a:prstGeom>
        </p:spPr>
      </p:pic>
      <p:pic>
        <p:nvPicPr>
          <p:cNvPr id="6" name="Picture 5">
            <a:extLst>
              <a:ext uri="{FF2B5EF4-FFF2-40B4-BE49-F238E27FC236}">
                <a16:creationId xmlns:a16="http://schemas.microsoft.com/office/drawing/2014/main" id="{50FD9807-E0FB-2A60-CC43-25A0110028BD}"/>
              </a:ext>
            </a:extLst>
          </p:cNvPr>
          <p:cNvPicPr>
            <a:picLocks noChangeAspect="1"/>
          </p:cNvPicPr>
          <p:nvPr/>
        </p:nvPicPr>
        <p:blipFill>
          <a:blip r:embed="rId3"/>
          <a:stretch>
            <a:fillRect/>
          </a:stretch>
        </p:blipFill>
        <p:spPr>
          <a:xfrm>
            <a:off x="104774" y="123825"/>
            <a:ext cx="11953875" cy="6610350"/>
          </a:xfrm>
          <a:prstGeom prst="rect">
            <a:avLst/>
          </a:prstGeom>
        </p:spPr>
      </p:pic>
    </p:spTree>
    <p:extLst>
      <p:ext uri="{BB962C8B-B14F-4D97-AF65-F5344CB8AC3E}">
        <p14:creationId xmlns:p14="http://schemas.microsoft.com/office/powerpoint/2010/main" val="237864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F76931-CB90-1E40-EF82-37C0CF502BC4}"/>
              </a:ext>
            </a:extLst>
          </p:cNvPr>
          <p:cNvSpPr>
            <a:spLocks noGrp="1"/>
          </p:cNvSpPr>
          <p:nvPr>
            <p:ph idx="1"/>
          </p:nvPr>
        </p:nvSpPr>
        <p:spPr>
          <a:xfrm>
            <a:off x="200025" y="152400"/>
            <a:ext cx="11772899" cy="6524625"/>
          </a:xfrm>
        </p:spPr>
        <p:txBody>
          <a:bodyPr>
            <a:normAutofit lnSpcReduction="10000"/>
          </a:bodyPr>
          <a:lstStyle/>
          <a:p>
            <a:pPr algn="just"/>
            <a:r>
              <a:rPr lang="en-US" b="1" dirty="0">
                <a:solidFill>
                  <a:srgbClr val="FF0000"/>
                </a:solidFill>
              </a:rPr>
              <a:t>iv. Static web page </a:t>
            </a:r>
          </a:p>
          <a:p>
            <a:pPr algn="just"/>
            <a:r>
              <a:rPr lang="en-US" b="1" dirty="0"/>
              <a:t>A static page </a:t>
            </a:r>
            <a:r>
              <a:rPr lang="en-US" dirty="0"/>
              <a:t>is one that is usually written in plain HTML and what is in the code of the page is what is displayed to the user. </a:t>
            </a:r>
          </a:p>
          <a:p>
            <a:pPr algn="just"/>
            <a:r>
              <a:rPr lang="en-US" b="1" dirty="0">
                <a:solidFill>
                  <a:srgbClr val="FF0000"/>
                </a:solidFill>
              </a:rPr>
              <a:t>v. A dynamic webpage </a:t>
            </a:r>
          </a:p>
          <a:p>
            <a:pPr algn="just"/>
            <a:r>
              <a:rPr lang="en-US" b="1" dirty="0"/>
              <a:t>The dynamic web pages </a:t>
            </a:r>
            <a:r>
              <a:rPr lang="en-US" dirty="0"/>
              <a:t>are employed where the information changes very often such as stock prices, weather information, news and sports updates.</a:t>
            </a:r>
          </a:p>
          <a:p>
            <a:pPr algn="just"/>
            <a:r>
              <a:rPr lang="en-US" dirty="0"/>
              <a:t>There are several</a:t>
            </a:r>
            <a:r>
              <a:rPr lang="en-US" b="1" dirty="0"/>
              <a:t> tools </a:t>
            </a:r>
            <a:r>
              <a:rPr lang="en-US" dirty="0"/>
              <a:t>used for the </a:t>
            </a:r>
            <a:r>
              <a:rPr lang="en-US" b="1" dirty="0"/>
              <a:t>creation of dynamic web pages. </a:t>
            </a:r>
          </a:p>
          <a:p>
            <a:pPr algn="just"/>
            <a:r>
              <a:rPr lang="en-US" b="1" dirty="0">
                <a:solidFill>
                  <a:srgbClr val="FF0000"/>
                </a:solidFill>
              </a:rPr>
              <a:t>For example: </a:t>
            </a:r>
          </a:p>
          <a:p>
            <a:pPr algn="just"/>
            <a:r>
              <a:rPr lang="en-US" b="1" dirty="0">
                <a:solidFill>
                  <a:srgbClr val="00B050"/>
                </a:solidFill>
              </a:rPr>
              <a:t>PHP: </a:t>
            </a:r>
            <a:r>
              <a:rPr lang="en-US" dirty="0"/>
              <a:t>Personal Home Page</a:t>
            </a:r>
          </a:p>
          <a:p>
            <a:pPr algn="just"/>
            <a:r>
              <a:rPr lang="en-US" b="1" dirty="0">
                <a:solidFill>
                  <a:srgbClr val="00B050"/>
                </a:solidFill>
              </a:rPr>
              <a:t>CGI: </a:t>
            </a:r>
            <a:r>
              <a:rPr lang="en-US" dirty="0"/>
              <a:t>Common Gateway Interface</a:t>
            </a:r>
          </a:p>
          <a:p>
            <a:pPr algn="just"/>
            <a:r>
              <a:rPr lang="en-US" b="1" dirty="0">
                <a:solidFill>
                  <a:srgbClr val="00B050"/>
                </a:solidFill>
              </a:rPr>
              <a:t>ASP: </a:t>
            </a:r>
            <a:r>
              <a:rPr lang="en-US" dirty="0"/>
              <a:t>Active Server Pages</a:t>
            </a:r>
          </a:p>
          <a:p>
            <a:pPr algn="just"/>
            <a:r>
              <a:rPr lang="en-US" b="1" dirty="0">
                <a:solidFill>
                  <a:srgbClr val="00B050"/>
                </a:solidFill>
              </a:rPr>
              <a:t>JSP: </a:t>
            </a:r>
            <a:r>
              <a:rPr lang="en-US" dirty="0"/>
              <a:t>Java Server Pages</a:t>
            </a:r>
          </a:p>
          <a:p>
            <a:pPr algn="just"/>
            <a:r>
              <a:rPr lang="en-US" b="1" dirty="0">
                <a:solidFill>
                  <a:srgbClr val="00B050"/>
                </a:solidFill>
              </a:rPr>
              <a:t>AJAX: </a:t>
            </a:r>
            <a:r>
              <a:rPr lang="en-US" dirty="0"/>
              <a:t>Asynchronous JavaScript and XML</a:t>
            </a:r>
          </a:p>
          <a:p>
            <a:pPr algn="just"/>
            <a:r>
              <a:rPr lang="en-US" dirty="0"/>
              <a:t>etc.  </a:t>
            </a:r>
          </a:p>
        </p:txBody>
      </p:sp>
    </p:spTree>
    <p:extLst>
      <p:ext uri="{BB962C8B-B14F-4D97-AF65-F5344CB8AC3E}">
        <p14:creationId xmlns:p14="http://schemas.microsoft.com/office/powerpoint/2010/main" val="387957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960C69B-B3CA-0BD1-755F-2CCEAB49353F}"/>
              </a:ext>
            </a:extLst>
          </p:cNvPr>
          <p:cNvSpPr>
            <a:spLocks noGrp="1"/>
          </p:cNvSpPr>
          <p:nvPr>
            <p:ph idx="1"/>
          </p:nvPr>
        </p:nvSpPr>
        <p:spPr>
          <a:xfrm>
            <a:off x="219075" y="228600"/>
            <a:ext cx="11801475" cy="6419850"/>
          </a:xfrm>
        </p:spPr>
        <p:txBody>
          <a:bodyPr/>
          <a:lstStyle/>
          <a:p>
            <a:r>
              <a:rPr lang="en-US" b="1" dirty="0">
                <a:solidFill>
                  <a:srgbClr val="FF0000"/>
                </a:solidFill>
              </a:rPr>
              <a:t>Key differences between Statistic and Dynamic Web Pages</a:t>
            </a:r>
          </a:p>
        </p:txBody>
      </p:sp>
      <p:pic>
        <p:nvPicPr>
          <p:cNvPr id="10" name="Picture 9">
            <a:extLst>
              <a:ext uri="{FF2B5EF4-FFF2-40B4-BE49-F238E27FC236}">
                <a16:creationId xmlns:a16="http://schemas.microsoft.com/office/drawing/2014/main" id="{133283E5-4EE2-0FE1-2424-4F458A9DC3AF}"/>
              </a:ext>
            </a:extLst>
          </p:cNvPr>
          <p:cNvPicPr>
            <a:picLocks noChangeAspect="1"/>
          </p:cNvPicPr>
          <p:nvPr/>
        </p:nvPicPr>
        <p:blipFill>
          <a:blip r:embed="rId2"/>
          <a:stretch>
            <a:fillRect/>
          </a:stretch>
        </p:blipFill>
        <p:spPr>
          <a:xfrm>
            <a:off x="285750" y="686342"/>
            <a:ext cx="11610975" cy="5943058"/>
          </a:xfrm>
          <a:prstGeom prst="rect">
            <a:avLst/>
          </a:prstGeom>
        </p:spPr>
      </p:pic>
    </p:spTree>
    <p:extLst>
      <p:ext uri="{BB962C8B-B14F-4D97-AF65-F5344CB8AC3E}">
        <p14:creationId xmlns:p14="http://schemas.microsoft.com/office/powerpoint/2010/main" val="334227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4865FC-83C2-E6CD-F3DD-651C970FBD37}"/>
              </a:ext>
            </a:extLst>
          </p:cNvPr>
          <p:cNvSpPr>
            <a:spLocks noGrp="1"/>
          </p:cNvSpPr>
          <p:nvPr>
            <p:ph idx="1"/>
          </p:nvPr>
        </p:nvSpPr>
        <p:spPr>
          <a:xfrm>
            <a:off x="171451" y="161926"/>
            <a:ext cx="11801474" cy="6496050"/>
          </a:xfrm>
        </p:spPr>
        <p:txBody>
          <a:bodyPr>
            <a:normAutofit fontScale="92500"/>
          </a:bodyPr>
          <a:lstStyle/>
          <a:p>
            <a:pPr algn="just"/>
            <a:r>
              <a:rPr lang="en-US" b="1" dirty="0">
                <a:solidFill>
                  <a:srgbClr val="007FDE"/>
                </a:solidFill>
              </a:rPr>
              <a:t>4.2 Introduction and evolution of HTML </a:t>
            </a:r>
          </a:p>
          <a:p>
            <a:pPr algn="just"/>
            <a:r>
              <a:rPr lang="en-US" b="1" dirty="0">
                <a:solidFill>
                  <a:srgbClr val="00B050"/>
                </a:solidFill>
              </a:rPr>
              <a:t>4.2.1 Introduction to HTML </a:t>
            </a:r>
          </a:p>
          <a:p>
            <a:pPr algn="just"/>
            <a:r>
              <a:rPr lang="en-US" dirty="0"/>
              <a:t>The idea behind </a:t>
            </a:r>
            <a:r>
              <a:rPr lang="en-US" b="1" dirty="0">
                <a:solidFill>
                  <a:srgbClr val="FF0000"/>
                </a:solidFill>
              </a:rPr>
              <a:t>hypertext </a:t>
            </a:r>
            <a:r>
              <a:rPr lang="en-US" dirty="0"/>
              <a:t>is that instead of reading text in a linear structure like in a book, you can easily jump from one point to another based on interests. </a:t>
            </a:r>
          </a:p>
          <a:p>
            <a:pPr algn="just"/>
            <a:r>
              <a:rPr lang="en-US" b="1" dirty="0">
                <a:solidFill>
                  <a:srgbClr val="FF0000"/>
                </a:solidFill>
              </a:rPr>
              <a:t>Hypertext Markup Language (HTML) </a:t>
            </a:r>
            <a:r>
              <a:rPr lang="en-US" dirty="0"/>
              <a:t>refers to a language used to structure hypertext (web) documents for presentation on the World Wide Web. </a:t>
            </a:r>
          </a:p>
          <a:p>
            <a:pPr algn="just"/>
            <a:r>
              <a:rPr lang="en-US" b="1" dirty="0">
                <a:solidFill>
                  <a:srgbClr val="FF0000"/>
                </a:solidFill>
              </a:rPr>
              <a:t>HTML</a:t>
            </a:r>
            <a:r>
              <a:rPr lang="en-US" dirty="0"/>
              <a:t> is not a programming language but can be thought of as a presentation language used to instruct the browser on how to present text and multimedia content on the Web. </a:t>
            </a:r>
          </a:p>
          <a:p>
            <a:pPr algn="just"/>
            <a:r>
              <a:rPr lang="en-US" dirty="0"/>
              <a:t>HTML is the standard markup language for creating Web pages.</a:t>
            </a:r>
          </a:p>
          <a:p>
            <a:pPr algn="just"/>
            <a:r>
              <a:rPr lang="en-US" b="1" dirty="0">
                <a:solidFill>
                  <a:srgbClr val="00B050"/>
                </a:solidFill>
              </a:rPr>
              <a:t>4.2.2 Evolution of HTML </a:t>
            </a:r>
          </a:p>
          <a:p>
            <a:pPr algn="just"/>
            <a:r>
              <a:rPr lang="en-US" dirty="0"/>
              <a:t>The </a:t>
            </a:r>
            <a:r>
              <a:rPr lang="en-US" b="1" dirty="0">
                <a:solidFill>
                  <a:srgbClr val="FF0000"/>
                </a:solidFill>
              </a:rPr>
              <a:t>HTML</a:t>
            </a:r>
            <a:r>
              <a:rPr lang="en-US" dirty="0"/>
              <a:t> was invented by </a:t>
            </a:r>
            <a:r>
              <a:rPr lang="en-US" b="1" dirty="0"/>
              <a:t>Tim-Berners Lee</a:t>
            </a:r>
            <a:r>
              <a:rPr lang="en-US" dirty="0"/>
              <a:t>, the founder of World Wide Web. </a:t>
            </a:r>
          </a:p>
          <a:p>
            <a:pPr algn="just"/>
            <a:r>
              <a:rPr lang="en-US" b="1" dirty="0"/>
              <a:t>Lee</a:t>
            </a:r>
            <a:r>
              <a:rPr lang="en-US" dirty="0"/>
              <a:t>’s original </a:t>
            </a:r>
            <a:r>
              <a:rPr lang="en-US" b="1" dirty="0">
                <a:solidFill>
                  <a:srgbClr val="FF0000"/>
                </a:solidFill>
              </a:rPr>
              <a:t>HTML</a:t>
            </a:r>
            <a:r>
              <a:rPr lang="en-US" dirty="0"/>
              <a:t> version was based on a more complicated document processing language known as </a:t>
            </a:r>
            <a:r>
              <a:rPr lang="en-US" b="1" dirty="0">
                <a:solidFill>
                  <a:srgbClr val="FF0000"/>
                </a:solidFill>
              </a:rPr>
              <a:t>S</a:t>
            </a:r>
            <a:r>
              <a:rPr lang="en-US" b="1" dirty="0"/>
              <a:t>tandard </a:t>
            </a:r>
            <a:r>
              <a:rPr lang="en-US" b="1" dirty="0">
                <a:solidFill>
                  <a:srgbClr val="FF0000"/>
                </a:solidFill>
              </a:rPr>
              <a:t>G</a:t>
            </a:r>
            <a:r>
              <a:rPr lang="en-US" b="1" dirty="0"/>
              <a:t>eneralized</a:t>
            </a:r>
            <a:r>
              <a:rPr lang="en-US" b="1" dirty="0">
                <a:solidFill>
                  <a:srgbClr val="FF0000"/>
                </a:solidFill>
              </a:rPr>
              <a:t> M</a:t>
            </a:r>
            <a:r>
              <a:rPr lang="en-US" b="1" dirty="0"/>
              <a:t>arkup</a:t>
            </a:r>
            <a:r>
              <a:rPr lang="en-US" b="1" dirty="0">
                <a:solidFill>
                  <a:srgbClr val="FF0000"/>
                </a:solidFill>
              </a:rPr>
              <a:t> L</a:t>
            </a:r>
            <a:r>
              <a:rPr lang="en-US" b="1" dirty="0"/>
              <a:t>anguage (</a:t>
            </a:r>
            <a:r>
              <a:rPr lang="en-US" b="1" dirty="0">
                <a:solidFill>
                  <a:srgbClr val="FF0000"/>
                </a:solidFill>
              </a:rPr>
              <a:t>SGML</a:t>
            </a:r>
            <a:r>
              <a:rPr lang="en-US" b="1" dirty="0"/>
              <a:t>). </a:t>
            </a:r>
          </a:p>
          <a:p>
            <a:pPr algn="just"/>
            <a:endParaRPr lang="en-US" b="1" dirty="0">
              <a:solidFill>
                <a:srgbClr val="007FDE"/>
              </a:solidFill>
            </a:endParaRPr>
          </a:p>
        </p:txBody>
      </p:sp>
    </p:spTree>
    <p:extLst>
      <p:ext uri="{BB962C8B-B14F-4D97-AF65-F5344CB8AC3E}">
        <p14:creationId xmlns:p14="http://schemas.microsoft.com/office/powerpoint/2010/main" val="330140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FC6362-0FF4-29B7-A7E4-C2A6B6C7DD1A}"/>
              </a:ext>
            </a:extLst>
          </p:cNvPr>
          <p:cNvSpPr>
            <a:spLocks noGrp="1"/>
          </p:cNvSpPr>
          <p:nvPr>
            <p:ph idx="1"/>
          </p:nvPr>
        </p:nvSpPr>
        <p:spPr>
          <a:xfrm>
            <a:off x="190499" y="200024"/>
            <a:ext cx="11782425" cy="6477001"/>
          </a:xfrm>
        </p:spPr>
        <p:txBody>
          <a:bodyPr>
            <a:normAutofit/>
          </a:bodyPr>
          <a:lstStyle/>
          <a:p>
            <a:pPr algn="just"/>
            <a:r>
              <a:rPr lang="en-US" dirty="0"/>
              <a:t>Soon, Lee released different versions of </a:t>
            </a:r>
            <a:r>
              <a:rPr lang="en-US" b="1" dirty="0">
                <a:solidFill>
                  <a:srgbClr val="FF0000"/>
                </a:solidFill>
              </a:rPr>
              <a:t>HTML</a:t>
            </a:r>
            <a:r>
              <a:rPr lang="en-US" dirty="0"/>
              <a:t> causing incompatibilities between different developers using different versions. </a:t>
            </a:r>
          </a:p>
          <a:p>
            <a:pPr algn="just"/>
            <a:r>
              <a:rPr lang="en-US" dirty="0"/>
              <a:t>For this reason, the following was done: </a:t>
            </a:r>
          </a:p>
          <a:p>
            <a:pPr algn="just"/>
            <a:r>
              <a:rPr lang="en-US" dirty="0"/>
              <a:t>A consortium known as </a:t>
            </a:r>
            <a:r>
              <a:rPr lang="en-US" b="1" dirty="0">
                <a:solidFill>
                  <a:srgbClr val="FF0000"/>
                </a:solidFill>
              </a:rPr>
              <a:t>World Wide Web Consortium (W3C) </a:t>
            </a:r>
            <a:r>
              <a:rPr lang="en-US" dirty="0"/>
              <a:t>was established to standardize </a:t>
            </a:r>
            <a:r>
              <a:rPr lang="en-US" b="1" dirty="0">
                <a:solidFill>
                  <a:srgbClr val="FF0000"/>
                </a:solidFill>
              </a:rPr>
              <a:t>HTML</a:t>
            </a:r>
            <a:r>
              <a:rPr lang="en-US" dirty="0"/>
              <a:t>. </a:t>
            </a:r>
          </a:p>
          <a:p>
            <a:pPr algn="just"/>
            <a:r>
              <a:rPr lang="en-US" dirty="0"/>
              <a:t>The first standard version of </a:t>
            </a:r>
            <a:r>
              <a:rPr lang="en-US" b="1" dirty="0">
                <a:solidFill>
                  <a:srgbClr val="FF0000"/>
                </a:solidFill>
              </a:rPr>
              <a:t>HTML </a:t>
            </a:r>
            <a:r>
              <a:rPr lang="en-US" dirty="0"/>
              <a:t>that was developed and maintained by </a:t>
            </a:r>
            <a:r>
              <a:rPr lang="en-US" b="1" dirty="0">
                <a:solidFill>
                  <a:srgbClr val="FF0000"/>
                </a:solidFill>
              </a:rPr>
              <a:t>W3C</a:t>
            </a:r>
            <a:r>
              <a:rPr lang="en-US" dirty="0"/>
              <a:t> was </a:t>
            </a:r>
            <a:r>
              <a:rPr lang="en-US" b="1" dirty="0">
                <a:solidFill>
                  <a:srgbClr val="FF0000"/>
                </a:solidFill>
              </a:rPr>
              <a:t>HTML 2.0 </a:t>
            </a:r>
            <a:r>
              <a:rPr lang="en-US" b="1" dirty="0"/>
              <a:t>released in 1995</a:t>
            </a:r>
            <a:r>
              <a:rPr lang="en-US" dirty="0"/>
              <a:t>. </a:t>
            </a:r>
          </a:p>
          <a:p>
            <a:pPr algn="just"/>
            <a:r>
              <a:rPr lang="en-US" b="1" dirty="0"/>
              <a:t>In 1996</a:t>
            </a:r>
            <a:r>
              <a:rPr lang="en-US" dirty="0"/>
              <a:t>, release of </a:t>
            </a:r>
            <a:r>
              <a:rPr lang="en-US" b="1" dirty="0">
                <a:solidFill>
                  <a:srgbClr val="FF0000"/>
                </a:solidFill>
              </a:rPr>
              <a:t>HTML 3.2 </a:t>
            </a:r>
            <a:r>
              <a:rPr lang="en-US" dirty="0"/>
              <a:t>standard then later </a:t>
            </a:r>
            <a:r>
              <a:rPr lang="en-US" b="1" dirty="0">
                <a:solidFill>
                  <a:srgbClr val="FF0000"/>
                </a:solidFill>
              </a:rPr>
              <a:t>HTML 4.0 </a:t>
            </a:r>
            <a:r>
              <a:rPr lang="en-US" dirty="0"/>
              <a:t>in</a:t>
            </a:r>
            <a:r>
              <a:rPr lang="en-US" b="1" dirty="0"/>
              <a:t> 1997</a:t>
            </a:r>
            <a:r>
              <a:rPr lang="en-US" dirty="0"/>
              <a:t>. </a:t>
            </a:r>
          </a:p>
          <a:p>
            <a:pPr algn="just"/>
            <a:r>
              <a:rPr lang="en-US" dirty="0"/>
              <a:t>Most web browsers today support variation of </a:t>
            </a:r>
            <a:r>
              <a:rPr lang="en-US" b="1" dirty="0">
                <a:solidFill>
                  <a:srgbClr val="FF0000"/>
                </a:solidFill>
              </a:rPr>
              <a:t>HTML</a:t>
            </a:r>
            <a:r>
              <a:rPr lang="en-US" dirty="0"/>
              <a:t> known as </a:t>
            </a:r>
            <a:r>
              <a:rPr lang="en-US" b="1" dirty="0">
                <a:solidFill>
                  <a:srgbClr val="FF0000"/>
                </a:solidFill>
              </a:rPr>
              <a:t>Extensible H</a:t>
            </a:r>
            <a:r>
              <a:rPr lang="en-US" b="1" dirty="0"/>
              <a:t>ypertext</a:t>
            </a:r>
            <a:r>
              <a:rPr lang="en-US" b="1" dirty="0">
                <a:solidFill>
                  <a:srgbClr val="FF0000"/>
                </a:solidFill>
              </a:rPr>
              <a:t> M</a:t>
            </a:r>
            <a:r>
              <a:rPr lang="en-US" b="1" dirty="0"/>
              <a:t>arkup</a:t>
            </a:r>
            <a:r>
              <a:rPr lang="en-US" b="1" dirty="0">
                <a:solidFill>
                  <a:srgbClr val="FF0000"/>
                </a:solidFill>
              </a:rPr>
              <a:t> L</a:t>
            </a:r>
            <a:r>
              <a:rPr lang="en-US" b="1" dirty="0"/>
              <a:t>anguage</a:t>
            </a:r>
            <a:r>
              <a:rPr lang="en-US" b="1" dirty="0">
                <a:solidFill>
                  <a:srgbClr val="FF0000"/>
                </a:solidFill>
              </a:rPr>
              <a:t> (XHTML)</a:t>
            </a:r>
            <a:r>
              <a:rPr lang="en-US" dirty="0"/>
              <a:t> that support mobile web application too. </a:t>
            </a:r>
          </a:p>
          <a:p>
            <a:pPr algn="just"/>
            <a:r>
              <a:rPr lang="en-US" dirty="0"/>
              <a:t>Today, there is </a:t>
            </a:r>
            <a:r>
              <a:rPr lang="en-US" b="1" dirty="0">
                <a:solidFill>
                  <a:srgbClr val="FF0000"/>
                </a:solidFill>
              </a:rPr>
              <a:t>HTML5 </a:t>
            </a:r>
            <a:r>
              <a:rPr lang="en-US" dirty="0"/>
              <a:t>which many browsers and developers are using to develop </a:t>
            </a:r>
            <a:r>
              <a:rPr lang="en-US" b="1" dirty="0">
                <a:solidFill>
                  <a:srgbClr val="00B050"/>
                </a:solidFill>
              </a:rPr>
              <a:t>web applications</a:t>
            </a:r>
            <a:r>
              <a:rPr lang="en-US" dirty="0"/>
              <a:t>.</a:t>
            </a:r>
          </a:p>
        </p:txBody>
      </p:sp>
    </p:spTree>
    <p:extLst>
      <p:ext uri="{BB962C8B-B14F-4D97-AF65-F5344CB8AC3E}">
        <p14:creationId xmlns:p14="http://schemas.microsoft.com/office/powerpoint/2010/main" val="369725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275E8D-AFBF-6E2F-947C-0321465AA3A0}"/>
              </a:ext>
            </a:extLst>
          </p:cNvPr>
          <p:cNvSpPr>
            <a:spLocks noGrp="1"/>
          </p:cNvSpPr>
          <p:nvPr>
            <p:ph idx="1"/>
          </p:nvPr>
        </p:nvSpPr>
        <p:spPr>
          <a:xfrm>
            <a:off x="190500" y="200024"/>
            <a:ext cx="11811000" cy="6448425"/>
          </a:xfrm>
        </p:spPr>
        <p:txBody>
          <a:bodyPr>
            <a:normAutofit/>
          </a:bodyPr>
          <a:lstStyle/>
          <a:p>
            <a:pPr algn="just"/>
            <a:r>
              <a:rPr lang="en-US" sz="3200" b="1" dirty="0">
                <a:solidFill>
                  <a:srgbClr val="FF0000"/>
                </a:solidFill>
              </a:rPr>
              <a:t>HTML</a:t>
            </a:r>
            <a:r>
              <a:rPr lang="en-US" sz="3200" dirty="0"/>
              <a:t> tags are element names surrounded by angle brackets or Less Than and Greater Than symbols </a:t>
            </a:r>
            <a:r>
              <a:rPr lang="en-US" sz="3200" b="1" dirty="0"/>
              <a:t>(&lt; &gt;).  </a:t>
            </a:r>
          </a:p>
          <a:p>
            <a:pPr algn="just"/>
            <a:r>
              <a:rPr lang="en-US" sz="3200" b="1" dirty="0">
                <a:solidFill>
                  <a:srgbClr val="FF0000"/>
                </a:solidFill>
              </a:rPr>
              <a:t>Syntax: </a:t>
            </a:r>
            <a:r>
              <a:rPr lang="en-US" sz="3200" b="1" dirty="0">
                <a:solidFill>
                  <a:srgbClr val="00B050"/>
                </a:solidFill>
              </a:rPr>
              <a:t>&lt;</a:t>
            </a:r>
            <a:r>
              <a:rPr lang="en-US" sz="3200" b="1" dirty="0" err="1">
                <a:solidFill>
                  <a:srgbClr val="00B050"/>
                </a:solidFill>
              </a:rPr>
              <a:t>tag_name</a:t>
            </a:r>
            <a:r>
              <a:rPr lang="en-US" sz="3200" b="1" dirty="0">
                <a:solidFill>
                  <a:srgbClr val="00B050"/>
                </a:solidFill>
              </a:rPr>
              <a:t>&gt;</a:t>
            </a:r>
            <a:r>
              <a:rPr lang="en-US" sz="3200" dirty="0"/>
              <a:t>content goes here...</a:t>
            </a:r>
            <a:r>
              <a:rPr lang="en-US" sz="3200" b="1" dirty="0">
                <a:solidFill>
                  <a:srgbClr val="00B050"/>
                </a:solidFill>
              </a:rPr>
              <a:t>&lt;/</a:t>
            </a:r>
            <a:r>
              <a:rPr lang="en-US" sz="3200" b="1" dirty="0" err="1">
                <a:solidFill>
                  <a:srgbClr val="00B050"/>
                </a:solidFill>
              </a:rPr>
              <a:t>tag_name</a:t>
            </a:r>
            <a:r>
              <a:rPr lang="en-US" sz="3200" b="1" dirty="0">
                <a:solidFill>
                  <a:srgbClr val="00B050"/>
                </a:solidFill>
              </a:rPr>
              <a:t>&gt;  </a:t>
            </a:r>
          </a:p>
          <a:p>
            <a:pPr algn="just"/>
            <a:r>
              <a:rPr lang="en-US" sz="3200" b="1" dirty="0">
                <a:solidFill>
                  <a:srgbClr val="C00000"/>
                </a:solidFill>
              </a:rPr>
              <a:t>Example: </a:t>
            </a:r>
            <a:r>
              <a:rPr lang="en-US" sz="3200" b="1" dirty="0">
                <a:solidFill>
                  <a:srgbClr val="00B050"/>
                </a:solidFill>
              </a:rPr>
              <a:t>&lt;title&gt; </a:t>
            </a:r>
            <a:r>
              <a:rPr lang="en-US" sz="3200" dirty="0"/>
              <a:t>login page</a:t>
            </a:r>
            <a:r>
              <a:rPr lang="en-US" sz="3200" b="1" dirty="0">
                <a:solidFill>
                  <a:srgbClr val="00B050"/>
                </a:solidFill>
              </a:rPr>
              <a:t>&lt;title&gt;  </a:t>
            </a:r>
          </a:p>
          <a:p>
            <a:pPr algn="just"/>
            <a:r>
              <a:rPr lang="en-US" sz="3200" b="1" dirty="0">
                <a:solidFill>
                  <a:srgbClr val="FF0000"/>
                </a:solidFill>
              </a:rPr>
              <a:t>HTML </a:t>
            </a:r>
            <a:r>
              <a:rPr lang="en-US" sz="3200" dirty="0"/>
              <a:t>tags normally come in pairs like </a:t>
            </a:r>
            <a:r>
              <a:rPr lang="en-US" sz="3200" b="1" dirty="0">
                <a:solidFill>
                  <a:srgbClr val="00B050"/>
                </a:solidFill>
              </a:rPr>
              <a:t>&lt;p&gt; </a:t>
            </a:r>
            <a:r>
              <a:rPr lang="en-US" sz="3200" dirty="0"/>
              <a:t>and </a:t>
            </a:r>
            <a:r>
              <a:rPr lang="en-US" sz="3200" b="1" dirty="0">
                <a:solidFill>
                  <a:srgbClr val="00B050"/>
                </a:solidFill>
              </a:rPr>
              <a:t>&lt;/p&gt;  </a:t>
            </a:r>
          </a:p>
          <a:p>
            <a:pPr algn="just"/>
            <a:r>
              <a:rPr lang="en-US" sz="3200" dirty="0"/>
              <a:t>The first tag in a pair is the </a:t>
            </a:r>
            <a:r>
              <a:rPr lang="en-US" sz="3200" b="1" dirty="0"/>
              <a:t>start tag</a:t>
            </a:r>
            <a:r>
              <a:rPr lang="en-US" sz="3200" dirty="0"/>
              <a:t>, the second tag is the </a:t>
            </a:r>
            <a:r>
              <a:rPr lang="en-US" sz="3200" b="1" dirty="0"/>
              <a:t>end tag  </a:t>
            </a:r>
          </a:p>
          <a:p>
            <a:pPr algn="just"/>
            <a:r>
              <a:rPr lang="en-US" sz="3200" b="1" dirty="0">
                <a:solidFill>
                  <a:srgbClr val="FF0000"/>
                </a:solidFill>
              </a:rPr>
              <a:t>Note: </a:t>
            </a:r>
            <a:r>
              <a:rPr lang="en-US" sz="3200" dirty="0"/>
              <a:t>The start tag is also called the opening tag, and the end tag the closing tag. </a:t>
            </a:r>
          </a:p>
          <a:p>
            <a:pPr algn="just"/>
            <a:r>
              <a:rPr lang="en-US" sz="3200" b="1" dirty="0">
                <a:solidFill>
                  <a:srgbClr val="00B050"/>
                </a:solidFill>
              </a:rPr>
              <a:t>An attribute </a:t>
            </a:r>
            <a:r>
              <a:rPr lang="en-US" sz="3200" dirty="0"/>
              <a:t>is used to define the </a:t>
            </a:r>
            <a:r>
              <a:rPr lang="en-US" sz="3200" b="1" dirty="0"/>
              <a:t>property</a:t>
            </a:r>
            <a:r>
              <a:rPr lang="en-US" sz="3200" dirty="0"/>
              <a:t> or </a:t>
            </a:r>
            <a:r>
              <a:rPr lang="en-US" sz="3200" b="1" dirty="0"/>
              <a:t>characteristics</a:t>
            </a:r>
            <a:r>
              <a:rPr lang="en-US" sz="3200" dirty="0"/>
              <a:t> of an element inside the element’s opening tag. </a:t>
            </a:r>
          </a:p>
          <a:p>
            <a:pPr algn="just"/>
            <a:r>
              <a:rPr lang="en-US" sz="3200" b="1" dirty="0">
                <a:solidFill>
                  <a:srgbClr val="C00000"/>
                </a:solidFill>
              </a:rPr>
              <a:t>For example</a:t>
            </a:r>
            <a:r>
              <a:rPr lang="en-US" sz="3200" dirty="0"/>
              <a:t>, a paragraph may be right aligned using </a:t>
            </a:r>
            <a:r>
              <a:rPr lang="en-US" sz="3200" b="1" dirty="0">
                <a:solidFill>
                  <a:srgbClr val="00B0F0"/>
                </a:solidFill>
              </a:rPr>
              <a:t>align</a:t>
            </a:r>
            <a:r>
              <a:rPr lang="en-US" sz="3200" dirty="0"/>
              <a:t> attribute as follows:  </a:t>
            </a:r>
          </a:p>
          <a:p>
            <a:pPr algn="just"/>
            <a:endParaRPr lang="en-US" sz="3200" dirty="0"/>
          </a:p>
        </p:txBody>
      </p:sp>
    </p:spTree>
    <p:extLst>
      <p:ext uri="{BB962C8B-B14F-4D97-AF65-F5344CB8AC3E}">
        <p14:creationId xmlns:p14="http://schemas.microsoft.com/office/powerpoint/2010/main" val="231658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10CC72-BC78-D27B-85F6-7D731540F7C2}"/>
              </a:ext>
            </a:extLst>
          </p:cNvPr>
          <p:cNvSpPr>
            <a:spLocks noGrp="1"/>
          </p:cNvSpPr>
          <p:nvPr>
            <p:ph idx="1"/>
          </p:nvPr>
        </p:nvSpPr>
        <p:spPr>
          <a:xfrm>
            <a:off x="228599" y="345440"/>
            <a:ext cx="11725275" cy="6303010"/>
          </a:xfrm>
        </p:spPr>
        <p:txBody>
          <a:bodyPr numCol="1">
            <a:normAutofit/>
          </a:bodyPr>
          <a:lstStyle/>
          <a:p>
            <a:pPr algn="just"/>
            <a:r>
              <a:rPr lang="en-US" dirty="0"/>
              <a:t>&lt;p </a:t>
            </a:r>
            <a:r>
              <a:rPr lang="en-US" b="1" dirty="0">
                <a:solidFill>
                  <a:srgbClr val="00B0F0"/>
                </a:solidFill>
              </a:rPr>
              <a:t>align</a:t>
            </a:r>
            <a:r>
              <a:rPr lang="en-US" dirty="0"/>
              <a:t>=</a:t>
            </a:r>
            <a:r>
              <a:rPr lang="en-US" b="1" dirty="0"/>
              <a:t>” left “&gt; </a:t>
            </a:r>
            <a:r>
              <a:rPr lang="en-US" dirty="0"/>
              <a:t>This is left aligned &lt;/p&gt;  </a:t>
            </a:r>
          </a:p>
          <a:p>
            <a:pPr algn="just"/>
            <a:r>
              <a:rPr lang="en-US" b="1" dirty="0">
                <a:solidFill>
                  <a:srgbClr val="00B050"/>
                </a:solidFill>
              </a:rPr>
              <a:t>4.3.1 HTML Syntax and HTML Page Structure  </a:t>
            </a:r>
          </a:p>
          <a:p>
            <a:pPr algn="just"/>
            <a:r>
              <a:rPr lang="en-US" dirty="0"/>
              <a:t>Below is a visualization of an HTML page structure: </a:t>
            </a:r>
          </a:p>
          <a:p>
            <a:pPr algn="just"/>
            <a:r>
              <a:rPr lang="en-US" b="1" dirty="0"/>
              <a:t>&lt;html&gt; </a:t>
            </a:r>
          </a:p>
          <a:p>
            <a:pPr algn="just"/>
            <a:r>
              <a:rPr lang="en-US" b="1" dirty="0"/>
              <a:t>&lt;head&gt; </a:t>
            </a:r>
          </a:p>
          <a:p>
            <a:pPr algn="just"/>
            <a:r>
              <a:rPr lang="en-US" dirty="0"/>
              <a:t>Document header related tags </a:t>
            </a:r>
          </a:p>
          <a:p>
            <a:pPr algn="just"/>
            <a:r>
              <a:rPr lang="en-US" b="1" dirty="0"/>
              <a:t>&lt;/head&gt; </a:t>
            </a:r>
          </a:p>
          <a:p>
            <a:pPr algn="just"/>
            <a:r>
              <a:rPr lang="en-US" b="1" dirty="0"/>
              <a:t>&lt;body&gt; </a:t>
            </a:r>
          </a:p>
          <a:p>
            <a:pPr algn="just"/>
            <a:r>
              <a:rPr lang="en-US" dirty="0"/>
              <a:t>Document body related tags </a:t>
            </a:r>
          </a:p>
          <a:p>
            <a:pPr algn="just"/>
            <a:r>
              <a:rPr lang="en-US" b="1" dirty="0"/>
              <a:t>&lt;/body&gt; </a:t>
            </a:r>
          </a:p>
          <a:p>
            <a:pPr algn="just"/>
            <a:r>
              <a:rPr lang="en-US" b="1" dirty="0"/>
              <a:t>&lt;html&gt;</a:t>
            </a:r>
          </a:p>
          <a:p>
            <a:endParaRPr lang="en-US" dirty="0"/>
          </a:p>
        </p:txBody>
      </p:sp>
    </p:spTree>
    <p:extLst>
      <p:ext uri="{BB962C8B-B14F-4D97-AF65-F5344CB8AC3E}">
        <p14:creationId xmlns:p14="http://schemas.microsoft.com/office/powerpoint/2010/main" val="65348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EDC03D-FAC8-2F5C-6E85-A1280DA138E3}"/>
              </a:ext>
            </a:extLst>
          </p:cNvPr>
          <p:cNvSpPr>
            <a:spLocks noGrp="1"/>
          </p:cNvSpPr>
          <p:nvPr>
            <p:ph idx="1"/>
          </p:nvPr>
        </p:nvSpPr>
        <p:spPr>
          <a:xfrm>
            <a:off x="152399" y="133350"/>
            <a:ext cx="11877675" cy="6572250"/>
          </a:xfrm>
        </p:spPr>
        <p:txBody>
          <a:bodyPr/>
          <a:lstStyle/>
          <a:p>
            <a:r>
              <a:rPr lang="en-US" b="1" dirty="0">
                <a:solidFill>
                  <a:srgbClr val="FF0000"/>
                </a:solidFill>
              </a:rPr>
              <a:t>Example</a:t>
            </a:r>
            <a:r>
              <a:rPr lang="en-US" dirty="0"/>
              <a:t>:  the following sample HTML code creates a web page that displays "VISIT RWANDA Web Page": </a:t>
            </a:r>
          </a:p>
          <a:p>
            <a:r>
              <a:rPr lang="en-US" b="1" dirty="0"/>
              <a:t>&lt;! DOCTYPE html&gt; </a:t>
            </a:r>
          </a:p>
          <a:p>
            <a:r>
              <a:rPr lang="en-US" b="1" dirty="0"/>
              <a:t>&lt;html&gt; </a:t>
            </a:r>
          </a:p>
          <a:p>
            <a:r>
              <a:rPr lang="en-US" b="1" dirty="0"/>
              <a:t>&lt;head&gt; </a:t>
            </a:r>
          </a:p>
          <a:p>
            <a:r>
              <a:rPr lang="en-US" b="1" dirty="0"/>
              <a:t>&lt;title&gt;</a:t>
            </a:r>
            <a:r>
              <a:rPr lang="en-US" dirty="0"/>
              <a:t>Page Title</a:t>
            </a:r>
            <a:r>
              <a:rPr lang="en-US" b="1" dirty="0"/>
              <a:t>&lt;/title&gt;  </a:t>
            </a:r>
          </a:p>
          <a:p>
            <a:r>
              <a:rPr lang="en-US" b="1" dirty="0"/>
              <a:t>&lt;/head&gt; </a:t>
            </a:r>
          </a:p>
          <a:p>
            <a:r>
              <a:rPr lang="en-US" b="1" dirty="0"/>
              <a:t>&lt;body&gt; </a:t>
            </a:r>
          </a:p>
          <a:p>
            <a:r>
              <a:rPr lang="en-US" b="1" dirty="0"/>
              <a:t>&lt;h1&gt;</a:t>
            </a:r>
            <a:r>
              <a:rPr lang="en-US" dirty="0"/>
              <a:t>VISIT RWANDA Web Page</a:t>
            </a:r>
            <a:r>
              <a:rPr lang="en-US" b="1" dirty="0"/>
              <a:t>&lt;/h1&gt;  </a:t>
            </a:r>
          </a:p>
          <a:p>
            <a:r>
              <a:rPr lang="en-US" b="1" dirty="0"/>
              <a:t>&lt;/body&gt; </a:t>
            </a:r>
          </a:p>
          <a:p>
            <a:r>
              <a:rPr lang="en-US" b="1" dirty="0"/>
              <a:t>&lt;/html&gt; </a:t>
            </a:r>
          </a:p>
        </p:txBody>
      </p:sp>
    </p:spTree>
    <p:extLst>
      <p:ext uri="{BB962C8B-B14F-4D97-AF65-F5344CB8AC3E}">
        <p14:creationId xmlns:p14="http://schemas.microsoft.com/office/powerpoint/2010/main" val="115859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EBBCC5-EFC6-75BA-1459-3EE9BCE6C9E9}"/>
              </a:ext>
            </a:extLst>
          </p:cNvPr>
          <p:cNvSpPr>
            <a:spLocks noGrp="1"/>
          </p:cNvSpPr>
          <p:nvPr>
            <p:ph idx="1"/>
          </p:nvPr>
        </p:nvSpPr>
        <p:spPr>
          <a:xfrm>
            <a:off x="159489" y="224585"/>
            <a:ext cx="11802140" cy="6390168"/>
          </a:xfrm>
        </p:spPr>
        <p:txBody>
          <a:bodyPr>
            <a:normAutofit/>
          </a:bodyPr>
          <a:lstStyle/>
          <a:p>
            <a:pPr algn="just"/>
            <a:r>
              <a:rPr lang="en-US" sz="3200" b="1" dirty="0">
                <a:solidFill>
                  <a:srgbClr val="00B050"/>
                </a:solidFill>
              </a:rPr>
              <a:t>1.4.1 Symbols Used in ER Model</a:t>
            </a:r>
          </a:p>
          <a:p>
            <a:pPr algn="just"/>
            <a:r>
              <a:rPr lang="en-US" sz="3200" b="1" dirty="0">
                <a:solidFill>
                  <a:srgbClr val="0070C0"/>
                </a:solidFill>
              </a:rPr>
              <a:t>ER Model </a:t>
            </a:r>
            <a:r>
              <a:rPr lang="en-US" sz="3200" dirty="0"/>
              <a:t>is used to </a:t>
            </a:r>
            <a:r>
              <a:rPr lang="en-US" sz="3200" b="1" dirty="0">
                <a:solidFill>
                  <a:srgbClr val="FF0000"/>
                </a:solidFill>
              </a:rPr>
              <a:t>model the logical view </a:t>
            </a:r>
            <a:r>
              <a:rPr lang="en-US" sz="3200" dirty="0"/>
              <a:t>of the system from a data perspective which consists of these symbols:</a:t>
            </a:r>
          </a:p>
          <a:p>
            <a:pPr algn="just"/>
            <a:r>
              <a:rPr lang="en-US" sz="3200" b="1" dirty="0">
                <a:solidFill>
                  <a:srgbClr val="0070C0"/>
                </a:solidFill>
              </a:rPr>
              <a:t>Rectangles: </a:t>
            </a:r>
            <a:r>
              <a:rPr lang="en-US" sz="3200" dirty="0"/>
              <a:t>Rectangles represent entities in the ER Model.</a:t>
            </a:r>
          </a:p>
          <a:p>
            <a:pPr algn="just"/>
            <a:r>
              <a:rPr lang="en-US" sz="3200" b="1" dirty="0">
                <a:solidFill>
                  <a:srgbClr val="0070C0"/>
                </a:solidFill>
              </a:rPr>
              <a:t>Ellipses: </a:t>
            </a:r>
            <a:r>
              <a:rPr lang="en-US" sz="3200" dirty="0"/>
              <a:t>Ellipses represent attributes in the ER Model.</a:t>
            </a:r>
          </a:p>
          <a:p>
            <a:pPr algn="just"/>
            <a:r>
              <a:rPr lang="en-US" sz="3200" b="1" dirty="0">
                <a:solidFill>
                  <a:srgbClr val="0070C0"/>
                </a:solidFill>
              </a:rPr>
              <a:t>Diamond: </a:t>
            </a:r>
            <a:r>
              <a:rPr lang="en-US" sz="3200" dirty="0"/>
              <a:t>Diamonds represent relationships among Entities.</a:t>
            </a:r>
          </a:p>
          <a:p>
            <a:pPr algn="just"/>
            <a:r>
              <a:rPr lang="en-US" sz="3200" b="1" dirty="0">
                <a:solidFill>
                  <a:srgbClr val="0070C0"/>
                </a:solidFill>
              </a:rPr>
              <a:t>Lines: </a:t>
            </a:r>
            <a:r>
              <a:rPr lang="en-US" sz="3200" dirty="0"/>
              <a:t>Lines represent attributes to entities and entity sets with other relationship types.</a:t>
            </a:r>
          </a:p>
          <a:p>
            <a:pPr algn="just"/>
            <a:r>
              <a:rPr lang="en-US" sz="3200" b="1" dirty="0">
                <a:solidFill>
                  <a:srgbClr val="0070C0"/>
                </a:solidFill>
              </a:rPr>
              <a:t>Double Ellipse: </a:t>
            </a:r>
            <a:r>
              <a:rPr lang="en-US" sz="3200" dirty="0"/>
              <a:t>Double ellipses represent multi-valued Attributes, such as a student's multiple phone numbers</a:t>
            </a:r>
          </a:p>
          <a:p>
            <a:pPr algn="just"/>
            <a:r>
              <a:rPr lang="en-US" sz="3200" b="1" dirty="0">
                <a:solidFill>
                  <a:srgbClr val="0070C0"/>
                </a:solidFill>
              </a:rPr>
              <a:t>Double Rectangle: </a:t>
            </a:r>
            <a:r>
              <a:rPr lang="en-US" sz="3200" dirty="0"/>
              <a:t>Represents weak entities, which depend on other entities for identification.</a:t>
            </a:r>
          </a:p>
        </p:txBody>
      </p:sp>
      <p:pic>
        <p:nvPicPr>
          <p:cNvPr id="5" name="Picture 4">
            <a:extLst>
              <a:ext uri="{FF2B5EF4-FFF2-40B4-BE49-F238E27FC236}">
                <a16:creationId xmlns:a16="http://schemas.microsoft.com/office/drawing/2014/main" id="{EA3754A7-07BA-AE29-104C-027F4DF18FA2}"/>
              </a:ext>
            </a:extLst>
          </p:cNvPr>
          <p:cNvPicPr>
            <a:picLocks noChangeAspect="1"/>
          </p:cNvPicPr>
          <p:nvPr/>
        </p:nvPicPr>
        <p:blipFill>
          <a:blip r:embed="rId2"/>
          <a:srcRect l="1571" t="2925" r="2175" b="5191"/>
          <a:stretch>
            <a:fillRect/>
          </a:stretch>
        </p:blipFill>
        <p:spPr>
          <a:xfrm>
            <a:off x="301253" y="797442"/>
            <a:ext cx="11731258" cy="6060558"/>
          </a:xfrm>
          <a:prstGeom prst="rect">
            <a:avLst/>
          </a:prstGeom>
        </p:spPr>
      </p:pic>
    </p:spTree>
    <p:extLst>
      <p:ext uri="{BB962C8B-B14F-4D97-AF65-F5344CB8AC3E}">
        <p14:creationId xmlns:p14="http://schemas.microsoft.com/office/powerpoint/2010/main" val="122237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99661B-D853-C39D-176F-3DDB922DCEEB}"/>
              </a:ext>
            </a:extLst>
          </p:cNvPr>
          <p:cNvSpPr>
            <a:spLocks noGrp="1"/>
          </p:cNvSpPr>
          <p:nvPr>
            <p:ph idx="1"/>
          </p:nvPr>
        </p:nvSpPr>
        <p:spPr>
          <a:xfrm>
            <a:off x="171450" y="200025"/>
            <a:ext cx="11811000" cy="6477000"/>
          </a:xfrm>
        </p:spPr>
        <p:txBody>
          <a:bodyPr>
            <a:normAutofit fontScale="92500" lnSpcReduction="20000"/>
          </a:bodyPr>
          <a:lstStyle/>
          <a:p>
            <a:r>
              <a:rPr lang="en-US" sz="3200" b="1" dirty="0">
                <a:solidFill>
                  <a:srgbClr val="007FDE"/>
                </a:solidFill>
              </a:rPr>
              <a:t>4.4 Design a static web page using html tags and hyperlinks </a:t>
            </a:r>
          </a:p>
          <a:p>
            <a:r>
              <a:rPr lang="en-US" sz="3200" dirty="0"/>
              <a:t>The editor that is going to be used for designing web pages is Notepad. </a:t>
            </a:r>
          </a:p>
          <a:p>
            <a:r>
              <a:rPr lang="en-US" sz="3200" b="1" dirty="0">
                <a:solidFill>
                  <a:srgbClr val="FF0000"/>
                </a:solidFill>
              </a:rPr>
              <a:t>Step 1: </a:t>
            </a:r>
            <a:r>
              <a:rPr lang="en-US" sz="3200" dirty="0"/>
              <a:t>Open Notepad</a:t>
            </a:r>
          </a:p>
          <a:p>
            <a:r>
              <a:rPr lang="en-US" sz="3200" b="1" dirty="0">
                <a:solidFill>
                  <a:srgbClr val="FF0000"/>
                </a:solidFill>
              </a:rPr>
              <a:t>Step 2: </a:t>
            </a:r>
            <a:r>
              <a:rPr lang="en-US" sz="3200" dirty="0"/>
              <a:t>Write </a:t>
            </a:r>
            <a:r>
              <a:rPr lang="en-US" sz="3200" b="1" dirty="0">
                <a:solidFill>
                  <a:srgbClr val="00B050"/>
                </a:solidFill>
              </a:rPr>
              <a:t>HTML</a:t>
            </a:r>
            <a:r>
              <a:rPr lang="en-US" sz="3200" dirty="0"/>
              <a:t> into Notepad. </a:t>
            </a:r>
          </a:p>
          <a:p>
            <a:r>
              <a:rPr lang="en-US" sz="3200" dirty="0"/>
              <a:t>The text below is tags for our web page.</a:t>
            </a:r>
          </a:p>
          <a:p>
            <a:r>
              <a:rPr lang="en-US" sz="3200" b="1" dirty="0"/>
              <a:t>&lt;! DOCTYPE html&gt;  </a:t>
            </a:r>
          </a:p>
          <a:p>
            <a:r>
              <a:rPr lang="en-US" sz="3200" b="1" dirty="0"/>
              <a:t>&lt;html&gt;  </a:t>
            </a:r>
          </a:p>
          <a:p>
            <a:r>
              <a:rPr lang="en-US" sz="3200" b="1" dirty="0"/>
              <a:t>&lt;head&gt;  </a:t>
            </a:r>
          </a:p>
          <a:p>
            <a:r>
              <a:rPr lang="en-US" sz="3200" b="1" dirty="0"/>
              <a:t>&lt;title&gt;</a:t>
            </a:r>
            <a:r>
              <a:rPr lang="en-US" sz="3200" dirty="0"/>
              <a:t>First page</a:t>
            </a:r>
            <a:r>
              <a:rPr lang="en-US" sz="3200" b="1" dirty="0"/>
              <a:t>&lt;/title&gt;  </a:t>
            </a:r>
          </a:p>
          <a:p>
            <a:r>
              <a:rPr lang="en-US" sz="3200" b="1" dirty="0"/>
              <a:t>&lt;/head&gt;  </a:t>
            </a:r>
          </a:p>
          <a:p>
            <a:r>
              <a:rPr lang="en-US" sz="3200" b="1" dirty="0"/>
              <a:t>&lt;body&gt;  </a:t>
            </a:r>
          </a:p>
          <a:p>
            <a:r>
              <a:rPr lang="en-US" sz="3200" b="1" dirty="0"/>
              <a:t>&lt;h1&gt;</a:t>
            </a:r>
            <a:r>
              <a:rPr lang="en-US" sz="3200" dirty="0"/>
              <a:t>VISIT RWANDA Web Page</a:t>
            </a:r>
            <a:r>
              <a:rPr lang="en-US" sz="3200" b="1" dirty="0"/>
              <a:t>&lt;/h1&gt;  </a:t>
            </a:r>
          </a:p>
          <a:p>
            <a:r>
              <a:rPr lang="en-US" sz="3200" b="1" dirty="0"/>
              <a:t>&lt;/body&gt;  </a:t>
            </a:r>
          </a:p>
          <a:p>
            <a:r>
              <a:rPr lang="en-US" sz="3200" b="1" dirty="0"/>
              <a:t>&lt;/html&gt; </a:t>
            </a:r>
            <a:r>
              <a:rPr lang="en-US" sz="3200" dirty="0"/>
              <a:t> </a:t>
            </a:r>
          </a:p>
        </p:txBody>
      </p:sp>
    </p:spTree>
    <p:extLst>
      <p:ext uri="{BB962C8B-B14F-4D97-AF65-F5344CB8AC3E}">
        <p14:creationId xmlns:p14="http://schemas.microsoft.com/office/powerpoint/2010/main" val="365085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EFF7F3-8773-E754-298E-B8FFF8D9A34C}"/>
              </a:ext>
            </a:extLst>
          </p:cNvPr>
          <p:cNvSpPr>
            <a:spLocks noGrp="1"/>
          </p:cNvSpPr>
          <p:nvPr>
            <p:ph idx="1"/>
          </p:nvPr>
        </p:nvSpPr>
        <p:spPr>
          <a:xfrm>
            <a:off x="200025" y="161924"/>
            <a:ext cx="11830050" cy="6524625"/>
          </a:xfrm>
        </p:spPr>
        <p:txBody>
          <a:bodyPr/>
          <a:lstStyle/>
          <a:p>
            <a:r>
              <a:rPr lang="en-US" b="1" dirty="0">
                <a:solidFill>
                  <a:srgbClr val="FF0000"/>
                </a:solidFill>
              </a:rPr>
              <a:t>Step 3: </a:t>
            </a:r>
            <a:r>
              <a:rPr lang="en-US" dirty="0"/>
              <a:t>Save the </a:t>
            </a:r>
            <a:r>
              <a:rPr lang="en-US" b="1" dirty="0">
                <a:solidFill>
                  <a:srgbClr val="FF0000"/>
                </a:solidFill>
              </a:rPr>
              <a:t>HTML</a:t>
            </a:r>
            <a:r>
              <a:rPr lang="en-US" dirty="0"/>
              <a:t> Page.  </a:t>
            </a:r>
          </a:p>
          <a:p>
            <a:r>
              <a:rPr lang="en-US" dirty="0"/>
              <a:t>You can use either </a:t>
            </a:r>
            <a:r>
              <a:rPr lang="en-US" b="1" dirty="0">
                <a:solidFill>
                  <a:srgbClr val="FF0000"/>
                </a:solidFill>
              </a:rPr>
              <a:t>.</a:t>
            </a:r>
            <a:r>
              <a:rPr lang="en-US" b="1" dirty="0" err="1">
                <a:solidFill>
                  <a:srgbClr val="FF0000"/>
                </a:solidFill>
              </a:rPr>
              <a:t>htm</a:t>
            </a:r>
            <a:r>
              <a:rPr lang="en-US" b="1" dirty="0">
                <a:solidFill>
                  <a:srgbClr val="FF0000"/>
                </a:solidFill>
              </a:rPr>
              <a:t> </a:t>
            </a:r>
            <a:r>
              <a:rPr lang="en-US" dirty="0"/>
              <a:t>or </a:t>
            </a:r>
            <a:r>
              <a:rPr lang="en-US" b="1" dirty="0">
                <a:solidFill>
                  <a:srgbClr val="FF0000"/>
                </a:solidFill>
              </a:rPr>
              <a:t>.html </a:t>
            </a:r>
            <a:r>
              <a:rPr lang="en-US" dirty="0"/>
              <a:t>as </a:t>
            </a:r>
            <a:r>
              <a:rPr lang="en-US" b="1" dirty="0">
                <a:solidFill>
                  <a:srgbClr val="00B050"/>
                </a:solidFill>
              </a:rPr>
              <a:t>file extension.</a:t>
            </a:r>
            <a:endParaRPr lang="en-US" dirty="0"/>
          </a:p>
          <a:p>
            <a:r>
              <a:rPr lang="en-US" b="1" dirty="0">
                <a:solidFill>
                  <a:srgbClr val="FF0000"/>
                </a:solidFill>
              </a:rPr>
              <a:t>Step 4: </a:t>
            </a:r>
            <a:r>
              <a:rPr lang="en-US" dirty="0"/>
              <a:t>View </a:t>
            </a:r>
            <a:r>
              <a:rPr lang="en-US" b="1" dirty="0">
                <a:solidFill>
                  <a:srgbClr val="FF0000"/>
                </a:solidFill>
              </a:rPr>
              <a:t>HTML</a:t>
            </a:r>
            <a:r>
              <a:rPr lang="en-US" dirty="0"/>
              <a:t> Page in a web browser.</a:t>
            </a:r>
          </a:p>
          <a:p>
            <a:r>
              <a:rPr lang="en-US" b="1" dirty="0">
                <a:solidFill>
                  <a:srgbClr val="007FDE"/>
                </a:solidFill>
              </a:rPr>
              <a:t>HTML Links - Hyperlinks </a:t>
            </a:r>
          </a:p>
          <a:p>
            <a:r>
              <a:rPr lang="en-US" dirty="0"/>
              <a:t>You can click on a link and jump to another document. </a:t>
            </a:r>
          </a:p>
          <a:p>
            <a:r>
              <a:rPr lang="en-US" b="1" dirty="0">
                <a:solidFill>
                  <a:srgbClr val="FF0000"/>
                </a:solidFill>
              </a:rPr>
              <a:t>Note: </a:t>
            </a:r>
            <a:r>
              <a:rPr lang="en-US" dirty="0"/>
              <a:t>A link does not have to be text. It can be an image or any other HTML element. </a:t>
            </a:r>
          </a:p>
          <a:p>
            <a:r>
              <a:rPr lang="en-US" b="1" dirty="0">
                <a:solidFill>
                  <a:srgbClr val="FF0000"/>
                </a:solidFill>
              </a:rPr>
              <a:t>HTML Links - Syntax </a:t>
            </a:r>
          </a:p>
          <a:p>
            <a:r>
              <a:rPr lang="en-US" dirty="0"/>
              <a:t>Hyperlinks are defined with the HTML tag: </a:t>
            </a:r>
          </a:p>
          <a:p>
            <a:r>
              <a:rPr lang="en-US" dirty="0"/>
              <a:t>&lt;a </a:t>
            </a:r>
            <a:r>
              <a:rPr lang="en-US" dirty="0" err="1"/>
              <a:t>href</a:t>
            </a:r>
            <a:r>
              <a:rPr lang="en-US" dirty="0"/>
              <a:t>=”</a:t>
            </a:r>
            <a:r>
              <a:rPr lang="en-US" dirty="0" err="1"/>
              <a:t>url</a:t>
            </a:r>
            <a:r>
              <a:rPr lang="en-US" dirty="0"/>
              <a:t>”&gt;link text&lt;/a&gt;</a:t>
            </a:r>
          </a:p>
          <a:p>
            <a:r>
              <a:rPr lang="en-US" b="1" dirty="0">
                <a:solidFill>
                  <a:srgbClr val="FF0000"/>
                </a:solidFill>
              </a:rPr>
              <a:t>Example:</a:t>
            </a:r>
          </a:p>
          <a:p>
            <a:r>
              <a:rPr lang="en-US" dirty="0"/>
              <a:t>&lt;a </a:t>
            </a:r>
            <a:r>
              <a:rPr lang="en-US" dirty="0" err="1"/>
              <a:t>href</a:t>
            </a:r>
            <a:r>
              <a:rPr lang="en-US" dirty="0"/>
              <a:t>=”https://www.rra.gov.rw”&gt;Visit Official Rwanda Revenue website &lt;/a&gt; </a:t>
            </a:r>
          </a:p>
        </p:txBody>
      </p:sp>
    </p:spTree>
    <p:extLst>
      <p:ext uri="{BB962C8B-B14F-4D97-AF65-F5344CB8AC3E}">
        <p14:creationId xmlns:p14="http://schemas.microsoft.com/office/powerpoint/2010/main" val="60519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E2D95D-3C3F-BF6C-ABA3-E860545391BA}"/>
              </a:ext>
            </a:extLst>
          </p:cNvPr>
          <p:cNvSpPr>
            <a:spLocks noGrp="1"/>
          </p:cNvSpPr>
          <p:nvPr>
            <p:ph idx="1"/>
          </p:nvPr>
        </p:nvSpPr>
        <p:spPr>
          <a:xfrm>
            <a:off x="200025" y="152400"/>
            <a:ext cx="11772900" cy="6467475"/>
          </a:xfrm>
        </p:spPr>
        <p:txBody>
          <a:bodyPr>
            <a:normAutofit fontScale="92500" lnSpcReduction="20000"/>
          </a:bodyPr>
          <a:lstStyle/>
          <a:p>
            <a:pPr algn="just"/>
            <a:r>
              <a:rPr lang="en-US" sz="3200" b="1" dirty="0">
                <a:solidFill>
                  <a:srgbClr val="00B050"/>
                </a:solidFill>
              </a:rPr>
              <a:t>4.4.1. Tags that identify and name documents </a:t>
            </a:r>
          </a:p>
          <a:p>
            <a:pPr algn="just"/>
            <a:r>
              <a:rPr lang="en-US" sz="3200" dirty="0"/>
              <a:t>HTML language specification defines the markup that can be used to create a webpage, the </a:t>
            </a:r>
            <a:r>
              <a:rPr lang="en-US" sz="3200" b="1" dirty="0"/>
              <a:t>webpage author </a:t>
            </a:r>
            <a:r>
              <a:rPr lang="en-US" sz="3200" dirty="0"/>
              <a:t>decides which elements they will use to markup content. </a:t>
            </a:r>
          </a:p>
          <a:p>
            <a:pPr algn="just"/>
            <a:r>
              <a:rPr lang="en-US" sz="3200" b="1" dirty="0">
                <a:solidFill>
                  <a:srgbClr val="C00000"/>
                </a:solidFill>
              </a:rPr>
              <a:t>For example: </a:t>
            </a:r>
          </a:p>
          <a:p>
            <a:pPr algn="just"/>
            <a:r>
              <a:rPr lang="en-US" sz="3200" b="1" dirty="0">
                <a:solidFill>
                  <a:srgbClr val="FF0000"/>
                </a:solidFill>
              </a:rPr>
              <a:t>a) The appearance (formatting) tags </a:t>
            </a:r>
          </a:p>
          <a:p>
            <a:pPr algn="just"/>
            <a:r>
              <a:rPr lang="en-US" sz="3200" dirty="0"/>
              <a:t>A document heading may be created by making text larger, bold and with a different color. </a:t>
            </a:r>
          </a:p>
          <a:p>
            <a:pPr algn="just"/>
            <a:r>
              <a:rPr lang="en-US" sz="3200" dirty="0"/>
              <a:t>Presentational markup for such a heading may look like this: </a:t>
            </a:r>
          </a:p>
          <a:p>
            <a:pPr algn="just"/>
            <a:r>
              <a:rPr lang="en-US" sz="3200" b="1" dirty="0"/>
              <a:t>&lt;p&gt;  </a:t>
            </a:r>
          </a:p>
          <a:p>
            <a:pPr algn="just"/>
            <a:r>
              <a:rPr lang="en-US" sz="3200" b="1" dirty="0"/>
              <a:t>&lt; font size=”36” color=”red” &gt; </a:t>
            </a:r>
          </a:p>
          <a:p>
            <a:pPr algn="just"/>
            <a:r>
              <a:rPr lang="en-US" sz="3200" b="1" dirty="0"/>
              <a:t>&lt;b&gt;</a:t>
            </a:r>
            <a:r>
              <a:rPr lang="en-US" sz="3200" dirty="0"/>
              <a:t>ICT is a key of development</a:t>
            </a:r>
            <a:r>
              <a:rPr lang="en-US" sz="3200" b="1" dirty="0"/>
              <a:t> &lt;/b&gt;  </a:t>
            </a:r>
          </a:p>
          <a:p>
            <a:pPr algn="just"/>
            <a:r>
              <a:rPr lang="en-US" sz="3200" b="1" dirty="0"/>
              <a:t>&lt;/font&gt; </a:t>
            </a:r>
          </a:p>
          <a:p>
            <a:pPr algn="just"/>
            <a:r>
              <a:rPr lang="en-US" sz="3200" b="1" dirty="0"/>
              <a:t>&lt;/p&gt; </a:t>
            </a:r>
          </a:p>
        </p:txBody>
      </p:sp>
    </p:spTree>
    <p:extLst>
      <p:ext uri="{BB962C8B-B14F-4D97-AF65-F5344CB8AC3E}">
        <p14:creationId xmlns:p14="http://schemas.microsoft.com/office/powerpoint/2010/main" val="46146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61778D-9EC3-C763-60DF-8164FE1E0086}"/>
              </a:ext>
            </a:extLst>
          </p:cNvPr>
          <p:cNvSpPr>
            <a:spLocks noGrp="1"/>
          </p:cNvSpPr>
          <p:nvPr>
            <p:ph idx="1"/>
          </p:nvPr>
        </p:nvSpPr>
        <p:spPr>
          <a:xfrm>
            <a:off x="219075" y="209550"/>
            <a:ext cx="11715750" cy="6429375"/>
          </a:xfrm>
        </p:spPr>
        <p:txBody>
          <a:bodyPr/>
          <a:lstStyle/>
          <a:p>
            <a:r>
              <a:rPr lang="en-US" dirty="0"/>
              <a:t>The table below shows html tags formatting elements: </a:t>
            </a:r>
          </a:p>
          <a:p>
            <a:endParaRPr lang="en-US" dirty="0"/>
          </a:p>
        </p:txBody>
      </p:sp>
      <p:pic>
        <p:nvPicPr>
          <p:cNvPr id="5" name="Picture 4">
            <a:extLst>
              <a:ext uri="{FF2B5EF4-FFF2-40B4-BE49-F238E27FC236}">
                <a16:creationId xmlns:a16="http://schemas.microsoft.com/office/drawing/2014/main" id="{4F099E9A-63EA-345F-276B-22923FF74C85}"/>
              </a:ext>
            </a:extLst>
          </p:cNvPr>
          <p:cNvPicPr>
            <a:picLocks noChangeAspect="1"/>
          </p:cNvPicPr>
          <p:nvPr/>
        </p:nvPicPr>
        <p:blipFill>
          <a:blip r:embed="rId2"/>
          <a:stretch>
            <a:fillRect/>
          </a:stretch>
        </p:blipFill>
        <p:spPr>
          <a:xfrm>
            <a:off x="528637" y="661987"/>
            <a:ext cx="11158538" cy="5719763"/>
          </a:xfrm>
          <a:prstGeom prst="rect">
            <a:avLst/>
          </a:prstGeom>
        </p:spPr>
      </p:pic>
    </p:spTree>
    <p:extLst>
      <p:ext uri="{BB962C8B-B14F-4D97-AF65-F5344CB8AC3E}">
        <p14:creationId xmlns:p14="http://schemas.microsoft.com/office/powerpoint/2010/main" val="3594822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F19472-EAF7-D4ED-0A57-0E6E63EBF8D4}"/>
              </a:ext>
            </a:extLst>
          </p:cNvPr>
          <p:cNvSpPr>
            <a:spLocks noGrp="1"/>
          </p:cNvSpPr>
          <p:nvPr>
            <p:ph idx="1"/>
          </p:nvPr>
        </p:nvSpPr>
        <p:spPr>
          <a:xfrm>
            <a:off x="190500" y="123824"/>
            <a:ext cx="11858625" cy="6543675"/>
          </a:xfrm>
        </p:spPr>
        <p:txBody>
          <a:bodyPr>
            <a:normAutofit lnSpcReduction="10000"/>
          </a:bodyPr>
          <a:lstStyle/>
          <a:p>
            <a:r>
              <a:rPr lang="en-US" b="1" dirty="0">
                <a:solidFill>
                  <a:srgbClr val="C00000"/>
                </a:solidFill>
              </a:rPr>
              <a:t>Example: </a:t>
            </a:r>
            <a:r>
              <a:rPr lang="en-US" dirty="0"/>
              <a:t>The </a:t>
            </a:r>
            <a:r>
              <a:rPr lang="en-US" b="1" dirty="0">
                <a:solidFill>
                  <a:srgbClr val="00B050"/>
                </a:solidFill>
              </a:rPr>
              <a:t>HTML </a:t>
            </a:r>
            <a:r>
              <a:rPr lang="en-US" dirty="0"/>
              <a:t>document below shows how to use </a:t>
            </a:r>
            <a:r>
              <a:rPr lang="en-US" b="1" dirty="0">
                <a:solidFill>
                  <a:srgbClr val="00B0F0"/>
                </a:solidFill>
              </a:rPr>
              <a:t>formatting tags</a:t>
            </a:r>
          </a:p>
          <a:p>
            <a:r>
              <a:rPr lang="en-US" dirty="0"/>
              <a:t>&lt;!DOCTYPE html&gt; </a:t>
            </a:r>
          </a:p>
          <a:p>
            <a:r>
              <a:rPr lang="en-US" dirty="0"/>
              <a:t>&lt;html&gt; </a:t>
            </a:r>
          </a:p>
          <a:p>
            <a:r>
              <a:rPr lang="en-US" dirty="0"/>
              <a:t>&lt;head&gt;  </a:t>
            </a:r>
          </a:p>
          <a:p>
            <a:r>
              <a:rPr lang="en-US" dirty="0"/>
              <a:t>&lt;title&gt;Formatting elements&lt;/title&gt;  </a:t>
            </a:r>
          </a:p>
          <a:p>
            <a:r>
              <a:rPr lang="en-US" dirty="0"/>
              <a:t>&lt;/head&gt;  </a:t>
            </a:r>
          </a:p>
          <a:p>
            <a:r>
              <a:rPr lang="en-US" dirty="0"/>
              <a:t>&lt;body&gt; </a:t>
            </a:r>
          </a:p>
          <a:p>
            <a:r>
              <a:rPr lang="en-US" dirty="0"/>
              <a:t>&lt;mark&gt;&lt;b&gt;Rwanda has 4 provinces and Kigali City&lt;/b&gt;&lt;/mark&gt; &lt;</a:t>
            </a:r>
            <a:r>
              <a:rPr lang="en-US" dirty="0" err="1"/>
              <a:t>br</a:t>
            </a:r>
            <a:r>
              <a:rPr lang="en-US" dirty="0"/>
              <a:t>&gt; </a:t>
            </a:r>
          </a:p>
          <a:p>
            <a:r>
              <a:rPr lang="en-US" dirty="0"/>
              <a:t>&lt;strong&gt;Kigali City has 3 districts&lt;/strong&gt;&lt;sup&gt; which ones?&lt;/sup&gt;&lt;</a:t>
            </a:r>
            <a:r>
              <a:rPr lang="en-US" dirty="0" err="1"/>
              <a:t>br</a:t>
            </a:r>
            <a:r>
              <a:rPr lang="en-US" dirty="0"/>
              <a:t>&gt; </a:t>
            </a:r>
          </a:p>
          <a:p>
            <a:r>
              <a:rPr lang="en-US" dirty="0"/>
              <a:t>&lt;del&gt;Kigali Convention Center is in Nyarugenge district&lt;/del&gt;&lt;</a:t>
            </a:r>
            <a:r>
              <a:rPr lang="en-US" dirty="0" err="1"/>
              <a:t>br</a:t>
            </a:r>
            <a:r>
              <a:rPr lang="en-US" dirty="0"/>
              <a:t>&gt; </a:t>
            </a:r>
          </a:p>
          <a:p>
            <a:r>
              <a:rPr lang="en-US" dirty="0"/>
              <a:t>&lt;ins&gt;Thank you! &lt;/ins&gt; </a:t>
            </a:r>
          </a:p>
          <a:p>
            <a:r>
              <a:rPr lang="en-US" dirty="0"/>
              <a:t>&lt;/body&gt;  </a:t>
            </a:r>
          </a:p>
          <a:p>
            <a:r>
              <a:rPr lang="en-US" dirty="0"/>
              <a:t>&lt;/html&gt; </a:t>
            </a:r>
          </a:p>
        </p:txBody>
      </p:sp>
      <p:pic>
        <p:nvPicPr>
          <p:cNvPr id="5" name="Picture 4">
            <a:extLst>
              <a:ext uri="{FF2B5EF4-FFF2-40B4-BE49-F238E27FC236}">
                <a16:creationId xmlns:a16="http://schemas.microsoft.com/office/drawing/2014/main" id="{17ECC6F5-BD85-662A-A585-96ECD4896E88}"/>
              </a:ext>
            </a:extLst>
          </p:cNvPr>
          <p:cNvPicPr>
            <a:picLocks noChangeAspect="1"/>
          </p:cNvPicPr>
          <p:nvPr/>
        </p:nvPicPr>
        <p:blipFill>
          <a:blip r:embed="rId2"/>
          <a:srcRect r="47589" b="31102"/>
          <a:stretch>
            <a:fillRect/>
          </a:stretch>
        </p:blipFill>
        <p:spPr>
          <a:xfrm>
            <a:off x="142875" y="123823"/>
            <a:ext cx="11506200" cy="6543675"/>
          </a:xfrm>
          <a:prstGeom prst="rect">
            <a:avLst/>
          </a:prstGeom>
        </p:spPr>
      </p:pic>
    </p:spTree>
    <p:extLst>
      <p:ext uri="{BB962C8B-B14F-4D97-AF65-F5344CB8AC3E}">
        <p14:creationId xmlns:p14="http://schemas.microsoft.com/office/powerpoint/2010/main" val="351561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7733E8-9C02-C970-C39B-247FF2A328F8}"/>
              </a:ext>
            </a:extLst>
          </p:cNvPr>
          <p:cNvSpPr>
            <a:spLocks noGrp="1"/>
          </p:cNvSpPr>
          <p:nvPr>
            <p:ph idx="1"/>
          </p:nvPr>
        </p:nvSpPr>
        <p:spPr>
          <a:xfrm>
            <a:off x="466725" y="266700"/>
            <a:ext cx="11382375" cy="6324600"/>
          </a:xfrm>
        </p:spPr>
        <p:txBody>
          <a:bodyPr>
            <a:normAutofit/>
          </a:bodyPr>
          <a:lstStyle/>
          <a:p>
            <a:r>
              <a:rPr lang="en-US" sz="3200" b="1" dirty="0">
                <a:solidFill>
                  <a:srgbClr val="FF0000"/>
                </a:solidFill>
              </a:rPr>
              <a:t>b) Heading tags  </a:t>
            </a:r>
          </a:p>
          <a:p>
            <a:r>
              <a:rPr lang="en-US" sz="3200" dirty="0"/>
              <a:t>Heading tags are used in the body section to define section headings that stand out from the rest of the text. </a:t>
            </a:r>
          </a:p>
          <a:p>
            <a:r>
              <a:rPr lang="en-US" sz="3200" dirty="0"/>
              <a:t>HTML provided six levels of section headings: &lt;h1&gt;, &lt;h2&gt;, &lt;h3&gt;, &lt;h4&gt;, &lt;h5&gt;, and &lt;h6&gt;.  </a:t>
            </a:r>
          </a:p>
          <a:p>
            <a:r>
              <a:rPr lang="en-US" sz="3200" dirty="0"/>
              <a:t>Example:  </a:t>
            </a:r>
          </a:p>
          <a:p>
            <a:r>
              <a:rPr lang="en-US" sz="3200" dirty="0"/>
              <a:t>&lt;!DOCTYPE html&gt;  </a:t>
            </a:r>
          </a:p>
          <a:p>
            <a:r>
              <a:rPr lang="en-US" sz="3200" dirty="0"/>
              <a:t>&lt;html&gt; </a:t>
            </a:r>
          </a:p>
          <a:p>
            <a:r>
              <a:rPr lang="en-US" sz="3200" dirty="0"/>
              <a:t>&lt;head&gt;  </a:t>
            </a:r>
          </a:p>
          <a:p>
            <a:r>
              <a:rPr lang="en-US" sz="3200" dirty="0"/>
              <a:t>&lt;title&gt;Heading Example&lt;/title&gt;  </a:t>
            </a:r>
          </a:p>
          <a:p>
            <a:r>
              <a:rPr lang="en-US" sz="3200" dirty="0"/>
              <a:t>&lt;/head&gt; </a:t>
            </a:r>
          </a:p>
        </p:txBody>
      </p:sp>
    </p:spTree>
    <p:extLst>
      <p:ext uri="{BB962C8B-B14F-4D97-AF65-F5344CB8AC3E}">
        <p14:creationId xmlns:p14="http://schemas.microsoft.com/office/powerpoint/2010/main" val="283569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00E581-4C2E-5141-0D72-8D50B0C42131}"/>
              </a:ext>
            </a:extLst>
          </p:cNvPr>
          <p:cNvSpPr>
            <a:spLocks noGrp="1"/>
          </p:cNvSpPr>
          <p:nvPr>
            <p:ph idx="1"/>
          </p:nvPr>
        </p:nvSpPr>
        <p:spPr>
          <a:xfrm>
            <a:off x="257175" y="209550"/>
            <a:ext cx="11687175" cy="6419850"/>
          </a:xfrm>
        </p:spPr>
        <p:txBody>
          <a:bodyPr>
            <a:normAutofit lnSpcReduction="10000"/>
          </a:bodyPr>
          <a:lstStyle/>
          <a:p>
            <a:r>
              <a:rPr lang="en-US" sz="3200" dirty="0"/>
              <a:t>&lt;body&gt; </a:t>
            </a:r>
          </a:p>
          <a:p>
            <a:r>
              <a:rPr lang="en-US" sz="3200" dirty="0"/>
              <a:t>&lt;h1&gt;This is heading 1&lt;/h1&gt;  </a:t>
            </a:r>
          </a:p>
          <a:p>
            <a:r>
              <a:rPr lang="en-US" sz="3200" dirty="0"/>
              <a:t>&lt;h2&gt;This is heading 2&lt;/h2&gt; </a:t>
            </a:r>
          </a:p>
          <a:p>
            <a:r>
              <a:rPr lang="en-US" sz="3200" dirty="0"/>
              <a:t>&lt;h3&gt;This is heading 3&lt;/h3&gt; </a:t>
            </a:r>
          </a:p>
          <a:p>
            <a:r>
              <a:rPr lang="en-US" sz="3200" dirty="0"/>
              <a:t>&lt;h4&gt;This is heading 4&lt;/h4&gt; </a:t>
            </a:r>
          </a:p>
          <a:p>
            <a:r>
              <a:rPr lang="en-US" sz="3200" dirty="0"/>
              <a:t>&lt;h5&gt;This is heading 5&lt;/h5&gt; </a:t>
            </a:r>
          </a:p>
          <a:p>
            <a:r>
              <a:rPr lang="en-US" sz="3200" dirty="0"/>
              <a:t>&lt;h6&gt;This is heading 6&lt;/h6&gt;  </a:t>
            </a:r>
          </a:p>
          <a:p>
            <a:r>
              <a:rPr lang="en-US" sz="3200" dirty="0"/>
              <a:t>&lt;/body&gt;  </a:t>
            </a:r>
          </a:p>
          <a:p>
            <a:r>
              <a:rPr lang="en-US" sz="3200" dirty="0"/>
              <a:t>&lt;/html&gt;</a:t>
            </a:r>
          </a:p>
          <a:p>
            <a:r>
              <a:rPr lang="en-US" sz="3200" b="1" dirty="0">
                <a:solidFill>
                  <a:srgbClr val="FF0000"/>
                </a:solidFill>
              </a:rPr>
              <a:t>c) HTML images </a:t>
            </a:r>
          </a:p>
          <a:p>
            <a:r>
              <a:rPr lang="en-US" sz="3200" dirty="0"/>
              <a:t>The general syntax for inserting a graphical object or image is:  </a:t>
            </a:r>
          </a:p>
          <a:p>
            <a:r>
              <a:rPr lang="en-US" sz="3200" dirty="0"/>
              <a:t>&lt;</a:t>
            </a:r>
            <a:r>
              <a:rPr lang="en-US" sz="3200" dirty="0" err="1"/>
              <a:t>img</a:t>
            </a:r>
            <a:r>
              <a:rPr lang="en-US" sz="3200" dirty="0"/>
              <a:t> </a:t>
            </a:r>
            <a:r>
              <a:rPr lang="en-US" sz="3200" dirty="0" err="1"/>
              <a:t>src</a:t>
            </a:r>
            <a:r>
              <a:rPr lang="en-US" sz="3200" dirty="0"/>
              <a:t>=”Image URL ... attributes-list”/&gt;</a:t>
            </a:r>
          </a:p>
        </p:txBody>
      </p:sp>
      <p:pic>
        <p:nvPicPr>
          <p:cNvPr id="5" name="Picture 4">
            <a:extLst>
              <a:ext uri="{FF2B5EF4-FFF2-40B4-BE49-F238E27FC236}">
                <a16:creationId xmlns:a16="http://schemas.microsoft.com/office/drawing/2014/main" id="{627CB835-88FE-5FAE-846A-55264A75EDDE}"/>
              </a:ext>
            </a:extLst>
          </p:cNvPr>
          <p:cNvPicPr>
            <a:picLocks noChangeAspect="1"/>
          </p:cNvPicPr>
          <p:nvPr/>
        </p:nvPicPr>
        <p:blipFill>
          <a:blip r:embed="rId2"/>
          <a:srcRect r="72908" b="8435"/>
          <a:stretch>
            <a:fillRect/>
          </a:stretch>
        </p:blipFill>
        <p:spPr>
          <a:xfrm>
            <a:off x="5200651" y="142875"/>
            <a:ext cx="6734174" cy="4943475"/>
          </a:xfrm>
          <a:prstGeom prst="rect">
            <a:avLst/>
          </a:prstGeom>
        </p:spPr>
      </p:pic>
    </p:spTree>
    <p:extLst>
      <p:ext uri="{BB962C8B-B14F-4D97-AF65-F5344CB8AC3E}">
        <p14:creationId xmlns:p14="http://schemas.microsoft.com/office/powerpoint/2010/main" val="386315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B1BEDC-B406-C293-2A27-72DA5DDBDFDC}"/>
              </a:ext>
            </a:extLst>
          </p:cNvPr>
          <p:cNvSpPr>
            <a:spLocks noGrp="1"/>
          </p:cNvSpPr>
          <p:nvPr>
            <p:ph idx="1"/>
          </p:nvPr>
        </p:nvSpPr>
        <p:spPr>
          <a:xfrm>
            <a:off x="238125" y="171450"/>
            <a:ext cx="11706225" cy="6457950"/>
          </a:xfrm>
        </p:spPr>
        <p:txBody>
          <a:bodyPr>
            <a:normAutofit/>
          </a:bodyPr>
          <a:lstStyle/>
          <a:p>
            <a:r>
              <a:rPr lang="en-US" dirty="0"/>
              <a:t>For example, the following HTML code displays an image called Volcano:</a:t>
            </a:r>
          </a:p>
          <a:p>
            <a:r>
              <a:rPr lang="en-US" dirty="0"/>
              <a:t>&lt;!DOCTYPE html&gt; </a:t>
            </a:r>
          </a:p>
          <a:p>
            <a:r>
              <a:rPr lang="en-US" dirty="0"/>
              <a:t>&lt;html&gt; </a:t>
            </a:r>
          </a:p>
          <a:p>
            <a:r>
              <a:rPr lang="en-US" dirty="0"/>
              <a:t>&lt;head&gt; </a:t>
            </a:r>
          </a:p>
          <a:p>
            <a:r>
              <a:rPr lang="en-US" dirty="0"/>
              <a:t>&lt;title&gt; Visit Rwanda &lt;/title&gt; </a:t>
            </a:r>
          </a:p>
          <a:p>
            <a:r>
              <a:rPr lang="en-US" dirty="0"/>
              <a:t>&lt;/head&gt; </a:t>
            </a:r>
          </a:p>
          <a:p>
            <a:r>
              <a:rPr lang="en-US" dirty="0"/>
              <a:t>&lt;body&gt;  </a:t>
            </a:r>
          </a:p>
          <a:p>
            <a:r>
              <a:rPr lang="en-US" dirty="0"/>
              <a:t>&lt;p&gt;&lt;Strong&gt;&lt;font color="red" size=48&gt; Visit Volcanoes National Park &lt;/font&gt; &lt;/strong&gt;&lt;/p&gt; </a:t>
            </a:r>
          </a:p>
          <a:p>
            <a:r>
              <a:rPr lang="en-US" dirty="0"/>
              <a:t>&lt;center&gt;&lt;</a:t>
            </a:r>
            <a:r>
              <a:rPr lang="en-US" dirty="0" err="1"/>
              <a:t>img</a:t>
            </a:r>
            <a:r>
              <a:rPr lang="en-US" dirty="0"/>
              <a:t> </a:t>
            </a:r>
            <a:r>
              <a:rPr lang="en-US" dirty="0" err="1"/>
              <a:t>src</a:t>
            </a:r>
            <a:r>
              <a:rPr lang="en-US" dirty="0"/>
              <a:t>="</a:t>
            </a:r>
            <a:r>
              <a:rPr lang="en-US" dirty="0" err="1"/>
              <a:t>volcano.png"alt</a:t>
            </a:r>
            <a:r>
              <a:rPr lang="en-US" dirty="0"/>
              <a:t>="Gorilla in Rwanda" /&gt; &lt;/center&gt; </a:t>
            </a:r>
          </a:p>
          <a:p>
            <a:r>
              <a:rPr lang="en-US" dirty="0"/>
              <a:t>&lt;/body&gt; </a:t>
            </a:r>
          </a:p>
          <a:p>
            <a:r>
              <a:rPr lang="en-US" dirty="0"/>
              <a:t>&lt;/html&gt; </a:t>
            </a:r>
          </a:p>
        </p:txBody>
      </p:sp>
      <p:pic>
        <p:nvPicPr>
          <p:cNvPr id="9" name="Picture 8">
            <a:extLst>
              <a:ext uri="{FF2B5EF4-FFF2-40B4-BE49-F238E27FC236}">
                <a16:creationId xmlns:a16="http://schemas.microsoft.com/office/drawing/2014/main" id="{F5B5A7AE-A235-F308-F1B0-770D05EA8C25}"/>
              </a:ext>
            </a:extLst>
          </p:cNvPr>
          <p:cNvPicPr>
            <a:picLocks noChangeAspect="1"/>
          </p:cNvPicPr>
          <p:nvPr/>
        </p:nvPicPr>
        <p:blipFill>
          <a:blip r:embed="rId2"/>
          <a:stretch>
            <a:fillRect/>
          </a:stretch>
        </p:blipFill>
        <p:spPr>
          <a:xfrm>
            <a:off x="247650" y="100012"/>
            <a:ext cx="11553825" cy="6600825"/>
          </a:xfrm>
          <a:prstGeom prst="rect">
            <a:avLst/>
          </a:prstGeom>
        </p:spPr>
      </p:pic>
    </p:spTree>
    <p:extLst>
      <p:ext uri="{BB962C8B-B14F-4D97-AF65-F5344CB8AC3E}">
        <p14:creationId xmlns:p14="http://schemas.microsoft.com/office/powerpoint/2010/main" val="422006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6E4946-A951-B70E-76EF-2E8B24A6569F}"/>
              </a:ext>
            </a:extLst>
          </p:cNvPr>
          <p:cNvSpPr>
            <a:spLocks noGrp="1"/>
          </p:cNvSpPr>
          <p:nvPr>
            <p:ph idx="1"/>
          </p:nvPr>
        </p:nvSpPr>
        <p:spPr>
          <a:xfrm>
            <a:off x="114300" y="209550"/>
            <a:ext cx="11896725" cy="6438900"/>
          </a:xfrm>
        </p:spPr>
        <p:txBody>
          <a:bodyPr>
            <a:normAutofit lnSpcReduction="10000"/>
          </a:bodyPr>
          <a:lstStyle/>
          <a:p>
            <a:pPr algn="just"/>
            <a:r>
              <a:rPr lang="en-US" b="1" dirty="0">
                <a:solidFill>
                  <a:srgbClr val="FF0000"/>
                </a:solidFill>
              </a:rPr>
              <a:t>Setting Image size  </a:t>
            </a:r>
          </a:p>
          <a:p>
            <a:pPr algn="just"/>
            <a:r>
              <a:rPr lang="en-US" b="1" dirty="0">
                <a:solidFill>
                  <a:srgbClr val="C00000"/>
                </a:solidFill>
              </a:rPr>
              <a:t>For example:</a:t>
            </a:r>
            <a:endParaRPr lang="en-US" dirty="0"/>
          </a:p>
          <a:p>
            <a:pPr algn="just"/>
            <a:r>
              <a:rPr lang="en-US" sz="2700" dirty="0"/>
              <a:t>&lt;</a:t>
            </a:r>
            <a:r>
              <a:rPr lang="en-US" sz="2700" b="1" dirty="0" err="1">
                <a:solidFill>
                  <a:srgbClr val="FF0000"/>
                </a:solidFill>
              </a:rPr>
              <a:t>img</a:t>
            </a:r>
            <a:r>
              <a:rPr lang="en-US" sz="2700" dirty="0"/>
              <a:t> </a:t>
            </a:r>
            <a:r>
              <a:rPr lang="en-US" sz="2700" b="1" dirty="0" err="1">
                <a:solidFill>
                  <a:srgbClr val="00B050"/>
                </a:solidFill>
              </a:rPr>
              <a:t>src</a:t>
            </a:r>
            <a:r>
              <a:rPr lang="en-US" sz="2700" dirty="0"/>
              <a:t>=”volcano.png” </a:t>
            </a:r>
            <a:r>
              <a:rPr lang="en-US" sz="2700" b="1" dirty="0">
                <a:solidFill>
                  <a:srgbClr val="00B050"/>
                </a:solidFill>
              </a:rPr>
              <a:t>width</a:t>
            </a:r>
            <a:r>
              <a:rPr lang="en-US" sz="2700" dirty="0"/>
              <a:t> =“80%” </a:t>
            </a:r>
            <a:r>
              <a:rPr lang="en-US" sz="2700" b="1" dirty="0">
                <a:solidFill>
                  <a:srgbClr val="00B050"/>
                </a:solidFill>
              </a:rPr>
              <a:t>height</a:t>
            </a:r>
            <a:r>
              <a:rPr lang="en-US" sz="2700" dirty="0"/>
              <a:t>=”90%” </a:t>
            </a:r>
            <a:r>
              <a:rPr lang="en-US" sz="2700" b="1" dirty="0">
                <a:solidFill>
                  <a:srgbClr val="00B050"/>
                </a:solidFill>
              </a:rPr>
              <a:t>alt</a:t>
            </a:r>
            <a:r>
              <a:rPr lang="en-US" sz="2700" dirty="0"/>
              <a:t>=”Gorilla in Rwanda” /&gt;  </a:t>
            </a:r>
          </a:p>
          <a:p>
            <a:pPr algn="just"/>
            <a:r>
              <a:rPr lang="en-US" b="1" dirty="0">
                <a:solidFill>
                  <a:srgbClr val="FF0000"/>
                </a:solidFill>
              </a:rPr>
              <a:t>Image Alignment  </a:t>
            </a:r>
          </a:p>
          <a:p>
            <a:pPr algn="just"/>
            <a:r>
              <a:rPr lang="en-US" b="1" dirty="0">
                <a:solidFill>
                  <a:srgbClr val="C00000"/>
                </a:solidFill>
              </a:rPr>
              <a:t>For example:  </a:t>
            </a:r>
          </a:p>
          <a:p>
            <a:pPr algn="just"/>
            <a:r>
              <a:rPr lang="en-US" dirty="0"/>
              <a:t>&lt;</a:t>
            </a:r>
            <a:r>
              <a:rPr lang="en-US" sz="2700" b="1" dirty="0" err="1">
                <a:solidFill>
                  <a:srgbClr val="FF0000"/>
                </a:solidFill>
              </a:rPr>
              <a:t>img</a:t>
            </a:r>
            <a:r>
              <a:rPr lang="en-US" dirty="0"/>
              <a:t> </a:t>
            </a:r>
            <a:r>
              <a:rPr lang="en-US" b="1" dirty="0" err="1">
                <a:solidFill>
                  <a:srgbClr val="00B050"/>
                </a:solidFill>
              </a:rPr>
              <a:t>src</a:t>
            </a:r>
            <a:r>
              <a:rPr lang="en-US" dirty="0"/>
              <a:t>=“volcano.png” </a:t>
            </a:r>
            <a:r>
              <a:rPr lang="en-US" b="1" dirty="0">
                <a:solidFill>
                  <a:srgbClr val="00B050"/>
                </a:solidFill>
              </a:rPr>
              <a:t>align</a:t>
            </a:r>
            <a:r>
              <a:rPr lang="en-US" dirty="0"/>
              <a:t>=“top” </a:t>
            </a:r>
            <a:r>
              <a:rPr lang="en-US" b="1" dirty="0">
                <a:solidFill>
                  <a:srgbClr val="00B050"/>
                </a:solidFill>
              </a:rPr>
              <a:t>alt</a:t>
            </a:r>
            <a:r>
              <a:rPr lang="en-US" dirty="0"/>
              <a:t>=“Gorilla in Rwanda” /&gt;  </a:t>
            </a:r>
          </a:p>
          <a:p>
            <a:pPr algn="just"/>
            <a:r>
              <a:rPr lang="en-US" b="1" dirty="0">
                <a:solidFill>
                  <a:srgbClr val="FF0000"/>
                </a:solidFill>
              </a:rPr>
              <a:t>Notice: </a:t>
            </a:r>
            <a:r>
              <a:rPr lang="en-US" dirty="0"/>
              <a:t>with HTML it is possible to set page background color. </a:t>
            </a:r>
          </a:p>
          <a:p>
            <a:pPr algn="just"/>
            <a:r>
              <a:rPr lang="en-US" b="1" dirty="0">
                <a:solidFill>
                  <a:srgbClr val="FF0000"/>
                </a:solidFill>
              </a:rPr>
              <a:t>For example:</a:t>
            </a:r>
          </a:p>
          <a:p>
            <a:pPr algn="just"/>
            <a:r>
              <a:rPr lang="en-US" dirty="0"/>
              <a:t>&lt;! DOCTYPE html&gt; </a:t>
            </a:r>
          </a:p>
          <a:p>
            <a:pPr algn="just"/>
            <a:r>
              <a:rPr lang="en-US" dirty="0"/>
              <a:t>&lt;html&gt; </a:t>
            </a:r>
          </a:p>
          <a:p>
            <a:pPr algn="just"/>
            <a:r>
              <a:rPr lang="en-US" dirty="0"/>
              <a:t>&lt;head&gt; </a:t>
            </a:r>
          </a:p>
          <a:p>
            <a:pPr algn="just"/>
            <a:r>
              <a:rPr lang="en-US" dirty="0"/>
              <a:t>&lt;title&gt;First page&lt;/title&gt;  </a:t>
            </a:r>
          </a:p>
          <a:p>
            <a:pPr algn="just"/>
            <a:r>
              <a:rPr lang="en-US" dirty="0"/>
              <a:t>&lt;/head&gt; </a:t>
            </a:r>
          </a:p>
        </p:txBody>
      </p:sp>
    </p:spTree>
    <p:extLst>
      <p:ext uri="{BB962C8B-B14F-4D97-AF65-F5344CB8AC3E}">
        <p14:creationId xmlns:p14="http://schemas.microsoft.com/office/powerpoint/2010/main" val="408360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D75B91-83E7-94D7-33DD-0907FB8FFA22}"/>
              </a:ext>
            </a:extLst>
          </p:cNvPr>
          <p:cNvSpPr>
            <a:spLocks noGrp="1"/>
          </p:cNvSpPr>
          <p:nvPr>
            <p:ph idx="1"/>
          </p:nvPr>
        </p:nvSpPr>
        <p:spPr>
          <a:xfrm>
            <a:off x="114300" y="142875"/>
            <a:ext cx="11906250" cy="6543675"/>
          </a:xfrm>
        </p:spPr>
        <p:txBody>
          <a:bodyPr>
            <a:normAutofit/>
          </a:bodyPr>
          <a:lstStyle/>
          <a:p>
            <a:pPr algn="just"/>
            <a:r>
              <a:rPr lang="en-US" dirty="0"/>
              <a:t>&lt;body </a:t>
            </a:r>
            <a:r>
              <a:rPr lang="en-US" b="1" dirty="0" err="1">
                <a:solidFill>
                  <a:srgbClr val="00B050"/>
                </a:solidFill>
              </a:rPr>
              <a:t>bgcolor</a:t>
            </a:r>
            <a:r>
              <a:rPr lang="en-US" dirty="0"/>
              <a:t>="yellow"&gt; </a:t>
            </a:r>
          </a:p>
          <a:p>
            <a:pPr algn="just"/>
            <a:r>
              <a:rPr lang="en-US" dirty="0"/>
              <a:t>&lt;h1&gt;&lt;font </a:t>
            </a:r>
            <a:r>
              <a:rPr lang="en-US" b="1" dirty="0">
                <a:solidFill>
                  <a:srgbClr val="00B050"/>
                </a:solidFill>
              </a:rPr>
              <a:t>color</a:t>
            </a:r>
            <a:r>
              <a:rPr lang="en-US" dirty="0"/>
              <a:t>="red" </a:t>
            </a:r>
            <a:r>
              <a:rPr lang="en-US" b="1" dirty="0">
                <a:solidFill>
                  <a:srgbClr val="00B050"/>
                </a:solidFill>
              </a:rPr>
              <a:t>size</a:t>
            </a:r>
            <a:r>
              <a:rPr lang="en-US" dirty="0"/>
              <a:t>="72"&gt;</a:t>
            </a:r>
          </a:p>
          <a:p>
            <a:pPr algn="just"/>
            <a:r>
              <a:rPr lang="en-US" dirty="0"/>
              <a:t>This page has a yellow color as page background! &lt;/h1&gt;  </a:t>
            </a:r>
          </a:p>
          <a:p>
            <a:pPr algn="just"/>
            <a:r>
              <a:rPr lang="en-US" dirty="0"/>
              <a:t>&lt;/body&gt; </a:t>
            </a:r>
          </a:p>
          <a:p>
            <a:pPr algn="just"/>
            <a:r>
              <a:rPr lang="en-US" dirty="0"/>
              <a:t>&lt;/html&gt; </a:t>
            </a:r>
          </a:p>
          <a:p>
            <a:pPr algn="just"/>
            <a:endParaRPr lang="en-US" b="1" dirty="0">
              <a:solidFill>
                <a:srgbClr val="00B050"/>
              </a:solidFill>
            </a:endParaRPr>
          </a:p>
          <a:p>
            <a:pPr algn="just"/>
            <a:endParaRPr lang="en-US" b="1" dirty="0">
              <a:solidFill>
                <a:srgbClr val="00B050"/>
              </a:solidFill>
            </a:endParaRPr>
          </a:p>
          <a:p>
            <a:pPr algn="just"/>
            <a:endParaRPr lang="en-US" b="1" dirty="0">
              <a:solidFill>
                <a:srgbClr val="00B050"/>
              </a:solidFill>
            </a:endParaRPr>
          </a:p>
          <a:p>
            <a:pPr algn="just"/>
            <a:r>
              <a:rPr lang="en-US" b="1" dirty="0">
                <a:solidFill>
                  <a:srgbClr val="00B050"/>
                </a:solidFill>
              </a:rPr>
              <a:t>4.4.2. Tags that organize web page contents </a:t>
            </a:r>
          </a:p>
          <a:p>
            <a:pPr algn="just"/>
            <a:r>
              <a:rPr lang="en-US" dirty="0"/>
              <a:t>In this section, we discuss some HTML elements that describe the structure and organize web contents. </a:t>
            </a:r>
          </a:p>
          <a:p>
            <a:pPr algn="just"/>
            <a:r>
              <a:rPr lang="en-US" b="1" dirty="0">
                <a:solidFill>
                  <a:srgbClr val="FF0000"/>
                </a:solidFill>
              </a:rPr>
              <a:t>A. HTML lists</a:t>
            </a:r>
            <a:r>
              <a:rPr lang="en-US" dirty="0"/>
              <a:t>: </a:t>
            </a:r>
            <a:r>
              <a:rPr lang="en-US" b="1" dirty="0"/>
              <a:t>Ordered</a:t>
            </a:r>
            <a:r>
              <a:rPr lang="en-US" dirty="0"/>
              <a:t> and </a:t>
            </a:r>
            <a:r>
              <a:rPr lang="en-US" b="1" dirty="0"/>
              <a:t>Unordered list </a:t>
            </a:r>
          </a:p>
          <a:p>
            <a:endParaRPr lang="en-US" dirty="0"/>
          </a:p>
        </p:txBody>
      </p:sp>
      <p:pic>
        <p:nvPicPr>
          <p:cNvPr id="5" name="Picture 4">
            <a:extLst>
              <a:ext uri="{FF2B5EF4-FFF2-40B4-BE49-F238E27FC236}">
                <a16:creationId xmlns:a16="http://schemas.microsoft.com/office/drawing/2014/main" id="{CB07F18C-2DED-8A41-7E57-A991FBF5E475}"/>
              </a:ext>
            </a:extLst>
          </p:cNvPr>
          <p:cNvPicPr>
            <a:picLocks noChangeAspect="1"/>
          </p:cNvPicPr>
          <p:nvPr/>
        </p:nvPicPr>
        <p:blipFill>
          <a:blip r:embed="rId2"/>
          <a:srcRect l="3777" t="22968"/>
          <a:stretch>
            <a:fillRect/>
          </a:stretch>
        </p:blipFill>
        <p:spPr>
          <a:xfrm>
            <a:off x="2014537" y="1728788"/>
            <a:ext cx="8105775" cy="2681288"/>
          </a:xfrm>
          <a:prstGeom prst="rect">
            <a:avLst/>
          </a:prstGeom>
        </p:spPr>
      </p:pic>
    </p:spTree>
    <p:extLst>
      <p:ext uri="{BB962C8B-B14F-4D97-AF65-F5344CB8AC3E}">
        <p14:creationId xmlns:p14="http://schemas.microsoft.com/office/powerpoint/2010/main" val="275097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657FEA-1CB8-01F7-5E1E-7D66C8359729}"/>
              </a:ext>
            </a:extLst>
          </p:cNvPr>
          <p:cNvSpPr>
            <a:spLocks noGrp="1"/>
          </p:cNvSpPr>
          <p:nvPr>
            <p:ph idx="1"/>
          </p:nvPr>
        </p:nvSpPr>
        <p:spPr>
          <a:xfrm>
            <a:off x="255181" y="244548"/>
            <a:ext cx="11663917" cy="6379535"/>
          </a:xfrm>
        </p:spPr>
        <p:txBody>
          <a:bodyPr>
            <a:normAutofit/>
          </a:bodyPr>
          <a:lstStyle/>
          <a:p>
            <a:pPr fontAlgn="base"/>
            <a:r>
              <a:rPr lang="en-US" b="1" dirty="0">
                <a:solidFill>
                  <a:srgbClr val="00B050"/>
                </a:solidFill>
              </a:rPr>
              <a:t>A. Types of Entity</a:t>
            </a:r>
          </a:p>
          <a:p>
            <a:pPr fontAlgn="base"/>
            <a:r>
              <a:rPr lang="en-US" dirty="0"/>
              <a:t>There are two main types of entities:</a:t>
            </a:r>
          </a:p>
          <a:p>
            <a:pPr fontAlgn="base"/>
            <a:r>
              <a:rPr lang="en-US" b="1" dirty="0"/>
              <a:t>1. Strong Entity</a:t>
            </a:r>
          </a:p>
          <a:p>
            <a:pPr fontAlgn="base"/>
            <a:r>
              <a:rPr lang="en-US" dirty="0"/>
              <a:t>A</a:t>
            </a:r>
            <a:r>
              <a:rPr lang="en-US" dirty="0">
                <a:solidFill>
                  <a:srgbClr val="0563C1"/>
                </a:solidFill>
              </a:rPr>
              <a:t> </a:t>
            </a:r>
            <a:r>
              <a:rPr lang="en-US" dirty="0"/>
              <a:t>Strong Entity is a type of entity that has a key Attribute that can uniquely identify each instance of the entity. </a:t>
            </a:r>
          </a:p>
          <a:p>
            <a:pPr fontAlgn="base"/>
            <a:r>
              <a:rPr lang="en-US" b="1" dirty="0"/>
              <a:t>2. Weak Entity</a:t>
            </a:r>
          </a:p>
          <a:p>
            <a:pPr fontAlgn="base"/>
            <a:r>
              <a:rPr lang="en-US" dirty="0"/>
              <a:t>A Weak Entity cannot be uniquely identified by its own attributes alone.</a:t>
            </a:r>
            <a:endParaRPr lang="en-US" b="1" dirty="0"/>
          </a:p>
          <a:p>
            <a:pPr fontAlgn="base"/>
            <a:r>
              <a:rPr lang="en-US" b="1" dirty="0">
                <a:solidFill>
                  <a:srgbClr val="00B050"/>
                </a:solidFill>
              </a:rPr>
              <a:t>B. Attributes in ER Model</a:t>
            </a:r>
          </a:p>
          <a:p>
            <a:pPr fontAlgn="base"/>
            <a:r>
              <a:rPr lang="en-US" b="1" dirty="0">
                <a:solidFill>
                  <a:srgbClr val="00B050"/>
                </a:solidFill>
              </a:rPr>
              <a:t>Types of Attributes</a:t>
            </a:r>
          </a:p>
          <a:p>
            <a:pPr fontAlgn="base"/>
            <a:r>
              <a:rPr lang="en-US" b="1" dirty="0">
                <a:solidFill>
                  <a:srgbClr val="C00000"/>
                </a:solidFill>
              </a:rPr>
              <a:t>1. Key Attribute</a:t>
            </a:r>
          </a:p>
          <a:p>
            <a:endParaRPr lang="en-US" b="1" dirty="0"/>
          </a:p>
          <a:p>
            <a:endParaRPr lang="en-US" dirty="0"/>
          </a:p>
        </p:txBody>
      </p:sp>
      <p:pic>
        <p:nvPicPr>
          <p:cNvPr id="5" name="Picture 4">
            <a:extLst>
              <a:ext uri="{FF2B5EF4-FFF2-40B4-BE49-F238E27FC236}">
                <a16:creationId xmlns:a16="http://schemas.microsoft.com/office/drawing/2014/main" id="{41C4C898-18C0-C4FF-AC91-02FE08F83548}"/>
              </a:ext>
            </a:extLst>
          </p:cNvPr>
          <p:cNvPicPr>
            <a:picLocks noChangeAspect="1"/>
          </p:cNvPicPr>
          <p:nvPr/>
        </p:nvPicPr>
        <p:blipFill>
          <a:blip r:embed="rId2"/>
          <a:stretch>
            <a:fillRect/>
          </a:stretch>
        </p:blipFill>
        <p:spPr>
          <a:xfrm>
            <a:off x="3693928" y="4644877"/>
            <a:ext cx="3270398" cy="1745290"/>
          </a:xfrm>
          <a:prstGeom prst="rect">
            <a:avLst/>
          </a:prstGeom>
        </p:spPr>
      </p:pic>
    </p:spTree>
    <p:extLst>
      <p:ext uri="{BB962C8B-B14F-4D97-AF65-F5344CB8AC3E}">
        <p14:creationId xmlns:p14="http://schemas.microsoft.com/office/powerpoint/2010/main" val="292038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99AA01-65AC-9640-AB67-C26F9E162914}"/>
              </a:ext>
            </a:extLst>
          </p:cNvPr>
          <p:cNvSpPr>
            <a:spLocks noGrp="1"/>
          </p:cNvSpPr>
          <p:nvPr>
            <p:ph idx="1"/>
          </p:nvPr>
        </p:nvSpPr>
        <p:spPr>
          <a:xfrm>
            <a:off x="152400" y="200024"/>
            <a:ext cx="11811000" cy="6448425"/>
          </a:xfrm>
        </p:spPr>
        <p:txBody>
          <a:bodyPr>
            <a:normAutofit fontScale="92500" lnSpcReduction="10000"/>
          </a:bodyPr>
          <a:lstStyle/>
          <a:p>
            <a:pPr algn="just"/>
            <a:r>
              <a:rPr lang="en-US" dirty="0"/>
              <a:t>HTML supports three types of lists namely </a:t>
            </a:r>
            <a:r>
              <a:rPr lang="en-US" b="1" dirty="0">
                <a:solidFill>
                  <a:srgbClr val="00B0F0"/>
                </a:solidFill>
              </a:rPr>
              <a:t>ordered list</a:t>
            </a:r>
            <a:r>
              <a:rPr lang="en-US" dirty="0"/>
              <a:t>, </a:t>
            </a:r>
            <a:r>
              <a:rPr lang="en-US" b="1" dirty="0">
                <a:solidFill>
                  <a:srgbClr val="00B0F0"/>
                </a:solidFill>
              </a:rPr>
              <a:t>unordered list</a:t>
            </a:r>
            <a:r>
              <a:rPr lang="en-US" dirty="0"/>
              <a:t>, and </a:t>
            </a:r>
            <a:r>
              <a:rPr lang="en-US" b="1" dirty="0">
                <a:solidFill>
                  <a:srgbClr val="00B0F0"/>
                </a:solidFill>
              </a:rPr>
              <a:t>definition list</a:t>
            </a:r>
            <a:r>
              <a:rPr lang="en-US" dirty="0"/>
              <a:t>.  </a:t>
            </a:r>
          </a:p>
          <a:p>
            <a:pPr algn="just"/>
            <a:r>
              <a:rPr lang="en-US" b="1" dirty="0">
                <a:solidFill>
                  <a:srgbClr val="00B050"/>
                </a:solidFill>
              </a:rPr>
              <a:t>Ordered list </a:t>
            </a:r>
            <a:r>
              <a:rPr lang="en-US" b="1" dirty="0">
                <a:solidFill>
                  <a:srgbClr val="FF0000"/>
                </a:solidFill>
              </a:rPr>
              <a:t>&lt;</a:t>
            </a:r>
            <a:r>
              <a:rPr lang="en-US" b="1" dirty="0" err="1">
                <a:solidFill>
                  <a:srgbClr val="FF0000"/>
                </a:solidFill>
              </a:rPr>
              <a:t>ol</a:t>
            </a:r>
            <a:r>
              <a:rPr lang="en-US" b="1" dirty="0">
                <a:solidFill>
                  <a:srgbClr val="FF0000"/>
                </a:solidFill>
              </a:rPr>
              <a:t>&gt; </a:t>
            </a:r>
            <a:r>
              <a:rPr lang="en-US" dirty="0"/>
              <a:t>is a container for enumerated items ordered using numbers such as 1, 2, 3.  </a:t>
            </a:r>
          </a:p>
          <a:p>
            <a:pPr algn="just"/>
            <a:r>
              <a:rPr lang="en-US" b="1" dirty="0">
                <a:solidFill>
                  <a:srgbClr val="00B050"/>
                </a:solidFill>
              </a:rPr>
              <a:t>Unordered list </a:t>
            </a:r>
            <a:r>
              <a:rPr lang="en-US" b="1" dirty="0">
                <a:solidFill>
                  <a:srgbClr val="FF0000"/>
                </a:solidFill>
              </a:rPr>
              <a:t>&lt;ul&gt; </a:t>
            </a:r>
            <a:r>
              <a:rPr lang="en-US" dirty="0"/>
              <a:t>is a collection of related items that have no special order or sequence.  </a:t>
            </a:r>
          </a:p>
          <a:p>
            <a:pPr algn="just"/>
            <a:r>
              <a:rPr lang="en-US" b="1" dirty="0">
                <a:solidFill>
                  <a:srgbClr val="00B050"/>
                </a:solidFill>
              </a:rPr>
              <a:t>Definition list </a:t>
            </a:r>
            <a:r>
              <a:rPr lang="en-US" b="1" dirty="0">
                <a:solidFill>
                  <a:srgbClr val="FF0000"/>
                </a:solidFill>
              </a:rPr>
              <a:t>&lt;dl&gt; </a:t>
            </a:r>
            <a:r>
              <a:rPr lang="en-US" dirty="0"/>
              <a:t>is used for definitions such as glossaries that pair each label with some kind of description.</a:t>
            </a:r>
          </a:p>
          <a:p>
            <a:r>
              <a:rPr lang="en-US" b="1" dirty="0">
                <a:solidFill>
                  <a:srgbClr val="FF0000"/>
                </a:solidFill>
              </a:rPr>
              <a:t>Example:  </a:t>
            </a:r>
          </a:p>
          <a:p>
            <a:r>
              <a:rPr lang="en-US" dirty="0"/>
              <a:t>&lt;!DOCTYPE html&gt;  </a:t>
            </a:r>
          </a:p>
          <a:p>
            <a:r>
              <a:rPr lang="en-US" dirty="0"/>
              <a:t>&lt;html&gt;  </a:t>
            </a:r>
          </a:p>
          <a:p>
            <a:r>
              <a:rPr lang="en-US" dirty="0"/>
              <a:t>&lt;head&gt;  </a:t>
            </a:r>
          </a:p>
          <a:p>
            <a:r>
              <a:rPr lang="en-US" dirty="0"/>
              <a:t>&lt;title&gt;Numbered List&lt;/title&gt;  </a:t>
            </a:r>
          </a:p>
          <a:p>
            <a:r>
              <a:rPr lang="en-US" dirty="0"/>
              <a:t>&lt;/head&gt;  </a:t>
            </a:r>
          </a:p>
          <a:p>
            <a:r>
              <a:rPr lang="en-US" dirty="0"/>
              <a:t>&lt;body&gt;    </a:t>
            </a:r>
          </a:p>
          <a:p>
            <a:pPr algn="just"/>
            <a:endParaRPr lang="en-US" dirty="0"/>
          </a:p>
          <a:p>
            <a:endParaRPr lang="en-US" dirty="0"/>
          </a:p>
        </p:txBody>
      </p:sp>
    </p:spTree>
    <p:extLst>
      <p:ext uri="{BB962C8B-B14F-4D97-AF65-F5344CB8AC3E}">
        <p14:creationId xmlns:p14="http://schemas.microsoft.com/office/powerpoint/2010/main" val="1986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626266-50F5-01B1-A035-A4DFCF1782E8}"/>
              </a:ext>
            </a:extLst>
          </p:cNvPr>
          <p:cNvSpPr>
            <a:spLocks noGrp="1"/>
          </p:cNvSpPr>
          <p:nvPr>
            <p:ph idx="1"/>
          </p:nvPr>
        </p:nvSpPr>
        <p:spPr>
          <a:xfrm>
            <a:off x="228600" y="219075"/>
            <a:ext cx="11715750" cy="6438900"/>
          </a:xfrm>
        </p:spPr>
        <p:txBody>
          <a:bodyPr>
            <a:normAutofit lnSpcReduction="10000"/>
          </a:bodyPr>
          <a:lstStyle/>
          <a:p>
            <a:r>
              <a:rPr lang="en-US" dirty="0"/>
              <a:t>&lt;p&gt;&lt;Strong&gt;&lt;font color=”red” size=72&gt;  </a:t>
            </a:r>
          </a:p>
          <a:p>
            <a:r>
              <a:rPr lang="en-US" dirty="0"/>
              <a:t>Easter African Community (EAC) has 6 Partner States:</a:t>
            </a:r>
          </a:p>
          <a:p>
            <a:r>
              <a:rPr lang="en-US" dirty="0"/>
              <a:t>&lt;/font&gt;&lt;/strong&gt;&lt;/p&gt;  </a:t>
            </a:r>
          </a:p>
          <a:p>
            <a:r>
              <a:rPr lang="en-US" dirty="0"/>
              <a:t>&lt;</a:t>
            </a:r>
            <a:r>
              <a:rPr lang="en-US" dirty="0" err="1"/>
              <a:t>ol</a:t>
            </a:r>
            <a:r>
              <a:rPr lang="en-US" dirty="0"/>
              <a:t> &gt;  </a:t>
            </a:r>
          </a:p>
          <a:p>
            <a:r>
              <a:rPr lang="en-US" dirty="0"/>
              <a:t>&lt;li&gt;Rwanda&lt;/li&gt;  </a:t>
            </a:r>
          </a:p>
          <a:p>
            <a:r>
              <a:rPr lang="en-US" dirty="0"/>
              <a:t>&lt;li&gt;Uganda&lt;/li&gt;  </a:t>
            </a:r>
          </a:p>
          <a:p>
            <a:r>
              <a:rPr lang="en-US" dirty="0"/>
              <a:t>&lt;li&gt;Burundi &lt;/li&gt;  </a:t>
            </a:r>
          </a:p>
          <a:p>
            <a:r>
              <a:rPr lang="en-US" dirty="0"/>
              <a:t>&lt;li&gt;Kenya&lt;/li&gt;  </a:t>
            </a:r>
          </a:p>
          <a:p>
            <a:r>
              <a:rPr lang="en-US" dirty="0"/>
              <a:t>&lt;li&gt;Tanzania&lt;/li&gt;  </a:t>
            </a:r>
          </a:p>
          <a:p>
            <a:r>
              <a:rPr lang="en-US" dirty="0"/>
              <a:t>&lt;li&gt;South Sudan&lt;/li&gt;  </a:t>
            </a:r>
          </a:p>
          <a:p>
            <a:r>
              <a:rPr lang="en-US" dirty="0"/>
              <a:t>&lt;/</a:t>
            </a:r>
            <a:r>
              <a:rPr lang="en-US" dirty="0" err="1"/>
              <a:t>ol</a:t>
            </a:r>
            <a:r>
              <a:rPr lang="en-US" dirty="0"/>
              <a:t>&gt;  </a:t>
            </a:r>
          </a:p>
          <a:p>
            <a:r>
              <a:rPr lang="en-US" dirty="0"/>
              <a:t>&lt;/body&gt;  </a:t>
            </a:r>
          </a:p>
          <a:p>
            <a:r>
              <a:rPr lang="en-US" dirty="0"/>
              <a:t>&lt;/html&gt; </a:t>
            </a:r>
          </a:p>
        </p:txBody>
      </p:sp>
      <p:pic>
        <p:nvPicPr>
          <p:cNvPr id="6" name="Picture 5">
            <a:extLst>
              <a:ext uri="{FF2B5EF4-FFF2-40B4-BE49-F238E27FC236}">
                <a16:creationId xmlns:a16="http://schemas.microsoft.com/office/drawing/2014/main" id="{FB19867F-64D7-E983-739A-701E29DACC3E}"/>
              </a:ext>
            </a:extLst>
          </p:cNvPr>
          <p:cNvPicPr>
            <a:picLocks noChangeAspect="1"/>
          </p:cNvPicPr>
          <p:nvPr/>
        </p:nvPicPr>
        <p:blipFill>
          <a:blip r:embed="rId2"/>
          <a:stretch>
            <a:fillRect/>
          </a:stretch>
        </p:blipFill>
        <p:spPr>
          <a:xfrm>
            <a:off x="228600" y="219075"/>
            <a:ext cx="11744113" cy="6229350"/>
          </a:xfrm>
          <a:prstGeom prst="rect">
            <a:avLst/>
          </a:prstGeom>
        </p:spPr>
      </p:pic>
    </p:spTree>
    <p:extLst>
      <p:ext uri="{BB962C8B-B14F-4D97-AF65-F5344CB8AC3E}">
        <p14:creationId xmlns:p14="http://schemas.microsoft.com/office/powerpoint/2010/main" val="66522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A7E5B5-56DF-B53C-B876-10355F8B7689}"/>
              </a:ext>
            </a:extLst>
          </p:cNvPr>
          <p:cNvSpPr>
            <a:spLocks noGrp="1"/>
          </p:cNvSpPr>
          <p:nvPr>
            <p:ph idx="1"/>
          </p:nvPr>
        </p:nvSpPr>
        <p:spPr>
          <a:xfrm>
            <a:off x="285750" y="238125"/>
            <a:ext cx="11668124" cy="6353174"/>
          </a:xfrm>
        </p:spPr>
        <p:txBody>
          <a:bodyPr>
            <a:normAutofit fontScale="92500" lnSpcReduction="10000"/>
          </a:bodyPr>
          <a:lstStyle/>
          <a:p>
            <a:r>
              <a:rPr lang="en-US" dirty="0"/>
              <a:t>It is possible to </a:t>
            </a:r>
            <a:r>
              <a:rPr lang="en-US" b="1" dirty="0"/>
              <a:t>customize the numbering style of an ordered list</a:t>
            </a:r>
            <a:r>
              <a:rPr lang="en-US" dirty="0"/>
              <a:t> using the </a:t>
            </a:r>
            <a:r>
              <a:rPr lang="en-US" b="1" dirty="0">
                <a:solidFill>
                  <a:srgbClr val="00B0F0"/>
                </a:solidFill>
              </a:rPr>
              <a:t>type</a:t>
            </a:r>
            <a:r>
              <a:rPr lang="en-US" dirty="0"/>
              <a:t> attributes as follows:  </a:t>
            </a:r>
          </a:p>
          <a:p>
            <a:r>
              <a:rPr lang="en-US" dirty="0"/>
              <a:t>&lt;</a:t>
            </a:r>
            <a:r>
              <a:rPr lang="en-US" dirty="0" err="1"/>
              <a:t>ol</a:t>
            </a:r>
            <a:r>
              <a:rPr lang="en-US" dirty="0"/>
              <a:t> </a:t>
            </a:r>
            <a:r>
              <a:rPr lang="en-US" b="1" dirty="0">
                <a:solidFill>
                  <a:srgbClr val="00B0F0"/>
                </a:solidFill>
              </a:rPr>
              <a:t>type</a:t>
            </a:r>
            <a:r>
              <a:rPr lang="en-US" dirty="0"/>
              <a:t> = “counter-type”&gt;....&lt;/</a:t>
            </a:r>
            <a:r>
              <a:rPr lang="en-US" dirty="0" err="1"/>
              <a:t>ol</a:t>
            </a:r>
            <a:r>
              <a:rPr lang="en-US" dirty="0"/>
              <a:t>&gt;  </a:t>
            </a:r>
          </a:p>
          <a:p>
            <a:r>
              <a:rPr lang="en-US" dirty="0"/>
              <a:t>Examples  </a:t>
            </a:r>
          </a:p>
          <a:p>
            <a:r>
              <a:rPr lang="en-US" dirty="0"/>
              <a:t>&lt;</a:t>
            </a:r>
            <a:r>
              <a:rPr lang="en-US" dirty="0" err="1"/>
              <a:t>ol</a:t>
            </a:r>
            <a:r>
              <a:rPr lang="en-US" dirty="0"/>
              <a:t> type = “a”&gt; ...&lt;/</a:t>
            </a:r>
            <a:r>
              <a:rPr lang="en-US" dirty="0" err="1"/>
              <a:t>ol</a:t>
            </a:r>
            <a:r>
              <a:rPr lang="en-US" dirty="0"/>
              <a:t>&gt;  </a:t>
            </a:r>
          </a:p>
          <a:p>
            <a:r>
              <a:rPr lang="en-US" dirty="0"/>
              <a:t>&lt;</a:t>
            </a:r>
            <a:r>
              <a:rPr lang="en-US" dirty="0" err="1"/>
              <a:t>ol</a:t>
            </a:r>
            <a:r>
              <a:rPr lang="en-US" dirty="0"/>
              <a:t> type = “</a:t>
            </a:r>
            <a:r>
              <a:rPr lang="en-US" dirty="0" err="1"/>
              <a:t>i</a:t>
            </a:r>
            <a:r>
              <a:rPr lang="en-US" dirty="0"/>
              <a:t>”&gt; ...&lt;/</a:t>
            </a:r>
            <a:r>
              <a:rPr lang="en-US" dirty="0" err="1"/>
              <a:t>ol</a:t>
            </a:r>
            <a:r>
              <a:rPr lang="en-US" dirty="0"/>
              <a:t>&gt;  </a:t>
            </a:r>
          </a:p>
          <a:p>
            <a:r>
              <a:rPr lang="en-US" b="1" dirty="0">
                <a:solidFill>
                  <a:srgbClr val="00B050"/>
                </a:solidFill>
              </a:rPr>
              <a:t>Creating unordered list  </a:t>
            </a:r>
          </a:p>
          <a:p>
            <a:r>
              <a:rPr lang="en-US" dirty="0"/>
              <a:t>Unordered list is similar to ordered list only that the items are listed using bullets. </a:t>
            </a:r>
          </a:p>
          <a:p>
            <a:r>
              <a:rPr lang="en-US" b="1" dirty="0">
                <a:solidFill>
                  <a:srgbClr val="FF0000"/>
                </a:solidFill>
              </a:rPr>
              <a:t>Example:  </a:t>
            </a:r>
          </a:p>
          <a:p>
            <a:r>
              <a:rPr lang="en-US" dirty="0"/>
              <a:t>&lt;!DOCTYPE html&gt;  </a:t>
            </a:r>
          </a:p>
          <a:p>
            <a:r>
              <a:rPr lang="en-US" dirty="0"/>
              <a:t>&lt;html&gt;  </a:t>
            </a:r>
          </a:p>
          <a:p>
            <a:r>
              <a:rPr lang="en-US" dirty="0"/>
              <a:t>&lt;head&gt;  </a:t>
            </a:r>
          </a:p>
          <a:p>
            <a:r>
              <a:rPr lang="en-US" dirty="0"/>
              <a:t>&lt;title&gt; Unordered List &lt;/title&gt;  </a:t>
            </a:r>
          </a:p>
          <a:p>
            <a:r>
              <a:rPr lang="en-US" dirty="0"/>
              <a:t>&lt;/head&gt;  </a:t>
            </a:r>
          </a:p>
        </p:txBody>
      </p:sp>
    </p:spTree>
    <p:extLst>
      <p:ext uri="{BB962C8B-B14F-4D97-AF65-F5344CB8AC3E}">
        <p14:creationId xmlns:p14="http://schemas.microsoft.com/office/powerpoint/2010/main" val="388519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81561E-92FE-DD75-EB2A-6A817ABB361D}"/>
              </a:ext>
            </a:extLst>
          </p:cNvPr>
          <p:cNvSpPr>
            <a:spLocks noGrp="1"/>
          </p:cNvSpPr>
          <p:nvPr>
            <p:ph idx="1"/>
          </p:nvPr>
        </p:nvSpPr>
        <p:spPr>
          <a:xfrm>
            <a:off x="190500" y="152400"/>
            <a:ext cx="11791950" cy="6524625"/>
          </a:xfrm>
        </p:spPr>
        <p:txBody>
          <a:bodyPr>
            <a:normAutofit/>
          </a:bodyPr>
          <a:lstStyle/>
          <a:p>
            <a:r>
              <a:rPr lang="en-US" dirty="0"/>
              <a:t>&lt;body&gt;  </a:t>
            </a:r>
          </a:p>
          <a:p>
            <a:r>
              <a:rPr lang="en-US" dirty="0"/>
              <a:t>&lt;p&gt; &lt;Strong&gt; &lt;font color=”purple” size=72&gt;  </a:t>
            </a:r>
          </a:p>
          <a:p>
            <a:r>
              <a:rPr lang="en-US" dirty="0"/>
              <a:t>Rwanda currently has 3 National Parks: &lt;/font&gt; &lt;/strong&gt; &lt;/p&gt;  </a:t>
            </a:r>
          </a:p>
          <a:p>
            <a:r>
              <a:rPr lang="en-US" dirty="0"/>
              <a:t>&lt;ul&gt;  </a:t>
            </a:r>
          </a:p>
          <a:p>
            <a:r>
              <a:rPr lang="en-US" dirty="0"/>
              <a:t>&lt;li&gt; Volcanoes National Park Rwanda &lt;/li&gt;  </a:t>
            </a:r>
          </a:p>
          <a:p>
            <a:r>
              <a:rPr lang="en-US" dirty="0"/>
              <a:t>&lt;li&gt; </a:t>
            </a:r>
            <a:r>
              <a:rPr lang="en-US" dirty="0" err="1"/>
              <a:t>Nyungwe</a:t>
            </a:r>
            <a:r>
              <a:rPr lang="en-US" dirty="0"/>
              <a:t> Forest National Park &lt;/li&gt;  </a:t>
            </a:r>
          </a:p>
          <a:p>
            <a:r>
              <a:rPr lang="en-US" dirty="0"/>
              <a:t>&lt;li&gt; </a:t>
            </a:r>
            <a:r>
              <a:rPr lang="en-US" dirty="0" err="1"/>
              <a:t>Akagera</a:t>
            </a:r>
            <a:r>
              <a:rPr lang="en-US" dirty="0"/>
              <a:t> National Park &lt;/li&gt;  </a:t>
            </a:r>
          </a:p>
          <a:p>
            <a:r>
              <a:rPr lang="en-US" dirty="0"/>
              <a:t>&lt;/ul&gt;  </a:t>
            </a:r>
          </a:p>
          <a:p>
            <a:r>
              <a:rPr lang="en-US" dirty="0"/>
              <a:t>&lt;/body&gt;  </a:t>
            </a:r>
          </a:p>
          <a:p>
            <a:r>
              <a:rPr lang="en-US" dirty="0"/>
              <a:t>&lt;/html&gt;</a:t>
            </a:r>
          </a:p>
        </p:txBody>
      </p:sp>
      <p:pic>
        <p:nvPicPr>
          <p:cNvPr id="5" name="Picture 4">
            <a:extLst>
              <a:ext uri="{FF2B5EF4-FFF2-40B4-BE49-F238E27FC236}">
                <a16:creationId xmlns:a16="http://schemas.microsoft.com/office/drawing/2014/main" id="{AF74B9CC-CD3C-13D3-06CE-B7CEE3512FEF}"/>
              </a:ext>
            </a:extLst>
          </p:cNvPr>
          <p:cNvPicPr>
            <a:picLocks noChangeAspect="1"/>
          </p:cNvPicPr>
          <p:nvPr/>
        </p:nvPicPr>
        <p:blipFill>
          <a:blip r:embed="rId2"/>
          <a:stretch>
            <a:fillRect/>
          </a:stretch>
        </p:blipFill>
        <p:spPr>
          <a:xfrm>
            <a:off x="190499" y="1733550"/>
            <a:ext cx="11791949" cy="5038725"/>
          </a:xfrm>
          <a:prstGeom prst="rect">
            <a:avLst/>
          </a:prstGeom>
        </p:spPr>
      </p:pic>
    </p:spTree>
    <p:extLst>
      <p:ext uri="{BB962C8B-B14F-4D97-AF65-F5344CB8AC3E}">
        <p14:creationId xmlns:p14="http://schemas.microsoft.com/office/powerpoint/2010/main" val="2379642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BBAC17-306A-1E62-A7D1-3847BF89546A}"/>
              </a:ext>
            </a:extLst>
          </p:cNvPr>
          <p:cNvSpPr>
            <a:spLocks noGrp="1"/>
          </p:cNvSpPr>
          <p:nvPr>
            <p:ph idx="1"/>
          </p:nvPr>
        </p:nvSpPr>
        <p:spPr>
          <a:xfrm>
            <a:off x="238124" y="228600"/>
            <a:ext cx="11725275" cy="6400799"/>
          </a:xfrm>
        </p:spPr>
        <p:txBody>
          <a:bodyPr>
            <a:normAutofit/>
          </a:bodyPr>
          <a:lstStyle/>
          <a:p>
            <a:r>
              <a:rPr lang="en-US" dirty="0"/>
              <a:t>It is possible to customize unordered lists using type attribute and values that denote bullet types such as disc, square, or circle. </a:t>
            </a:r>
          </a:p>
          <a:p>
            <a:r>
              <a:rPr lang="en-US" b="1" dirty="0">
                <a:solidFill>
                  <a:srgbClr val="FF0000"/>
                </a:solidFill>
              </a:rPr>
              <a:t>For example: </a:t>
            </a:r>
          </a:p>
          <a:p>
            <a:r>
              <a:rPr lang="en-US" dirty="0"/>
              <a:t>&lt;ul type = “bullet-type”&gt;....&lt;/ul&gt;  </a:t>
            </a:r>
          </a:p>
          <a:p>
            <a:r>
              <a:rPr lang="en-US" dirty="0"/>
              <a:t>&lt;ul type = “square”&gt; ..&lt;/ul&gt;</a:t>
            </a:r>
          </a:p>
          <a:p>
            <a:r>
              <a:rPr lang="en-US" b="1" dirty="0">
                <a:solidFill>
                  <a:srgbClr val="00B050"/>
                </a:solidFill>
              </a:rPr>
              <a:t>B. HTML lists: Definition and Nested list </a:t>
            </a:r>
          </a:p>
          <a:p>
            <a:r>
              <a:rPr lang="en-US" b="1" dirty="0" err="1">
                <a:solidFill>
                  <a:srgbClr val="FF0000"/>
                </a:solidFill>
              </a:rPr>
              <a:t>i</a:t>
            </a:r>
            <a:r>
              <a:rPr lang="en-US" b="1" dirty="0">
                <a:solidFill>
                  <a:srgbClr val="FF0000"/>
                </a:solidFill>
              </a:rPr>
              <a:t>. Creating definition list </a:t>
            </a:r>
          </a:p>
          <a:p>
            <a:r>
              <a:rPr lang="en-US" b="1" dirty="0">
                <a:solidFill>
                  <a:srgbClr val="00B0F0"/>
                </a:solidFill>
              </a:rPr>
              <a:t>A definition list </a:t>
            </a:r>
            <a:r>
              <a:rPr lang="en-US" dirty="0"/>
              <a:t>is used to present a glossary of terms, or other definition lists like  </a:t>
            </a:r>
          </a:p>
          <a:p>
            <a:r>
              <a:rPr lang="en-US" dirty="0"/>
              <a:t>Dictionary and encyclopedia. </a:t>
            </a:r>
          </a:p>
          <a:p>
            <a:r>
              <a:rPr lang="en-US" dirty="0"/>
              <a:t>To create a definition list, use &lt;dl&gt; ...&lt;/dl&gt; element in which you place </a:t>
            </a:r>
          </a:p>
          <a:p>
            <a:r>
              <a:rPr lang="en-US" dirty="0"/>
              <a:t>&lt;dt&gt; ... &lt;/dt&gt; to mark up the </a:t>
            </a:r>
            <a:r>
              <a:rPr lang="en-US" b="1" dirty="0">
                <a:solidFill>
                  <a:srgbClr val="FF0000"/>
                </a:solidFill>
              </a:rPr>
              <a:t>term</a:t>
            </a:r>
            <a:r>
              <a:rPr lang="en-US" dirty="0"/>
              <a:t> and </a:t>
            </a:r>
          </a:p>
          <a:p>
            <a:r>
              <a:rPr lang="en-US" dirty="0"/>
              <a:t>&lt;dd&gt; ... &lt;/ dd&gt; to mark up the </a:t>
            </a:r>
            <a:r>
              <a:rPr lang="en-US" b="1" dirty="0">
                <a:solidFill>
                  <a:srgbClr val="007FDE"/>
                </a:solidFill>
              </a:rPr>
              <a:t>definition part</a:t>
            </a:r>
            <a:r>
              <a:rPr lang="en-US" dirty="0"/>
              <a:t>.  </a:t>
            </a:r>
          </a:p>
          <a:p>
            <a:endParaRPr lang="en-US" dirty="0"/>
          </a:p>
        </p:txBody>
      </p:sp>
    </p:spTree>
    <p:extLst>
      <p:ext uri="{BB962C8B-B14F-4D97-AF65-F5344CB8AC3E}">
        <p14:creationId xmlns:p14="http://schemas.microsoft.com/office/powerpoint/2010/main" val="160697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57199A-E932-377F-DD73-43F274432592}"/>
              </a:ext>
            </a:extLst>
          </p:cNvPr>
          <p:cNvSpPr>
            <a:spLocks noGrp="1"/>
          </p:cNvSpPr>
          <p:nvPr>
            <p:ph idx="1"/>
          </p:nvPr>
        </p:nvSpPr>
        <p:spPr>
          <a:xfrm>
            <a:off x="247650" y="200024"/>
            <a:ext cx="11753850" cy="6429375"/>
          </a:xfrm>
        </p:spPr>
        <p:txBody>
          <a:bodyPr>
            <a:normAutofit/>
          </a:bodyPr>
          <a:lstStyle/>
          <a:p>
            <a:r>
              <a:rPr lang="en-US" sz="3200" dirty="0"/>
              <a:t>Therefore, a definition list consists of the following parts:  </a:t>
            </a:r>
          </a:p>
          <a:p>
            <a:r>
              <a:rPr lang="en-US" sz="3200" dirty="0"/>
              <a:t>&lt;dl&gt; - Defines the start of the list  </a:t>
            </a:r>
          </a:p>
          <a:p>
            <a:r>
              <a:rPr lang="en-US" sz="3200" dirty="0"/>
              <a:t>&lt;dt&gt; - A term  </a:t>
            </a:r>
          </a:p>
          <a:p>
            <a:r>
              <a:rPr lang="en-US" sz="3200" dirty="0"/>
              <a:t>&lt;dd&gt; - Term definition  </a:t>
            </a:r>
          </a:p>
          <a:p>
            <a:r>
              <a:rPr lang="en-US" sz="3200" dirty="0"/>
              <a:t>&lt;/dl&gt; - Defines the end of the list  </a:t>
            </a:r>
          </a:p>
          <a:p>
            <a:r>
              <a:rPr lang="en-US" sz="3200" dirty="0"/>
              <a:t>For example:</a:t>
            </a:r>
          </a:p>
          <a:p>
            <a:r>
              <a:rPr lang="en-US" sz="3200" dirty="0"/>
              <a:t>&lt;!DOCTYPE html&gt;  </a:t>
            </a:r>
          </a:p>
          <a:p>
            <a:r>
              <a:rPr lang="en-US" sz="3200" dirty="0"/>
              <a:t>&lt;html&gt;  </a:t>
            </a:r>
          </a:p>
          <a:p>
            <a:r>
              <a:rPr lang="en-US" sz="3200" dirty="0"/>
              <a:t>&lt;head&gt;  </a:t>
            </a:r>
          </a:p>
          <a:p>
            <a:r>
              <a:rPr lang="en-US" sz="3200" dirty="0"/>
              <a:t>&lt;title&gt;Definition list &lt;/title&gt;  </a:t>
            </a:r>
          </a:p>
          <a:p>
            <a:r>
              <a:rPr lang="en-US" sz="3200" dirty="0"/>
              <a:t>&lt;/head&gt;  </a:t>
            </a:r>
          </a:p>
          <a:p>
            <a:endParaRPr lang="en-US" sz="3200" dirty="0"/>
          </a:p>
        </p:txBody>
      </p:sp>
    </p:spTree>
    <p:extLst>
      <p:ext uri="{BB962C8B-B14F-4D97-AF65-F5344CB8AC3E}">
        <p14:creationId xmlns:p14="http://schemas.microsoft.com/office/powerpoint/2010/main" val="54780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C7D2C2-6395-0A98-1CEB-CCF936DB5E07}"/>
              </a:ext>
            </a:extLst>
          </p:cNvPr>
          <p:cNvSpPr>
            <a:spLocks noGrp="1"/>
          </p:cNvSpPr>
          <p:nvPr>
            <p:ph idx="1"/>
          </p:nvPr>
        </p:nvSpPr>
        <p:spPr>
          <a:xfrm>
            <a:off x="266700" y="190499"/>
            <a:ext cx="11668125" cy="6467475"/>
          </a:xfrm>
        </p:spPr>
        <p:txBody>
          <a:bodyPr>
            <a:normAutofit lnSpcReduction="10000"/>
          </a:bodyPr>
          <a:lstStyle/>
          <a:p>
            <a:r>
              <a:rPr lang="en-US" dirty="0"/>
              <a:t>&lt;body&gt;  </a:t>
            </a:r>
          </a:p>
          <a:p>
            <a:r>
              <a:rPr lang="en-US" dirty="0"/>
              <a:t>&lt;dl&gt;  </a:t>
            </a:r>
          </a:p>
          <a:p>
            <a:r>
              <a:rPr lang="en-US" dirty="0"/>
              <a:t>&lt;dt&gt;&lt;b&gt;ICT &lt;/b&gt;&lt;/dt&gt;  </a:t>
            </a:r>
          </a:p>
          <a:p>
            <a:r>
              <a:rPr lang="en-US" dirty="0"/>
              <a:t>&lt;dd&gt;ICT stands for Information and Communication Technology&lt;/dd&gt;  </a:t>
            </a:r>
          </a:p>
          <a:p>
            <a:r>
              <a:rPr lang="en-US" dirty="0"/>
              <a:t>&lt;dt&gt;&lt;b&gt;HTML&lt;/b&gt;&lt;/dt&gt;  </a:t>
            </a:r>
          </a:p>
          <a:p>
            <a:r>
              <a:rPr lang="en-US" dirty="0"/>
              <a:t>&lt;dd&gt; HTML stands for Hyper Text Markup Language&lt;/dd&gt;  </a:t>
            </a:r>
          </a:p>
          <a:p>
            <a:r>
              <a:rPr lang="en-US" dirty="0"/>
              <a:t>&lt;dt&gt;&lt;b&gt;JPEG&lt;/b&gt;&lt;/dt&gt;  </a:t>
            </a:r>
          </a:p>
          <a:p>
            <a:r>
              <a:rPr lang="en-US" dirty="0"/>
              <a:t>&lt;dd&gt;JPEG stands for Joint Photographic Experts Group&lt;/dd&gt;  </a:t>
            </a:r>
          </a:p>
          <a:p>
            <a:r>
              <a:rPr lang="en-US" dirty="0"/>
              <a:t>&lt;dt&gt;&lt;b&gt;CSS&lt;/b&gt;&lt;/dt&gt;  </a:t>
            </a:r>
          </a:p>
          <a:p>
            <a:r>
              <a:rPr lang="en-US" dirty="0"/>
              <a:t>&lt;dd&gt;CSS stands for Cascading Style Sheet&lt;/dd&gt; </a:t>
            </a:r>
          </a:p>
          <a:p>
            <a:r>
              <a:rPr lang="en-US" dirty="0"/>
              <a:t>&lt;/dl&gt;  </a:t>
            </a:r>
          </a:p>
          <a:p>
            <a:r>
              <a:rPr lang="en-US" dirty="0"/>
              <a:t>&lt;/body&gt;  </a:t>
            </a:r>
          </a:p>
          <a:p>
            <a:r>
              <a:rPr lang="en-US" dirty="0"/>
              <a:t>&lt;/html&gt;</a:t>
            </a:r>
          </a:p>
        </p:txBody>
      </p:sp>
      <p:pic>
        <p:nvPicPr>
          <p:cNvPr id="5" name="Picture 4">
            <a:extLst>
              <a:ext uri="{FF2B5EF4-FFF2-40B4-BE49-F238E27FC236}">
                <a16:creationId xmlns:a16="http://schemas.microsoft.com/office/drawing/2014/main" id="{261EEA36-58AE-24A9-F8CE-214D038ED10F}"/>
              </a:ext>
            </a:extLst>
          </p:cNvPr>
          <p:cNvPicPr>
            <a:picLocks noChangeAspect="1"/>
          </p:cNvPicPr>
          <p:nvPr/>
        </p:nvPicPr>
        <p:blipFill>
          <a:blip r:embed="rId2"/>
          <a:srcRect t="17557"/>
          <a:stretch>
            <a:fillRect/>
          </a:stretch>
        </p:blipFill>
        <p:spPr>
          <a:xfrm>
            <a:off x="266700" y="200026"/>
            <a:ext cx="11668125" cy="6575853"/>
          </a:xfrm>
          <a:prstGeom prst="rect">
            <a:avLst/>
          </a:prstGeom>
        </p:spPr>
      </p:pic>
    </p:spTree>
    <p:extLst>
      <p:ext uri="{BB962C8B-B14F-4D97-AF65-F5344CB8AC3E}">
        <p14:creationId xmlns:p14="http://schemas.microsoft.com/office/powerpoint/2010/main" val="313390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04FF73-C81E-CEB7-11A7-9EA84B3511B8}"/>
              </a:ext>
            </a:extLst>
          </p:cNvPr>
          <p:cNvSpPr>
            <a:spLocks noGrp="1"/>
          </p:cNvSpPr>
          <p:nvPr>
            <p:ph idx="1"/>
          </p:nvPr>
        </p:nvSpPr>
        <p:spPr>
          <a:xfrm>
            <a:off x="247649" y="190500"/>
            <a:ext cx="11706225" cy="6457950"/>
          </a:xfrm>
        </p:spPr>
        <p:txBody>
          <a:bodyPr/>
          <a:lstStyle/>
          <a:p>
            <a:r>
              <a:rPr lang="en-US" dirty="0"/>
              <a:t>Exercise write HTML tags for creating the following page</a:t>
            </a:r>
          </a:p>
          <a:p>
            <a:endParaRPr lang="en-US" dirty="0"/>
          </a:p>
        </p:txBody>
      </p:sp>
      <p:pic>
        <p:nvPicPr>
          <p:cNvPr id="5" name="Picture 4">
            <a:extLst>
              <a:ext uri="{FF2B5EF4-FFF2-40B4-BE49-F238E27FC236}">
                <a16:creationId xmlns:a16="http://schemas.microsoft.com/office/drawing/2014/main" id="{84E38B85-8B18-6F46-66F4-3154BD3D3A15}"/>
              </a:ext>
            </a:extLst>
          </p:cNvPr>
          <p:cNvPicPr>
            <a:picLocks noChangeAspect="1"/>
          </p:cNvPicPr>
          <p:nvPr/>
        </p:nvPicPr>
        <p:blipFill>
          <a:blip r:embed="rId2"/>
          <a:srcRect t="1645" b="2797"/>
          <a:stretch>
            <a:fillRect/>
          </a:stretch>
        </p:blipFill>
        <p:spPr>
          <a:xfrm>
            <a:off x="385762" y="657225"/>
            <a:ext cx="11420475" cy="5915025"/>
          </a:xfrm>
          <a:prstGeom prst="rect">
            <a:avLst/>
          </a:prstGeom>
        </p:spPr>
      </p:pic>
    </p:spTree>
    <p:extLst>
      <p:ext uri="{BB962C8B-B14F-4D97-AF65-F5344CB8AC3E}">
        <p14:creationId xmlns:p14="http://schemas.microsoft.com/office/powerpoint/2010/main" val="114009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05F263-534D-B85A-E017-27E3EF28C22F}"/>
              </a:ext>
            </a:extLst>
          </p:cNvPr>
          <p:cNvSpPr>
            <a:spLocks noGrp="1"/>
          </p:cNvSpPr>
          <p:nvPr>
            <p:ph idx="1"/>
          </p:nvPr>
        </p:nvSpPr>
        <p:spPr>
          <a:xfrm>
            <a:off x="171450" y="200025"/>
            <a:ext cx="11810999" cy="6457950"/>
          </a:xfrm>
        </p:spPr>
        <p:txBody>
          <a:bodyPr>
            <a:normAutofit fontScale="92500" lnSpcReduction="20000"/>
          </a:bodyPr>
          <a:lstStyle/>
          <a:p>
            <a:pPr algn="just"/>
            <a:r>
              <a:rPr lang="en-US" b="1" dirty="0">
                <a:solidFill>
                  <a:srgbClr val="007FDE"/>
                </a:solidFill>
              </a:rPr>
              <a:t>C. HTML Frame and Table tags </a:t>
            </a:r>
          </a:p>
          <a:p>
            <a:pPr algn="just"/>
            <a:r>
              <a:rPr lang="en-US" b="1" dirty="0">
                <a:solidFill>
                  <a:srgbClr val="00B050"/>
                </a:solidFill>
              </a:rPr>
              <a:t>HTML Frame Tags </a:t>
            </a:r>
          </a:p>
          <a:p>
            <a:pPr algn="just"/>
            <a:r>
              <a:rPr lang="en-US" dirty="0"/>
              <a:t>In the context of a web browser, a frame is a part of a web page or browser window which displays content independent of its container, with the ability to load content independently. </a:t>
            </a:r>
          </a:p>
          <a:p>
            <a:pPr algn="just"/>
            <a:r>
              <a:rPr lang="en-US" b="1" dirty="0">
                <a:solidFill>
                  <a:srgbClr val="FF0000"/>
                </a:solidFill>
              </a:rPr>
              <a:t>Frameset: </a:t>
            </a:r>
          </a:p>
          <a:p>
            <a:pPr algn="just"/>
            <a:r>
              <a:rPr lang="en-US" dirty="0"/>
              <a:t>In </a:t>
            </a:r>
            <a:r>
              <a:rPr lang="en-US" b="1" dirty="0">
                <a:solidFill>
                  <a:srgbClr val="00B0F0"/>
                </a:solidFill>
              </a:rPr>
              <a:t>HTML</a:t>
            </a:r>
            <a:r>
              <a:rPr lang="en-US" dirty="0"/>
              <a:t>, a frameset is a group of named frames to which web pages and media can be directed. </a:t>
            </a:r>
          </a:p>
          <a:p>
            <a:pPr algn="just"/>
            <a:r>
              <a:rPr lang="en-US" dirty="0"/>
              <a:t>The </a:t>
            </a:r>
            <a:r>
              <a:rPr lang="en-US" b="1" dirty="0"/>
              <a:t>attributes</a:t>
            </a:r>
            <a:r>
              <a:rPr lang="en-US" dirty="0"/>
              <a:t> </a:t>
            </a:r>
            <a:r>
              <a:rPr lang="en-US" b="1" dirty="0">
                <a:solidFill>
                  <a:srgbClr val="00B050"/>
                </a:solidFill>
              </a:rPr>
              <a:t>rows</a:t>
            </a:r>
            <a:r>
              <a:rPr lang="en-US" dirty="0"/>
              <a:t> and </a:t>
            </a:r>
            <a:r>
              <a:rPr lang="en-US" b="1" dirty="0">
                <a:solidFill>
                  <a:srgbClr val="00B050"/>
                </a:solidFill>
              </a:rPr>
              <a:t>cols </a:t>
            </a:r>
            <a:r>
              <a:rPr lang="en-US" dirty="0"/>
              <a:t>on the opening </a:t>
            </a:r>
            <a:r>
              <a:rPr lang="en-US" b="1" dirty="0">
                <a:solidFill>
                  <a:srgbClr val="FF0000"/>
                </a:solidFill>
              </a:rPr>
              <a:t>frameset</a:t>
            </a:r>
            <a:r>
              <a:rPr lang="en-US" dirty="0"/>
              <a:t> tag define the dimensions of a grid of frames using comma-separated lists of sizes, specified in either pixels or percentages. </a:t>
            </a:r>
          </a:p>
          <a:p>
            <a:pPr algn="just"/>
            <a:r>
              <a:rPr lang="en-US" b="1" dirty="0"/>
              <a:t>Within the </a:t>
            </a:r>
            <a:r>
              <a:rPr lang="en-US" b="1" dirty="0">
                <a:solidFill>
                  <a:srgbClr val="FF0000"/>
                </a:solidFill>
              </a:rPr>
              <a:t>frameset</a:t>
            </a:r>
            <a:r>
              <a:rPr lang="en-US" dirty="0"/>
              <a:t>, a series of frame elements describe the initial source documents for each frame in the frameset, as well as assigning them names for use as the target of links. </a:t>
            </a:r>
          </a:p>
          <a:p>
            <a:pPr algn="just"/>
            <a:r>
              <a:rPr lang="en-US" dirty="0"/>
              <a:t>Note that a </a:t>
            </a:r>
            <a:r>
              <a:rPr lang="en-US" b="1" dirty="0">
                <a:solidFill>
                  <a:srgbClr val="00B0F0"/>
                </a:solidFill>
              </a:rPr>
              <a:t>HTML</a:t>
            </a:r>
            <a:r>
              <a:rPr lang="en-US" dirty="0"/>
              <a:t> document would normally contain a head and a body may instead contain a head and a frameset (but not both a body and a frameset).</a:t>
            </a:r>
          </a:p>
          <a:p>
            <a:pPr algn="just"/>
            <a:r>
              <a:rPr lang="en-US" dirty="0"/>
              <a:t>Example: the </a:t>
            </a:r>
            <a:r>
              <a:rPr lang="en-US" b="1" dirty="0">
                <a:solidFill>
                  <a:srgbClr val="00B0F0"/>
                </a:solidFill>
              </a:rPr>
              <a:t>HTML</a:t>
            </a:r>
            <a:r>
              <a:rPr lang="en-US" dirty="0"/>
              <a:t> document below, is creating three horizontal frames: </a:t>
            </a:r>
            <a:endParaRPr lang="en-US" b="1" dirty="0">
              <a:solidFill>
                <a:srgbClr val="00B050"/>
              </a:solidFill>
            </a:endParaRPr>
          </a:p>
        </p:txBody>
      </p:sp>
    </p:spTree>
    <p:extLst>
      <p:ext uri="{BB962C8B-B14F-4D97-AF65-F5344CB8AC3E}">
        <p14:creationId xmlns:p14="http://schemas.microsoft.com/office/powerpoint/2010/main" val="93946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21A9A7-D0AC-81B1-3D8A-580A4A317BCD}"/>
              </a:ext>
            </a:extLst>
          </p:cNvPr>
          <p:cNvSpPr>
            <a:spLocks noGrp="1"/>
          </p:cNvSpPr>
          <p:nvPr>
            <p:ph idx="1"/>
          </p:nvPr>
        </p:nvSpPr>
        <p:spPr>
          <a:xfrm>
            <a:off x="266699" y="238125"/>
            <a:ext cx="11706225" cy="6381750"/>
          </a:xfrm>
        </p:spPr>
        <p:txBody>
          <a:bodyPr>
            <a:normAutofit/>
          </a:bodyPr>
          <a:lstStyle/>
          <a:p>
            <a:r>
              <a:rPr lang="en-US" dirty="0"/>
              <a:t>&lt;! DOCTYPE html&gt;  </a:t>
            </a:r>
          </a:p>
          <a:p>
            <a:r>
              <a:rPr lang="en-US" dirty="0"/>
              <a:t>&lt;html&gt;  </a:t>
            </a:r>
          </a:p>
          <a:p>
            <a:r>
              <a:rPr lang="en-US" dirty="0"/>
              <a:t>&lt;head&gt;  </a:t>
            </a:r>
          </a:p>
          <a:p>
            <a:r>
              <a:rPr lang="en-US" dirty="0"/>
              <a:t>&lt;title&gt;Frames&lt;/title&gt;  </a:t>
            </a:r>
          </a:p>
          <a:p>
            <a:r>
              <a:rPr lang="en-US" dirty="0"/>
              <a:t>&lt;/head&gt;  </a:t>
            </a:r>
          </a:p>
          <a:p>
            <a:r>
              <a:rPr lang="en-US" dirty="0"/>
              <a:t>&lt;frameset rows=”25%,40%,35%”&gt;  </a:t>
            </a:r>
          </a:p>
          <a:p>
            <a:r>
              <a:rPr lang="en-US" dirty="0"/>
              <a:t>&lt;frame name=”top” </a:t>
            </a:r>
            <a:r>
              <a:rPr lang="en-US" dirty="0" err="1"/>
              <a:t>src</a:t>
            </a:r>
            <a:r>
              <a:rPr lang="en-US" dirty="0"/>
              <a:t>=”Unordered.html” /&gt;  </a:t>
            </a:r>
          </a:p>
          <a:p>
            <a:r>
              <a:rPr lang="en-US" dirty="0"/>
              <a:t>&lt;frame name=”main” </a:t>
            </a:r>
            <a:r>
              <a:rPr lang="en-US" dirty="0" err="1"/>
              <a:t>src</a:t>
            </a:r>
            <a:r>
              <a:rPr lang="en-US" dirty="0"/>
              <a:t>=”Visit.html” /&gt;  </a:t>
            </a:r>
          </a:p>
          <a:p>
            <a:r>
              <a:rPr lang="en-US" dirty="0"/>
              <a:t>&lt;frame name=”bottom” </a:t>
            </a:r>
            <a:r>
              <a:rPr lang="en-US" dirty="0" err="1"/>
              <a:t>src</a:t>
            </a:r>
            <a:r>
              <a:rPr lang="en-US" dirty="0"/>
              <a:t>=”Easter_Africa.html” /&gt;  </a:t>
            </a:r>
          </a:p>
          <a:p>
            <a:r>
              <a:rPr lang="en-US" dirty="0"/>
              <a:t>&lt;/frameset&gt;  </a:t>
            </a:r>
          </a:p>
          <a:p>
            <a:r>
              <a:rPr lang="en-US" dirty="0"/>
              <a:t>&lt;/html&gt; </a:t>
            </a:r>
          </a:p>
        </p:txBody>
      </p:sp>
      <p:pic>
        <p:nvPicPr>
          <p:cNvPr id="6" name="Picture 5">
            <a:extLst>
              <a:ext uri="{FF2B5EF4-FFF2-40B4-BE49-F238E27FC236}">
                <a16:creationId xmlns:a16="http://schemas.microsoft.com/office/drawing/2014/main" id="{46675825-88C4-1D9B-E426-F44F8FB45D60}"/>
              </a:ext>
            </a:extLst>
          </p:cNvPr>
          <p:cNvPicPr>
            <a:picLocks noChangeAspect="1"/>
          </p:cNvPicPr>
          <p:nvPr/>
        </p:nvPicPr>
        <p:blipFill>
          <a:blip r:embed="rId2"/>
          <a:stretch>
            <a:fillRect/>
          </a:stretch>
        </p:blipFill>
        <p:spPr>
          <a:xfrm>
            <a:off x="266699" y="0"/>
            <a:ext cx="10820401" cy="6857999"/>
          </a:xfrm>
          <a:prstGeom prst="rect">
            <a:avLst/>
          </a:prstGeom>
        </p:spPr>
      </p:pic>
    </p:spTree>
    <p:extLst>
      <p:ext uri="{BB962C8B-B14F-4D97-AF65-F5344CB8AC3E}">
        <p14:creationId xmlns:p14="http://schemas.microsoft.com/office/powerpoint/2010/main" val="316365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09D04A-43B4-3D91-2F4C-B90F5FF8A839}"/>
              </a:ext>
            </a:extLst>
          </p:cNvPr>
          <p:cNvSpPr>
            <a:spLocks noGrp="1"/>
          </p:cNvSpPr>
          <p:nvPr>
            <p:ph idx="1"/>
          </p:nvPr>
        </p:nvSpPr>
        <p:spPr>
          <a:xfrm>
            <a:off x="170121" y="148856"/>
            <a:ext cx="11865935" cy="6507125"/>
          </a:xfrm>
        </p:spPr>
        <p:txBody>
          <a:bodyPr/>
          <a:lstStyle/>
          <a:p>
            <a:r>
              <a:rPr lang="en-US" sz="3200" b="1" dirty="0">
                <a:solidFill>
                  <a:srgbClr val="C00000"/>
                </a:solidFill>
              </a:rPr>
              <a:t>2. Composite Attribute</a:t>
            </a:r>
          </a:p>
          <a:p>
            <a:endParaRPr lang="en-US" b="1" dirty="0">
              <a:solidFill>
                <a:srgbClr val="00B050"/>
              </a:solidFill>
            </a:endParaRPr>
          </a:p>
          <a:p>
            <a:endParaRPr lang="en-US" b="1" dirty="0">
              <a:solidFill>
                <a:srgbClr val="00B050"/>
              </a:solidFill>
            </a:endParaRPr>
          </a:p>
          <a:p>
            <a:endParaRPr lang="en-US" b="1" dirty="0">
              <a:solidFill>
                <a:srgbClr val="00B050"/>
              </a:solidFill>
            </a:endParaRPr>
          </a:p>
          <a:p>
            <a:endParaRPr lang="en-US" b="1" dirty="0">
              <a:solidFill>
                <a:srgbClr val="00B050"/>
              </a:solidFill>
            </a:endParaRPr>
          </a:p>
          <a:p>
            <a:endParaRPr lang="en-US" b="1" dirty="0">
              <a:solidFill>
                <a:srgbClr val="00B050"/>
              </a:solidFill>
            </a:endParaRPr>
          </a:p>
          <a:p>
            <a:endParaRPr lang="en-US" b="1" dirty="0">
              <a:solidFill>
                <a:srgbClr val="00B050"/>
              </a:solidFill>
            </a:endParaRPr>
          </a:p>
          <a:p>
            <a:r>
              <a:rPr lang="en-US" sz="3200" b="1" dirty="0">
                <a:solidFill>
                  <a:srgbClr val="C00000"/>
                </a:solidFill>
              </a:rPr>
              <a:t>3. Multivalued Attribute</a:t>
            </a:r>
          </a:p>
          <a:p>
            <a:pPr marL="0" indent="0">
              <a:buNone/>
            </a:pPr>
            <a:endParaRPr lang="en-US" b="1" dirty="0">
              <a:solidFill>
                <a:srgbClr val="00B050"/>
              </a:solidFill>
            </a:endParaRPr>
          </a:p>
          <a:p>
            <a:pPr marL="0" indent="0">
              <a:buNone/>
            </a:pPr>
            <a:endParaRPr lang="en-US" b="1" dirty="0">
              <a:solidFill>
                <a:srgbClr val="00B050"/>
              </a:solidFill>
            </a:endParaRPr>
          </a:p>
          <a:p>
            <a:r>
              <a:rPr lang="en-US" sz="3200" b="1" dirty="0">
                <a:solidFill>
                  <a:srgbClr val="C00000"/>
                </a:solidFill>
              </a:rPr>
              <a:t>4. Derived Attribute   </a:t>
            </a:r>
          </a:p>
          <a:p>
            <a:endParaRPr lang="en-US" b="1" dirty="0">
              <a:solidFill>
                <a:srgbClr val="00B050"/>
              </a:solidFill>
            </a:endParaRPr>
          </a:p>
          <a:p>
            <a:endParaRPr lang="en-US" b="1" dirty="0">
              <a:solidFill>
                <a:srgbClr val="00B050"/>
              </a:solidFill>
            </a:endParaRPr>
          </a:p>
        </p:txBody>
      </p:sp>
      <p:pic>
        <p:nvPicPr>
          <p:cNvPr id="4" name="Picture 3">
            <a:extLst>
              <a:ext uri="{FF2B5EF4-FFF2-40B4-BE49-F238E27FC236}">
                <a16:creationId xmlns:a16="http://schemas.microsoft.com/office/drawing/2014/main" id="{C0AD5A44-CF8F-4AAD-864E-70059A2ED7DA}"/>
              </a:ext>
            </a:extLst>
          </p:cNvPr>
          <p:cNvPicPr>
            <a:picLocks noChangeAspect="1"/>
          </p:cNvPicPr>
          <p:nvPr/>
        </p:nvPicPr>
        <p:blipFill>
          <a:blip r:embed="rId2"/>
          <a:stretch>
            <a:fillRect/>
          </a:stretch>
        </p:blipFill>
        <p:spPr>
          <a:xfrm>
            <a:off x="792348" y="646370"/>
            <a:ext cx="10063494" cy="2947435"/>
          </a:xfrm>
          <a:prstGeom prst="rect">
            <a:avLst/>
          </a:prstGeom>
        </p:spPr>
      </p:pic>
      <p:pic>
        <p:nvPicPr>
          <p:cNvPr id="5" name="Picture 4">
            <a:extLst>
              <a:ext uri="{FF2B5EF4-FFF2-40B4-BE49-F238E27FC236}">
                <a16:creationId xmlns:a16="http://schemas.microsoft.com/office/drawing/2014/main" id="{863AF30B-46C5-4BD9-786B-3C529BB9F613}"/>
              </a:ext>
            </a:extLst>
          </p:cNvPr>
          <p:cNvPicPr>
            <a:picLocks noChangeAspect="1"/>
          </p:cNvPicPr>
          <p:nvPr/>
        </p:nvPicPr>
        <p:blipFill>
          <a:blip r:embed="rId3"/>
          <a:stretch>
            <a:fillRect/>
          </a:stretch>
        </p:blipFill>
        <p:spPr>
          <a:xfrm>
            <a:off x="4902938" y="3593805"/>
            <a:ext cx="2400300" cy="1352550"/>
          </a:xfrm>
          <a:prstGeom prst="rect">
            <a:avLst/>
          </a:prstGeom>
        </p:spPr>
      </p:pic>
      <p:pic>
        <p:nvPicPr>
          <p:cNvPr id="6" name="Picture 5">
            <a:extLst>
              <a:ext uri="{FF2B5EF4-FFF2-40B4-BE49-F238E27FC236}">
                <a16:creationId xmlns:a16="http://schemas.microsoft.com/office/drawing/2014/main" id="{CAEB536A-7366-EB91-F5C3-8D33776B9B25}"/>
              </a:ext>
            </a:extLst>
          </p:cNvPr>
          <p:cNvPicPr>
            <a:picLocks noChangeAspect="1"/>
          </p:cNvPicPr>
          <p:nvPr/>
        </p:nvPicPr>
        <p:blipFill>
          <a:blip r:embed="rId4"/>
          <a:stretch>
            <a:fillRect/>
          </a:stretch>
        </p:blipFill>
        <p:spPr>
          <a:xfrm>
            <a:off x="5093438" y="5220143"/>
            <a:ext cx="2209800" cy="1162050"/>
          </a:xfrm>
          <a:prstGeom prst="rect">
            <a:avLst/>
          </a:prstGeom>
        </p:spPr>
      </p:pic>
    </p:spTree>
    <p:extLst>
      <p:ext uri="{BB962C8B-B14F-4D97-AF65-F5344CB8AC3E}">
        <p14:creationId xmlns:p14="http://schemas.microsoft.com/office/powerpoint/2010/main" val="136187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4BDB43-5B76-2FE0-FD22-388EC62A2960}"/>
              </a:ext>
            </a:extLst>
          </p:cNvPr>
          <p:cNvSpPr>
            <a:spLocks noGrp="1"/>
          </p:cNvSpPr>
          <p:nvPr>
            <p:ph idx="1"/>
          </p:nvPr>
        </p:nvSpPr>
        <p:spPr>
          <a:xfrm>
            <a:off x="266699" y="200024"/>
            <a:ext cx="11687175" cy="6429375"/>
          </a:xfrm>
        </p:spPr>
        <p:txBody>
          <a:bodyPr>
            <a:normAutofit/>
          </a:bodyPr>
          <a:lstStyle/>
          <a:p>
            <a:r>
              <a:rPr lang="en-US" sz="3000" b="1" dirty="0">
                <a:solidFill>
                  <a:srgbClr val="00B050"/>
                </a:solidFill>
              </a:rPr>
              <a:t>HTML Table tags </a:t>
            </a:r>
          </a:p>
          <a:p>
            <a:r>
              <a:rPr lang="en-US" sz="3000" dirty="0"/>
              <a:t>The HTML tables are created using the </a:t>
            </a:r>
            <a:r>
              <a:rPr lang="en-US" sz="3000" b="1" dirty="0">
                <a:solidFill>
                  <a:srgbClr val="FF0000"/>
                </a:solidFill>
              </a:rPr>
              <a:t>&lt;table&gt; </a:t>
            </a:r>
            <a:r>
              <a:rPr lang="en-US" sz="3000" dirty="0"/>
              <a:t>tag which is a container for </a:t>
            </a:r>
            <a:r>
              <a:rPr lang="en-US" sz="3000" b="1" dirty="0">
                <a:solidFill>
                  <a:srgbClr val="FF0000"/>
                </a:solidFill>
              </a:rPr>
              <a:t>&lt;tr&gt; </a:t>
            </a:r>
            <a:r>
              <a:rPr lang="en-US" sz="3000" dirty="0"/>
              <a:t>(table row) tag used to create rows and </a:t>
            </a:r>
            <a:r>
              <a:rPr lang="en-US" sz="3000" dirty="0">
                <a:solidFill>
                  <a:srgbClr val="FF0000"/>
                </a:solidFill>
              </a:rPr>
              <a:t>&lt;td&gt; </a:t>
            </a:r>
            <a:r>
              <a:rPr lang="en-US" sz="3000" dirty="0"/>
              <a:t>(table data) tag used to create data cells.  </a:t>
            </a:r>
          </a:p>
          <a:p>
            <a:r>
              <a:rPr lang="en-US" sz="3000" dirty="0"/>
              <a:t>Before creating a table, consider the following table-features:  </a:t>
            </a:r>
          </a:p>
          <a:p>
            <a:r>
              <a:rPr lang="en-US" sz="3000" b="1" dirty="0">
                <a:solidFill>
                  <a:srgbClr val="0070C0"/>
                </a:solidFill>
              </a:rPr>
              <a:t>Caption: </a:t>
            </a:r>
            <a:r>
              <a:rPr lang="en-US" sz="3000" dirty="0"/>
              <a:t>indicates the type of data presented in the table  </a:t>
            </a:r>
          </a:p>
          <a:p>
            <a:r>
              <a:rPr lang="en-US" sz="3000" b="1" dirty="0">
                <a:solidFill>
                  <a:srgbClr val="0070C0"/>
                </a:solidFill>
              </a:rPr>
              <a:t>Table headings: </a:t>
            </a:r>
            <a:r>
              <a:rPr lang="en-US" sz="3000" dirty="0"/>
              <a:t>the row that indicate the data displayed in </a:t>
            </a:r>
            <a:r>
              <a:rPr lang="en-US" sz="3000" b="1" dirty="0">
                <a:solidFill>
                  <a:srgbClr val="FF0000"/>
                </a:solidFill>
              </a:rPr>
              <a:t>each column  </a:t>
            </a:r>
          </a:p>
          <a:p>
            <a:r>
              <a:rPr lang="en-US" sz="3000" dirty="0"/>
              <a:t>To create a table, we use </a:t>
            </a:r>
            <a:r>
              <a:rPr lang="en-US" sz="3000" b="1" dirty="0">
                <a:solidFill>
                  <a:srgbClr val="FF0000"/>
                </a:solidFill>
              </a:rPr>
              <a:t>&lt;table&gt;…&lt;/table&gt; </a:t>
            </a:r>
            <a:r>
              <a:rPr lang="en-US" sz="3000" dirty="0"/>
              <a:t>tags:  </a:t>
            </a:r>
          </a:p>
          <a:p>
            <a:r>
              <a:rPr lang="en-US" sz="3000" dirty="0"/>
              <a:t>&lt;caption&gt;…&lt;/caption&gt; used to create the table caption  </a:t>
            </a:r>
          </a:p>
          <a:p>
            <a:r>
              <a:rPr lang="en-US" sz="3000" dirty="0"/>
              <a:t>&lt;</a:t>
            </a:r>
            <a:r>
              <a:rPr lang="en-US" sz="3000" dirty="0" err="1"/>
              <a:t>th</a:t>
            </a:r>
            <a:r>
              <a:rPr lang="en-US" sz="3000" dirty="0"/>
              <a:t>&gt; ...&lt;/</a:t>
            </a:r>
            <a:r>
              <a:rPr lang="en-US" sz="3000" dirty="0" err="1"/>
              <a:t>th</a:t>
            </a:r>
            <a:r>
              <a:rPr lang="en-US" sz="3000" dirty="0"/>
              <a:t>&gt; tag is used to create the table heading  </a:t>
            </a:r>
          </a:p>
          <a:p>
            <a:r>
              <a:rPr lang="en-US" sz="3000" dirty="0"/>
              <a:t>&lt;tr&gt;...&lt;/tr&gt; tag is used to create table rows  </a:t>
            </a:r>
          </a:p>
          <a:p>
            <a:r>
              <a:rPr lang="en-US" sz="3000" dirty="0"/>
              <a:t>&lt;td&gt;...&lt;/td&gt; tag is used to create data cells </a:t>
            </a:r>
          </a:p>
        </p:txBody>
      </p:sp>
    </p:spTree>
    <p:extLst>
      <p:ext uri="{BB962C8B-B14F-4D97-AF65-F5344CB8AC3E}">
        <p14:creationId xmlns:p14="http://schemas.microsoft.com/office/powerpoint/2010/main" val="229103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C339C7-35E7-52D9-9142-A381E0510A8E}"/>
              </a:ext>
            </a:extLst>
          </p:cNvPr>
          <p:cNvSpPr>
            <a:spLocks noGrp="1"/>
          </p:cNvSpPr>
          <p:nvPr>
            <p:ph idx="1"/>
          </p:nvPr>
        </p:nvSpPr>
        <p:spPr>
          <a:xfrm>
            <a:off x="228600" y="180974"/>
            <a:ext cx="11715750" cy="6429375"/>
          </a:xfrm>
        </p:spPr>
        <p:txBody>
          <a:bodyPr>
            <a:normAutofit lnSpcReduction="10000"/>
          </a:bodyPr>
          <a:lstStyle/>
          <a:p>
            <a:r>
              <a:rPr lang="en-US" dirty="0"/>
              <a:t>&lt;!DOCTYPE html&gt;  </a:t>
            </a:r>
          </a:p>
          <a:p>
            <a:r>
              <a:rPr lang="en-US" dirty="0"/>
              <a:t>&lt;html&gt;  </a:t>
            </a:r>
          </a:p>
          <a:p>
            <a:r>
              <a:rPr lang="en-US" dirty="0"/>
              <a:t>&lt;head&gt;  </a:t>
            </a:r>
          </a:p>
          <a:p>
            <a:r>
              <a:rPr lang="en-US" dirty="0"/>
              <a:t>&lt;title&gt;Table &lt;/title&gt;  </a:t>
            </a:r>
          </a:p>
          <a:p>
            <a:r>
              <a:rPr lang="en-US" dirty="0"/>
              <a:t>&lt;/head&gt;  </a:t>
            </a:r>
          </a:p>
          <a:p>
            <a:r>
              <a:rPr lang="en-US" dirty="0"/>
              <a:t>&lt;body&gt;  </a:t>
            </a:r>
          </a:p>
          <a:p>
            <a:r>
              <a:rPr lang="en-US" dirty="0"/>
              <a:t>&lt;table border=”2” cellpadding=”3” </a:t>
            </a:r>
            <a:r>
              <a:rPr lang="en-US" dirty="0" err="1"/>
              <a:t>cellspacing</a:t>
            </a:r>
            <a:r>
              <a:rPr lang="en-US" dirty="0"/>
              <a:t>=”3”&gt;  </a:t>
            </a:r>
          </a:p>
          <a:p>
            <a:r>
              <a:rPr lang="en-US" dirty="0"/>
              <a:t>&lt;Caption&gt;&lt;b&gt; UMUCYO HOTEL EMPLOYEE’S DATA&lt;/b&gt;&lt;/caption&gt;  </a:t>
            </a:r>
          </a:p>
          <a:p>
            <a:r>
              <a:rPr lang="en-US" dirty="0"/>
              <a:t>&lt;tr&gt;  &lt;</a:t>
            </a:r>
            <a:r>
              <a:rPr lang="en-US" dirty="0" err="1"/>
              <a:t>th</a:t>
            </a:r>
            <a:r>
              <a:rPr lang="en-US" dirty="0"/>
              <a:t>&gt;Employee Name&lt;/</a:t>
            </a:r>
            <a:r>
              <a:rPr lang="en-US" dirty="0" err="1"/>
              <a:t>th</a:t>
            </a:r>
            <a:r>
              <a:rPr lang="en-US" dirty="0"/>
              <a:t>&gt; &lt;</a:t>
            </a:r>
            <a:r>
              <a:rPr lang="en-US" dirty="0" err="1"/>
              <a:t>th</a:t>
            </a:r>
            <a:r>
              <a:rPr lang="en-US" dirty="0"/>
              <a:t>&gt;Department&lt;/</a:t>
            </a:r>
            <a:r>
              <a:rPr lang="en-US" dirty="0" err="1"/>
              <a:t>th</a:t>
            </a:r>
            <a:r>
              <a:rPr lang="en-US" dirty="0"/>
              <a:t>&gt; &lt;</a:t>
            </a:r>
            <a:r>
              <a:rPr lang="en-US" dirty="0" err="1"/>
              <a:t>th</a:t>
            </a:r>
            <a:r>
              <a:rPr lang="en-US" dirty="0"/>
              <a:t>&gt;Salary&lt;/</a:t>
            </a:r>
            <a:r>
              <a:rPr lang="en-US" dirty="0" err="1"/>
              <a:t>th</a:t>
            </a:r>
            <a:r>
              <a:rPr lang="en-US" dirty="0"/>
              <a:t>&gt;  </a:t>
            </a:r>
          </a:p>
          <a:p>
            <a:r>
              <a:rPr lang="en-US" dirty="0"/>
              <a:t>&lt;/tr&gt; </a:t>
            </a:r>
          </a:p>
          <a:p>
            <a:r>
              <a:rPr lang="en-US" dirty="0"/>
              <a:t>&lt;tr&gt;  </a:t>
            </a:r>
          </a:p>
          <a:p>
            <a:r>
              <a:rPr lang="en-US" dirty="0"/>
              <a:t>&lt;td&gt;Paul KAMANA&lt;/td&gt; &lt;td&gt;Finance &lt;/td&gt; &lt;td&gt;250000&lt;/td&gt;  </a:t>
            </a:r>
          </a:p>
          <a:p>
            <a:r>
              <a:rPr lang="en-US" dirty="0"/>
              <a:t>&lt;/tr&gt;   </a:t>
            </a:r>
          </a:p>
        </p:txBody>
      </p:sp>
    </p:spTree>
    <p:extLst>
      <p:ext uri="{BB962C8B-B14F-4D97-AF65-F5344CB8AC3E}">
        <p14:creationId xmlns:p14="http://schemas.microsoft.com/office/powerpoint/2010/main" val="185470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973F58-C3F8-83EC-230B-924BE4CBA9F0}"/>
              </a:ext>
            </a:extLst>
          </p:cNvPr>
          <p:cNvSpPr>
            <a:spLocks noGrp="1"/>
          </p:cNvSpPr>
          <p:nvPr>
            <p:ph idx="1"/>
          </p:nvPr>
        </p:nvSpPr>
        <p:spPr>
          <a:xfrm>
            <a:off x="266699" y="114299"/>
            <a:ext cx="11725275" cy="6562725"/>
          </a:xfrm>
        </p:spPr>
        <p:txBody>
          <a:bodyPr>
            <a:normAutofit/>
          </a:bodyPr>
          <a:lstStyle/>
          <a:p>
            <a:r>
              <a:rPr lang="en-US" dirty="0"/>
              <a:t>&lt;tr&gt;  </a:t>
            </a:r>
          </a:p>
          <a:p>
            <a:r>
              <a:rPr lang="en-US" dirty="0"/>
              <a:t>&lt;td&gt;</a:t>
            </a:r>
            <a:r>
              <a:rPr lang="en-US" dirty="0" err="1"/>
              <a:t>Dhalie</a:t>
            </a:r>
            <a:r>
              <a:rPr lang="en-US" dirty="0"/>
              <a:t> NIZEYIMANA&lt;/td&gt; &lt;td&gt;Marketing&lt;/td&gt; &lt;td&gt;200000&lt;/td&gt;  </a:t>
            </a:r>
          </a:p>
          <a:p>
            <a:r>
              <a:rPr lang="en-US" dirty="0"/>
              <a:t>&lt;/tr&gt;  </a:t>
            </a:r>
          </a:p>
          <a:p>
            <a:r>
              <a:rPr lang="en-US" dirty="0"/>
              <a:t>&lt;tr&gt;  </a:t>
            </a:r>
          </a:p>
          <a:p>
            <a:r>
              <a:rPr lang="en-US" dirty="0"/>
              <a:t>&lt;td&gt;Jean Claude UWIHANGANYE&lt;/td&gt; &lt;td&gt;Information Technology &lt;/td&gt;  </a:t>
            </a:r>
          </a:p>
          <a:p>
            <a:r>
              <a:rPr lang="en-US" dirty="0"/>
              <a:t>&lt;td&gt;400000&lt;/td&gt;  </a:t>
            </a:r>
          </a:p>
          <a:p>
            <a:r>
              <a:rPr lang="en-US" dirty="0"/>
              <a:t>&lt;/tr&gt;  </a:t>
            </a:r>
          </a:p>
          <a:p>
            <a:r>
              <a:rPr lang="en-US" dirty="0"/>
              <a:t>&lt;/table&gt;  </a:t>
            </a:r>
          </a:p>
          <a:p>
            <a:r>
              <a:rPr lang="en-US" dirty="0"/>
              <a:t>&lt;/body&gt;  </a:t>
            </a:r>
          </a:p>
          <a:p>
            <a:r>
              <a:rPr lang="en-US" dirty="0"/>
              <a:t>&lt;/html&gt;</a:t>
            </a:r>
          </a:p>
        </p:txBody>
      </p:sp>
      <p:pic>
        <p:nvPicPr>
          <p:cNvPr id="5" name="Picture 4">
            <a:extLst>
              <a:ext uri="{FF2B5EF4-FFF2-40B4-BE49-F238E27FC236}">
                <a16:creationId xmlns:a16="http://schemas.microsoft.com/office/drawing/2014/main" id="{A6F02390-B914-FA8F-F9BF-93E390702851}"/>
              </a:ext>
            </a:extLst>
          </p:cNvPr>
          <p:cNvPicPr>
            <a:picLocks noChangeAspect="1"/>
          </p:cNvPicPr>
          <p:nvPr/>
        </p:nvPicPr>
        <p:blipFill>
          <a:blip r:embed="rId2"/>
          <a:stretch>
            <a:fillRect/>
          </a:stretch>
        </p:blipFill>
        <p:spPr>
          <a:xfrm>
            <a:off x="200026" y="180976"/>
            <a:ext cx="11725275" cy="6496048"/>
          </a:xfrm>
          <a:prstGeom prst="rect">
            <a:avLst/>
          </a:prstGeom>
        </p:spPr>
      </p:pic>
    </p:spTree>
    <p:extLst>
      <p:ext uri="{BB962C8B-B14F-4D97-AF65-F5344CB8AC3E}">
        <p14:creationId xmlns:p14="http://schemas.microsoft.com/office/powerpoint/2010/main" val="207901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C23E3F-3E23-BDCE-C730-CBE480571549}"/>
              </a:ext>
            </a:extLst>
          </p:cNvPr>
          <p:cNvSpPr>
            <a:spLocks noGrp="1"/>
          </p:cNvSpPr>
          <p:nvPr>
            <p:ph idx="1"/>
          </p:nvPr>
        </p:nvSpPr>
        <p:spPr>
          <a:xfrm>
            <a:off x="200025" y="219075"/>
            <a:ext cx="11830050" cy="6438900"/>
          </a:xfrm>
        </p:spPr>
        <p:txBody>
          <a:bodyPr>
            <a:normAutofit fontScale="92500" lnSpcReduction="10000"/>
          </a:bodyPr>
          <a:lstStyle/>
          <a:p>
            <a:pPr algn="just"/>
            <a:r>
              <a:rPr lang="en-US" dirty="0"/>
              <a:t>The following are basic attributes used to define or format a </a:t>
            </a:r>
            <a:r>
              <a:rPr lang="en-US" b="1" dirty="0">
                <a:solidFill>
                  <a:srgbClr val="FF0000"/>
                </a:solidFill>
              </a:rPr>
              <a:t>HTML table</a:t>
            </a:r>
            <a:r>
              <a:rPr lang="en-US" dirty="0"/>
              <a:t>:  </a:t>
            </a:r>
          </a:p>
          <a:p>
            <a:pPr algn="just"/>
            <a:r>
              <a:rPr lang="en-US" b="1" dirty="0">
                <a:solidFill>
                  <a:srgbClr val="FF0000"/>
                </a:solidFill>
              </a:rPr>
              <a:t>a) Border Attribute  </a:t>
            </a:r>
          </a:p>
          <a:p>
            <a:pPr algn="just"/>
            <a:r>
              <a:rPr lang="en-US" dirty="0"/>
              <a:t>If 0 is used, the border is invisible. </a:t>
            </a:r>
          </a:p>
          <a:p>
            <a:pPr algn="just"/>
            <a:r>
              <a:rPr lang="en-US" dirty="0"/>
              <a:t>In our example above, the statement below creates a border of 2-pixel thickness.  </a:t>
            </a:r>
          </a:p>
          <a:p>
            <a:pPr algn="just"/>
            <a:r>
              <a:rPr lang="en-US" dirty="0"/>
              <a:t>&lt;table border=“2” &gt;  </a:t>
            </a:r>
          </a:p>
          <a:p>
            <a:pPr algn="just"/>
            <a:r>
              <a:rPr lang="en-US" b="1" dirty="0">
                <a:solidFill>
                  <a:srgbClr val="FF0000"/>
                </a:solidFill>
              </a:rPr>
              <a:t>b) Height and Width attributes  </a:t>
            </a:r>
          </a:p>
          <a:p>
            <a:pPr algn="just"/>
            <a:r>
              <a:rPr lang="en-US" dirty="0"/>
              <a:t>To set the </a:t>
            </a:r>
            <a:r>
              <a:rPr lang="en-US" b="1" dirty="0">
                <a:solidFill>
                  <a:srgbClr val="00B050"/>
                </a:solidFill>
              </a:rPr>
              <a:t>size</a:t>
            </a:r>
            <a:r>
              <a:rPr lang="en-US" dirty="0"/>
              <a:t> of the table, use </a:t>
            </a:r>
            <a:r>
              <a:rPr lang="en-US" b="1" dirty="0">
                <a:solidFill>
                  <a:srgbClr val="00B050"/>
                </a:solidFill>
              </a:rPr>
              <a:t>width</a:t>
            </a:r>
            <a:r>
              <a:rPr lang="en-US" dirty="0"/>
              <a:t> and </a:t>
            </a:r>
            <a:r>
              <a:rPr lang="en-US" b="1" dirty="0">
                <a:solidFill>
                  <a:srgbClr val="00B050"/>
                </a:solidFill>
              </a:rPr>
              <a:t>height</a:t>
            </a:r>
            <a:r>
              <a:rPr lang="en-US" dirty="0"/>
              <a:t> attributes. </a:t>
            </a:r>
          </a:p>
          <a:p>
            <a:pPr algn="just"/>
            <a:r>
              <a:rPr lang="en-US" b="1" dirty="0">
                <a:solidFill>
                  <a:srgbClr val="C00000"/>
                </a:solidFill>
              </a:rPr>
              <a:t>For example</a:t>
            </a:r>
            <a:r>
              <a:rPr lang="en-US" dirty="0"/>
              <a:t>, the statement below sets the table size to width of 400 pixels and height of 150 pixels.  </a:t>
            </a:r>
          </a:p>
          <a:p>
            <a:pPr algn="just"/>
            <a:r>
              <a:rPr lang="en-US" dirty="0"/>
              <a:t>&lt;table border=“2” width=“400” height=“150”&gt;  </a:t>
            </a:r>
          </a:p>
          <a:p>
            <a:pPr algn="just"/>
            <a:r>
              <a:rPr lang="en-US" b="1" dirty="0">
                <a:solidFill>
                  <a:srgbClr val="FF0000"/>
                </a:solidFill>
              </a:rPr>
              <a:t>c) Cellpadding Attribute  </a:t>
            </a:r>
          </a:p>
          <a:p>
            <a:pPr algn="just"/>
            <a:r>
              <a:rPr lang="en-US" dirty="0"/>
              <a:t>The </a:t>
            </a:r>
            <a:r>
              <a:rPr lang="en-US" b="1" dirty="0">
                <a:solidFill>
                  <a:srgbClr val="00B050"/>
                </a:solidFill>
              </a:rPr>
              <a:t>cellpadding</a:t>
            </a:r>
            <a:r>
              <a:rPr lang="en-US" dirty="0"/>
              <a:t> attribute specifies the space, in pixels, between the cell wall and the cell content. </a:t>
            </a:r>
          </a:p>
          <a:p>
            <a:pPr algn="just"/>
            <a:r>
              <a:rPr lang="en-US" b="1" dirty="0"/>
              <a:t>Note</a:t>
            </a:r>
            <a:r>
              <a:rPr lang="en-US" dirty="0"/>
              <a:t>: Do not confuse this with the </a:t>
            </a:r>
            <a:r>
              <a:rPr lang="en-US" b="1" dirty="0" err="1">
                <a:solidFill>
                  <a:srgbClr val="00B050"/>
                </a:solidFill>
              </a:rPr>
              <a:t>cellspacing</a:t>
            </a:r>
            <a:r>
              <a:rPr lang="en-US" dirty="0"/>
              <a:t> attribute, which specifies the space between cells. </a:t>
            </a:r>
          </a:p>
          <a:p>
            <a:pPr algn="just"/>
            <a:endParaRPr lang="en-US" dirty="0"/>
          </a:p>
        </p:txBody>
      </p:sp>
    </p:spTree>
    <p:extLst>
      <p:ext uri="{BB962C8B-B14F-4D97-AF65-F5344CB8AC3E}">
        <p14:creationId xmlns:p14="http://schemas.microsoft.com/office/powerpoint/2010/main" val="396968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ED2464-866A-D59F-E039-B980DBA5EFD4}"/>
              </a:ext>
            </a:extLst>
          </p:cNvPr>
          <p:cNvSpPr>
            <a:spLocks noGrp="1"/>
          </p:cNvSpPr>
          <p:nvPr>
            <p:ph idx="1"/>
          </p:nvPr>
        </p:nvSpPr>
        <p:spPr>
          <a:xfrm>
            <a:off x="238125" y="171450"/>
            <a:ext cx="11696700" cy="6496049"/>
          </a:xfrm>
        </p:spPr>
        <p:txBody>
          <a:bodyPr>
            <a:normAutofit/>
          </a:bodyPr>
          <a:lstStyle/>
          <a:p>
            <a:pPr algn="just"/>
            <a:r>
              <a:rPr lang="en-US" b="1" dirty="0">
                <a:solidFill>
                  <a:srgbClr val="C00000"/>
                </a:solidFill>
              </a:rPr>
              <a:t>Syntax:  </a:t>
            </a:r>
            <a:r>
              <a:rPr lang="en-US" dirty="0"/>
              <a:t>&lt;table </a:t>
            </a:r>
            <a:r>
              <a:rPr lang="en-US" b="1" dirty="0">
                <a:solidFill>
                  <a:srgbClr val="00B050"/>
                </a:solidFill>
              </a:rPr>
              <a:t>cellpadding</a:t>
            </a:r>
            <a:r>
              <a:rPr lang="en-US" dirty="0"/>
              <a:t>=”pixels”&gt; </a:t>
            </a:r>
          </a:p>
          <a:p>
            <a:pPr algn="just"/>
            <a:r>
              <a:rPr lang="en-US" b="1" dirty="0">
                <a:solidFill>
                  <a:srgbClr val="FF0000"/>
                </a:solidFill>
              </a:rPr>
              <a:t>d) </a:t>
            </a:r>
            <a:r>
              <a:rPr lang="en-US" b="1" dirty="0" err="1">
                <a:solidFill>
                  <a:srgbClr val="FF0000"/>
                </a:solidFill>
              </a:rPr>
              <a:t>Cellspacing</a:t>
            </a:r>
            <a:r>
              <a:rPr lang="en-US" b="1" dirty="0">
                <a:solidFill>
                  <a:srgbClr val="FF0000"/>
                </a:solidFill>
              </a:rPr>
              <a:t> Attribute  </a:t>
            </a:r>
          </a:p>
          <a:p>
            <a:pPr algn="just"/>
            <a:r>
              <a:rPr lang="en-US" dirty="0"/>
              <a:t>The </a:t>
            </a:r>
            <a:r>
              <a:rPr lang="en-US" b="1" dirty="0" err="1">
                <a:solidFill>
                  <a:srgbClr val="00B050"/>
                </a:solidFill>
              </a:rPr>
              <a:t>cellspacing</a:t>
            </a:r>
            <a:r>
              <a:rPr lang="en-US" dirty="0"/>
              <a:t> attribute specifies the space, in pixels, between cells.  </a:t>
            </a:r>
          </a:p>
          <a:p>
            <a:pPr algn="just"/>
            <a:r>
              <a:rPr lang="en-US" b="1" dirty="0">
                <a:solidFill>
                  <a:srgbClr val="C00000"/>
                </a:solidFill>
              </a:rPr>
              <a:t>Syntax: </a:t>
            </a:r>
            <a:r>
              <a:rPr lang="en-US" dirty="0"/>
              <a:t>&lt;table </a:t>
            </a:r>
            <a:r>
              <a:rPr lang="en-US" b="1" dirty="0" err="1">
                <a:solidFill>
                  <a:srgbClr val="00B050"/>
                </a:solidFill>
              </a:rPr>
              <a:t>cellspacing</a:t>
            </a:r>
            <a:r>
              <a:rPr lang="en-US" dirty="0"/>
              <a:t>=“pixels”&gt;  </a:t>
            </a:r>
          </a:p>
          <a:p>
            <a:pPr algn="just"/>
            <a:r>
              <a:rPr lang="en-US" b="1" dirty="0"/>
              <a:t>Note: </a:t>
            </a:r>
            <a:r>
              <a:rPr lang="en-US" dirty="0"/>
              <a:t>The </a:t>
            </a:r>
            <a:r>
              <a:rPr lang="en-US" b="1" dirty="0" err="1">
                <a:solidFill>
                  <a:srgbClr val="00B050"/>
                </a:solidFill>
              </a:rPr>
              <a:t>cellspacing</a:t>
            </a:r>
            <a:r>
              <a:rPr lang="en-US" dirty="0"/>
              <a:t> attribute of &lt;table&gt; is not supported in HTML5. </a:t>
            </a:r>
          </a:p>
          <a:p>
            <a:r>
              <a:rPr lang="en-US" b="1" dirty="0">
                <a:solidFill>
                  <a:srgbClr val="FF0000"/>
                </a:solidFill>
              </a:rPr>
              <a:t>e) Table Caption  </a:t>
            </a:r>
          </a:p>
          <a:p>
            <a:r>
              <a:rPr lang="en-US" b="1" dirty="0">
                <a:solidFill>
                  <a:srgbClr val="00B050"/>
                </a:solidFill>
              </a:rPr>
              <a:t>The caption </a:t>
            </a:r>
            <a:r>
              <a:rPr lang="en-US" dirty="0"/>
              <a:t>tag will serve as a title or explanation for the table and it shows up at the top of the table. </a:t>
            </a:r>
          </a:p>
          <a:p>
            <a:r>
              <a:rPr lang="en-US" b="1" dirty="0">
                <a:solidFill>
                  <a:srgbClr val="FF0000"/>
                </a:solidFill>
              </a:rPr>
              <a:t>f) </a:t>
            </a:r>
            <a:r>
              <a:rPr lang="en-US" b="1" dirty="0" err="1">
                <a:solidFill>
                  <a:srgbClr val="FF0000"/>
                </a:solidFill>
              </a:rPr>
              <a:t>Colspan</a:t>
            </a:r>
            <a:r>
              <a:rPr lang="en-US" b="1" dirty="0">
                <a:solidFill>
                  <a:srgbClr val="FF0000"/>
                </a:solidFill>
              </a:rPr>
              <a:t> attribute  </a:t>
            </a:r>
          </a:p>
          <a:p>
            <a:r>
              <a:rPr lang="en-US" dirty="0"/>
              <a:t>The </a:t>
            </a:r>
            <a:r>
              <a:rPr lang="en-US" b="1" dirty="0" err="1">
                <a:solidFill>
                  <a:srgbClr val="00B050"/>
                </a:solidFill>
              </a:rPr>
              <a:t>colspan</a:t>
            </a:r>
            <a:r>
              <a:rPr lang="en-US" dirty="0"/>
              <a:t> attribute in </a:t>
            </a:r>
            <a:r>
              <a:rPr lang="en-US" b="1" dirty="0">
                <a:solidFill>
                  <a:srgbClr val="FF0000"/>
                </a:solidFill>
              </a:rPr>
              <a:t>HTML </a:t>
            </a:r>
            <a:r>
              <a:rPr lang="en-US" dirty="0"/>
              <a:t>specifies the number of columns a cell should span. It is similar to  </a:t>
            </a:r>
            <a:r>
              <a:rPr lang="en-US" b="1" dirty="0">
                <a:solidFill>
                  <a:srgbClr val="00B050"/>
                </a:solidFill>
              </a:rPr>
              <a:t>merge cell </a:t>
            </a:r>
            <a:r>
              <a:rPr lang="en-US" dirty="0"/>
              <a:t>in the spreadsheet program like Excel.  </a:t>
            </a:r>
          </a:p>
          <a:p>
            <a:pPr algn="just"/>
            <a:r>
              <a:rPr lang="en-US" b="1" dirty="0"/>
              <a:t>Syntax:  </a:t>
            </a:r>
            <a:r>
              <a:rPr lang="en-US" dirty="0"/>
              <a:t>&lt;td </a:t>
            </a:r>
            <a:r>
              <a:rPr lang="en-US" b="1" dirty="0" err="1">
                <a:solidFill>
                  <a:srgbClr val="00B050"/>
                </a:solidFill>
              </a:rPr>
              <a:t>colspan</a:t>
            </a:r>
            <a:r>
              <a:rPr lang="en-US" dirty="0"/>
              <a:t> =“value”&gt; table content...&lt;/td&gt;  </a:t>
            </a:r>
          </a:p>
          <a:p>
            <a:pPr algn="just"/>
            <a:endParaRPr lang="en-US" dirty="0"/>
          </a:p>
          <a:p>
            <a:endParaRPr lang="en-US" dirty="0"/>
          </a:p>
        </p:txBody>
      </p:sp>
    </p:spTree>
    <p:extLst>
      <p:ext uri="{BB962C8B-B14F-4D97-AF65-F5344CB8AC3E}">
        <p14:creationId xmlns:p14="http://schemas.microsoft.com/office/powerpoint/2010/main" val="199346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B43544-4D8E-D78A-874F-9D9B1E270F41}"/>
              </a:ext>
            </a:extLst>
          </p:cNvPr>
          <p:cNvSpPr>
            <a:spLocks noGrp="1"/>
          </p:cNvSpPr>
          <p:nvPr>
            <p:ph idx="1"/>
          </p:nvPr>
        </p:nvSpPr>
        <p:spPr>
          <a:xfrm>
            <a:off x="142875" y="142875"/>
            <a:ext cx="11801475" cy="6610350"/>
          </a:xfrm>
        </p:spPr>
        <p:txBody>
          <a:bodyPr>
            <a:normAutofit/>
          </a:bodyPr>
          <a:lstStyle/>
          <a:p>
            <a:pPr algn="just"/>
            <a:r>
              <a:rPr lang="en-US" b="1" dirty="0"/>
              <a:t>&lt;</a:t>
            </a:r>
            <a:r>
              <a:rPr lang="en-US" b="1" dirty="0" err="1"/>
              <a:t>th</a:t>
            </a:r>
            <a:r>
              <a:rPr lang="en-US" b="1" dirty="0"/>
              <a:t>&gt;: </a:t>
            </a:r>
            <a:r>
              <a:rPr lang="en-US" dirty="0"/>
              <a:t>The </a:t>
            </a:r>
            <a:r>
              <a:rPr lang="en-US" b="1" dirty="0" err="1">
                <a:solidFill>
                  <a:srgbClr val="00B050"/>
                </a:solidFill>
              </a:rPr>
              <a:t>colspan</a:t>
            </a:r>
            <a:r>
              <a:rPr lang="en-US" dirty="0"/>
              <a:t> attribute when used with </a:t>
            </a:r>
            <a:r>
              <a:rPr lang="en-US" b="1" dirty="0"/>
              <a:t>&lt;</a:t>
            </a:r>
            <a:r>
              <a:rPr lang="en-US" b="1" dirty="0" err="1"/>
              <a:t>th</a:t>
            </a:r>
            <a:r>
              <a:rPr lang="en-US" b="1" dirty="0"/>
              <a:t>&gt; </a:t>
            </a:r>
            <a:r>
              <a:rPr lang="en-US" dirty="0"/>
              <a:t>tag determines the number of header cells it should span. </a:t>
            </a:r>
          </a:p>
          <a:p>
            <a:pPr algn="just"/>
            <a:r>
              <a:rPr lang="en-US" b="1" dirty="0"/>
              <a:t>Syntax:  </a:t>
            </a:r>
            <a:r>
              <a:rPr lang="en-US" dirty="0"/>
              <a:t>&lt;</a:t>
            </a:r>
            <a:r>
              <a:rPr lang="en-US" dirty="0" err="1"/>
              <a:t>th</a:t>
            </a:r>
            <a:r>
              <a:rPr lang="en-US" dirty="0"/>
              <a:t> </a:t>
            </a:r>
            <a:r>
              <a:rPr lang="en-US" dirty="0" err="1"/>
              <a:t>cospan</a:t>
            </a:r>
            <a:r>
              <a:rPr lang="en-US" dirty="0"/>
              <a:t> =”number”&gt; table content...&lt;/</a:t>
            </a:r>
            <a:r>
              <a:rPr lang="en-US" dirty="0" err="1"/>
              <a:t>th</a:t>
            </a:r>
            <a:r>
              <a:rPr lang="en-US" dirty="0"/>
              <a:t>&gt;  </a:t>
            </a:r>
          </a:p>
          <a:p>
            <a:pPr algn="just"/>
            <a:r>
              <a:rPr lang="en-US" b="1" dirty="0">
                <a:solidFill>
                  <a:srgbClr val="FF0000"/>
                </a:solidFill>
              </a:rPr>
              <a:t>g) </a:t>
            </a:r>
            <a:r>
              <a:rPr lang="en-US" b="1" dirty="0" err="1">
                <a:solidFill>
                  <a:srgbClr val="FF0000"/>
                </a:solidFill>
              </a:rPr>
              <a:t>Rowspan</a:t>
            </a:r>
            <a:r>
              <a:rPr lang="en-US" b="1" dirty="0">
                <a:solidFill>
                  <a:srgbClr val="FF0000"/>
                </a:solidFill>
              </a:rPr>
              <a:t> attribute  </a:t>
            </a:r>
          </a:p>
          <a:p>
            <a:pPr algn="just"/>
            <a:r>
              <a:rPr lang="en-US" dirty="0"/>
              <a:t>The </a:t>
            </a:r>
            <a:r>
              <a:rPr lang="en-US" b="1" dirty="0" err="1">
                <a:solidFill>
                  <a:srgbClr val="00B050"/>
                </a:solidFill>
              </a:rPr>
              <a:t>rowspan</a:t>
            </a:r>
            <a:r>
              <a:rPr lang="en-US" dirty="0"/>
              <a:t> attribute in </a:t>
            </a:r>
            <a:r>
              <a:rPr lang="en-US" b="1" dirty="0">
                <a:solidFill>
                  <a:srgbClr val="FF0000"/>
                </a:solidFill>
              </a:rPr>
              <a:t>HTML</a:t>
            </a:r>
            <a:r>
              <a:rPr lang="en-US" dirty="0"/>
              <a:t> specifies the number of rows a cell should span. </a:t>
            </a:r>
          </a:p>
          <a:p>
            <a:pPr algn="just"/>
            <a:r>
              <a:rPr lang="en-US" b="1" dirty="0"/>
              <a:t>Syntax: </a:t>
            </a:r>
            <a:r>
              <a:rPr lang="en-US" dirty="0"/>
              <a:t>&lt;td </a:t>
            </a:r>
            <a:r>
              <a:rPr lang="en-US" b="1" dirty="0" err="1">
                <a:solidFill>
                  <a:srgbClr val="00B050"/>
                </a:solidFill>
              </a:rPr>
              <a:t>rowspan</a:t>
            </a:r>
            <a:r>
              <a:rPr lang="en-US" dirty="0"/>
              <a:t> = "value"&gt; table content...&lt;/td&gt; </a:t>
            </a:r>
          </a:p>
          <a:p>
            <a:r>
              <a:rPr lang="en-US" dirty="0"/>
              <a:t>&lt;!DOCTYPE html&gt; </a:t>
            </a:r>
          </a:p>
          <a:p>
            <a:r>
              <a:rPr lang="en-US" dirty="0"/>
              <a:t>&lt;html&gt; </a:t>
            </a:r>
          </a:p>
          <a:p>
            <a:r>
              <a:rPr lang="en-US" dirty="0"/>
              <a:t>&lt;head&gt; </a:t>
            </a:r>
          </a:p>
          <a:p>
            <a:r>
              <a:rPr lang="en-US" dirty="0"/>
              <a:t>&lt;title&gt;Table attributes &lt;/title&gt;  </a:t>
            </a:r>
          </a:p>
          <a:p>
            <a:r>
              <a:rPr lang="en-US" dirty="0"/>
              <a:t>&lt;/head&gt; </a:t>
            </a:r>
          </a:p>
          <a:p>
            <a:pPr algn="just"/>
            <a:endParaRPr lang="en-US" dirty="0"/>
          </a:p>
          <a:p>
            <a:endParaRPr lang="en-US" dirty="0"/>
          </a:p>
        </p:txBody>
      </p:sp>
    </p:spTree>
    <p:extLst>
      <p:ext uri="{BB962C8B-B14F-4D97-AF65-F5344CB8AC3E}">
        <p14:creationId xmlns:p14="http://schemas.microsoft.com/office/powerpoint/2010/main" val="36293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586906-5746-182F-5BD0-12001437E740}"/>
              </a:ext>
            </a:extLst>
          </p:cNvPr>
          <p:cNvSpPr>
            <a:spLocks noGrp="1"/>
          </p:cNvSpPr>
          <p:nvPr>
            <p:ph idx="1"/>
          </p:nvPr>
        </p:nvSpPr>
        <p:spPr>
          <a:xfrm>
            <a:off x="247650" y="266700"/>
            <a:ext cx="11677650" cy="6353175"/>
          </a:xfrm>
        </p:spPr>
        <p:txBody>
          <a:bodyPr numCol="1">
            <a:normAutofit/>
          </a:bodyPr>
          <a:lstStyle/>
          <a:p>
            <a:r>
              <a:rPr lang="en-US" dirty="0"/>
              <a:t>&lt;body&gt; </a:t>
            </a:r>
          </a:p>
          <a:p>
            <a:r>
              <a:rPr lang="en-US" dirty="0"/>
              <a:t>&lt;table border="4" cellpadding="3" </a:t>
            </a:r>
            <a:r>
              <a:rPr lang="en-US" b="1" dirty="0" err="1"/>
              <a:t>cellspacing</a:t>
            </a:r>
            <a:r>
              <a:rPr lang="en-US" dirty="0"/>
              <a:t>="3" width="400“ height="200"&gt;  </a:t>
            </a:r>
          </a:p>
          <a:p>
            <a:r>
              <a:rPr lang="en-US" dirty="0"/>
              <a:t>&lt;Caption&gt;&lt;b&gt; ECOLE SECONDAIRE DE MUHAMBARA&lt;/b&gt;&lt;/caption&gt; </a:t>
            </a:r>
          </a:p>
          <a:p>
            <a:r>
              <a:rPr lang="en-US" dirty="0"/>
              <a:t>&lt;tr&gt; </a:t>
            </a:r>
          </a:p>
          <a:p>
            <a:r>
              <a:rPr lang="en-US" dirty="0"/>
              <a:t>&lt;</a:t>
            </a:r>
            <a:r>
              <a:rPr lang="en-US" dirty="0" err="1"/>
              <a:t>th</a:t>
            </a:r>
            <a:r>
              <a:rPr lang="en-US" dirty="0"/>
              <a:t> </a:t>
            </a:r>
            <a:r>
              <a:rPr lang="en-US" dirty="0" err="1"/>
              <a:t>colspan</a:t>
            </a:r>
            <a:r>
              <a:rPr lang="en-US" dirty="0"/>
              <a:t>=6&gt; Number of </a:t>
            </a:r>
            <a:r>
              <a:rPr lang="en-US" dirty="0" err="1"/>
              <a:t>studens</a:t>
            </a:r>
            <a:r>
              <a:rPr lang="en-US" dirty="0"/>
              <a:t> in E.S.M&lt;/</a:t>
            </a:r>
            <a:r>
              <a:rPr lang="en-US" dirty="0" err="1"/>
              <a:t>th</a:t>
            </a:r>
            <a:r>
              <a:rPr lang="en-US" dirty="0"/>
              <a:t>&gt; </a:t>
            </a:r>
          </a:p>
          <a:p>
            <a:r>
              <a:rPr lang="en-US" dirty="0"/>
              <a:t>&lt;/tr&gt;  </a:t>
            </a:r>
          </a:p>
          <a:p>
            <a:r>
              <a:rPr lang="en-US" dirty="0"/>
              <a:t>&lt;tr&gt; </a:t>
            </a:r>
          </a:p>
          <a:p>
            <a:r>
              <a:rPr lang="en-US" dirty="0"/>
              <a:t>&lt;</a:t>
            </a:r>
            <a:r>
              <a:rPr lang="en-US" dirty="0" err="1"/>
              <a:t>th</a:t>
            </a:r>
            <a:r>
              <a:rPr lang="en-US" dirty="0"/>
              <a:t> </a:t>
            </a:r>
            <a:r>
              <a:rPr lang="en-US" dirty="0" err="1"/>
              <a:t>colspan</a:t>
            </a:r>
            <a:r>
              <a:rPr lang="en-US" dirty="0"/>
              <a:t>=2&gt; </a:t>
            </a:r>
            <a:r>
              <a:rPr lang="en-US" dirty="0" err="1"/>
              <a:t>O'level</a:t>
            </a:r>
            <a:r>
              <a:rPr lang="en-US" dirty="0"/>
              <a:t>&lt;/</a:t>
            </a:r>
            <a:r>
              <a:rPr lang="en-US" dirty="0" err="1"/>
              <a:t>th</a:t>
            </a:r>
            <a:r>
              <a:rPr lang="en-US" dirty="0"/>
              <a:t>&gt; </a:t>
            </a:r>
          </a:p>
          <a:p>
            <a:r>
              <a:rPr lang="en-US" dirty="0"/>
              <a:t>&lt;</a:t>
            </a:r>
            <a:r>
              <a:rPr lang="en-US" dirty="0" err="1"/>
              <a:t>th</a:t>
            </a:r>
            <a:r>
              <a:rPr lang="en-US" dirty="0"/>
              <a:t> </a:t>
            </a:r>
            <a:r>
              <a:rPr lang="en-US" dirty="0" err="1"/>
              <a:t>colspan</a:t>
            </a:r>
            <a:r>
              <a:rPr lang="en-US" dirty="0"/>
              <a:t>=2&gt; </a:t>
            </a:r>
            <a:r>
              <a:rPr lang="en-US" dirty="0" err="1"/>
              <a:t>A'level</a:t>
            </a:r>
            <a:r>
              <a:rPr lang="en-US" dirty="0"/>
              <a:t>&lt;/</a:t>
            </a:r>
            <a:r>
              <a:rPr lang="en-US" dirty="0" err="1"/>
              <a:t>th</a:t>
            </a:r>
            <a:r>
              <a:rPr lang="en-US" dirty="0"/>
              <a:t>&gt; </a:t>
            </a:r>
          </a:p>
          <a:p>
            <a:r>
              <a:rPr lang="en-US" dirty="0"/>
              <a:t>&lt;</a:t>
            </a:r>
            <a:r>
              <a:rPr lang="en-US" dirty="0" err="1"/>
              <a:t>th</a:t>
            </a:r>
            <a:r>
              <a:rPr lang="en-US" dirty="0"/>
              <a:t> </a:t>
            </a:r>
            <a:r>
              <a:rPr lang="en-US" dirty="0" err="1"/>
              <a:t>colspan</a:t>
            </a:r>
            <a:r>
              <a:rPr lang="en-US" dirty="0"/>
              <a:t>=2&gt; Total number&lt;/</a:t>
            </a:r>
            <a:r>
              <a:rPr lang="en-US" dirty="0" err="1"/>
              <a:t>th</a:t>
            </a:r>
            <a:r>
              <a:rPr lang="en-US" dirty="0"/>
              <a:t>&gt; </a:t>
            </a:r>
          </a:p>
          <a:p>
            <a:r>
              <a:rPr lang="en-US" dirty="0"/>
              <a:t>&lt;/tr&gt; </a:t>
            </a:r>
          </a:p>
        </p:txBody>
      </p:sp>
    </p:spTree>
    <p:extLst>
      <p:ext uri="{BB962C8B-B14F-4D97-AF65-F5344CB8AC3E}">
        <p14:creationId xmlns:p14="http://schemas.microsoft.com/office/powerpoint/2010/main" val="156329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9B8EFB-3EA3-5675-9AFD-40E306C7F62A}"/>
              </a:ext>
            </a:extLst>
          </p:cNvPr>
          <p:cNvSpPr>
            <a:spLocks noGrp="1"/>
          </p:cNvSpPr>
          <p:nvPr>
            <p:ph idx="1"/>
          </p:nvPr>
        </p:nvSpPr>
        <p:spPr>
          <a:xfrm>
            <a:off x="266700" y="200024"/>
            <a:ext cx="11715750" cy="6448425"/>
          </a:xfrm>
        </p:spPr>
        <p:txBody>
          <a:bodyPr numCol="2">
            <a:normAutofit/>
          </a:bodyPr>
          <a:lstStyle/>
          <a:p>
            <a:r>
              <a:rPr lang="en-US" dirty="0"/>
              <a:t>&lt;tr&gt; </a:t>
            </a:r>
          </a:p>
          <a:p>
            <a:r>
              <a:rPr lang="en-US" dirty="0"/>
              <a:t>&lt;</a:t>
            </a:r>
            <a:r>
              <a:rPr lang="en-US" dirty="0" err="1"/>
              <a:t>th</a:t>
            </a:r>
            <a:r>
              <a:rPr lang="en-US" dirty="0"/>
              <a:t>&gt;Boys&lt;/</a:t>
            </a:r>
            <a:r>
              <a:rPr lang="en-US" dirty="0" err="1"/>
              <a:t>th</a:t>
            </a:r>
            <a:r>
              <a:rPr lang="en-US" dirty="0"/>
              <a:t>&gt; </a:t>
            </a:r>
          </a:p>
          <a:p>
            <a:r>
              <a:rPr lang="en-US" dirty="0"/>
              <a:t>&lt;</a:t>
            </a:r>
            <a:r>
              <a:rPr lang="en-US" dirty="0" err="1"/>
              <a:t>th</a:t>
            </a:r>
            <a:r>
              <a:rPr lang="en-US" dirty="0"/>
              <a:t>&gt;Girls&lt;/</a:t>
            </a:r>
            <a:r>
              <a:rPr lang="en-US" dirty="0" err="1"/>
              <a:t>th</a:t>
            </a:r>
            <a:r>
              <a:rPr lang="en-US" dirty="0"/>
              <a:t>&gt; </a:t>
            </a:r>
          </a:p>
          <a:p>
            <a:r>
              <a:rPr lang="en-US" dirty="0"/>
              <a:t>&lt;</a:t>
            </a:r>
            <a:r>
              <a:rPr lang="en-US" dirty="0" err="1"/>
              <a:t>th</a:t>
            </a:r>
            <a:r>
              <a:rPr lang="en-US" dirty="0"/>
              <a:t>&gt;Boys&lt;/</a:t>
            </a:r>
            <a:r>
              <a:rPr lang="en-US" dirty="0" err="1"/>
              <a:t>th</a:t>
            </a:r>
            <a:r>
              <a:rPr lang="en-US" dirty="0"/>
              <a:t>&gt;  </a:t>
            </a:r>
          </a:p>
          <a:p>
            <a:r>
              <a:rPr lang="en-US" dirty="0"/>
              <a:t>&lt;</a:t>
            </a:r>
            <a:r>
              <a:rPr lang="en-US" dirty="0" err="1"/>
              <a:t>th</a:t>
            </a:r>
            <a:r>
              <a:rPr lang="en-US" dirty="0"/>
              <a:t>&gt;Girls&lt;/</a:t>
            </a:r>
            <a:r>
              <a:rPr lang="en-US" dirty="0" err="1"/>
              <a:t>th</a:t>
            </a:r>
            <a:r>
              <a:rPr lang="en-US" dirty="0"/>
              <a:t>&gt; </a:t>
            </a:r>
          </a:p>
          <a:p>
            <a:r>
              <a:rPr lang="en-US" dirty="0"/>
              <a:t>&lt;</a:t>
            </a:r>
            <a:r>
              <a:rPr lang="en-US" dirty="0" err="1"/>
              <a:t>th</a:t>
            </a:r>
            <a:r>
              <a:rPr lang="en-US" dirty="0"/>
              <a:t> </a:t>
            </a:r>
            <a:r>
              <a:rPr lang="en-US" dirty="0" err="1"/>
              <a:t>rowspan</a:t>
            </a:r>
            <a:r>
              <a:rPr lang="en-US" dirty="0"/>
              <a:t>="2"&gt;605&lt;/</a:t>
            </a:r>
            <a:r>
              <a:rPr lang="en-US" dirty="0" err="1"/>
              <a:t>th</a:t>
            </a:r>
            <a:r>
              <a:rPr lang="en-US" dirty="0"/>
              <a:t>&gt; </a:t>
            </a:r>
          </a:p>
          <a:p>
            <a:r>
              <a:rPr lang="en-US" dirty="0"/>
              <a:t>&lt;/tr&gt;</a:t>
            </a:r>
          </a:p>
          <a:p>
            <a:r>
              <a:rPr lang="en-US" dirty="0"/>
              <a:t>&lt;tr&gt; </a:t>
            </a:r>
          </a:p>
          <a:p>
            <a:r>
              <a:rPr lang="en-US" dirty="0"/>
              <a:t>&lt;td&gt;120&lt;/td&gt; </a:t>
            </a:r>
          </a:p>
          <a:p>
            <a:r>
              <a:rPr lang="en-US" dirty="0"/>
              <a:t>&lt;td&gt;200&lt;/td&gt; </a:t>
            </a:r>
          </a:p>
          <a:p>
            <a:r>
              <a:rPr lang="en-US" dirty="0"/>
              <a:t>&lt;td&gt;130&lt;/td&gt;  </a:t>
            </a:r>
          </a:p>
          <a:p>
            <a:r>
              <a:rPr lang="en-US" dirty="0"/>
              <a:t>&lt;td&gt;155&lt;/td&gt; </a:t>
            </a:r>
          </a:p>
          <a:p>
            <a:r>
              <a:rPr lang="en-US" dirty="0"/>
              <a:t>&lt;/tr&gt; </a:t>
            </a:r>
          </a:p>
          <a:p>
            <a:r>
              <a:rPr lang="en-US" dirty="0"/>
              <a:t>&lt;/table&gt;  </a:t>
            </a:r>
          </a:p>
          <a:p>
            <a:r>
              <a:rPr lang="en-US" dirty="0"/>
              <a:t>&lt;/body&gt;  </a:t>
            </a:r>
          </a:p>
          <a:p>
            <a:r>
              <a:rPr lang="en-US" dirty="0"/>
              <a:t>&lt;/html&gt; </a:t>
            </a:r>
          </a:p>
          <a:p>
            <a:endParaRPr lang="en-US" dirty="0"/>
          </a:p>
        </p:txBody>
      </p:sp>
      <p:pic>
        <p:nvPicPr>
          <p:cNvPr id="5" name="Picture 4">
            <a:extLst>
              <a:ext uri="{FF2B5EF4-FFF2-40B4-BE49-F238E27FC236}">
                <a16:creationId xmlns:a16="http://schemas.microsoft.com/office/drawing/2014/main" id="{B60005A4-FC28-E5CD-D941-E7CA07F534E8}"/>
              </a:ext>
            </a:extLst>
          </p:cNvPr>
          <p:cNvPicPr>
            <a:picLocks noChangeAspect="1"/>
          </p:cNvPicPr>
          <p:nvPr/>
        </p:nvPicPr>
        <p:blipFill>
          <a:blip r:embed="rId2"/>
          <a:srcRect l="1780" t="25950" r="40074" b="3636"/>
          <a:stretch>
            <a:fillRect/>
          </a:stretch>
        </p:blipFill>
        <p:spPr>
          <a:xfrm>
            <a:off x="5057776" y="2171700"/>
            <a:ext cx="6753224" cy="4476749"/>
          </a:xfrm>
          <a:prstGeom prst="rect">
            <a:avLst/>
          </a:prstGeom>
        </p:spPr>
      </p:pic>
    </p:spTree>
    <p:extLst>
      <p:ext uri="{BB962C8B-B14F-4D97-AF65-F5344CB8AC3E}">
        <p14:creationId xmlns:p14="http://schemas.microsoft.com/office/powerpoint/2010/main" val="192800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D63378-80AB-9562-18C1-F562E03BA0C8}"/>
              </a:ext>
            </a:extLst>
          </p:cNvPr>
          <p:cNvSpPr>
            <a:spLocks noGrp="1"/>
          </p:cNvSpPr>
          <p:nvPr>
            <p:ph idx="1"/>
          </p:nvPr>
        </p:nvSpPr>
        <p:spPr>
          <a:xfrm>
            <a:off x="152400" y="180975"/>
            <a:ext cx="11887199" cy="6496050"/>
          </a:xfrm>
        </p:spPr>
        <p:txBody>
          <a:bodyPr>
            <a:normAutofit lnSpcReduction="10000"/>
          </a:bodyPr>
          <a:lstStyle/>
          <a:p>
            <a:pPr algn="just"/>
            <a:r>
              <a:rPr lang="en-US" b="1" dirty="0">
                <a:solidFill>
                  <a:srgbClr val="FF0000"/>
                </a:solidFill>
              </a:rPr>
              <a:t>D. HTML Forms </a:t>
            </a:r>
          </a:p>
          <a:p>
            <a:pPr algn="just"/>
            <a:r>
              <a:rPr lang="en-US" dirty="0"/>
              <a:t>When users fill forms and clicks the submit button, the data keyed into the form is sent (posted) to the web server for processing or storage into a database. </a:t>
            </a:r>
          </a:p>
          <a:p>
            <a:pPr algn="just"/>
            <a:r>
              <a:rPr lang="en-US" dirty="0"/>
              <a:t>To create </a:t>
            </a:r>
            <a:r>
              <a:rPr lang="en-US" b="1" dirty="0">
                <a:solidFill>
                  <a:srgbClr val="FF0000"/>
                </a:solidFill>
              </a:rPr>
              <a:t>HTML</a:t>
            </a:r>
            <a:r>
              <a:rPr lang="en-US" dirty="0"/>
              <a:t> forms, we use the </a:t>
            </a:r>
            <a:r>
              <a:rPr lang="en-US" b="1" dirty="0">
                <a:solidFill>
                  <a:srgbClr val="C00000"/>
                </a:solidFill>
              </a:rPr>
              <a:t>&lt;form&gt; ... &lt;form&gt; </a:t>
            </a:r>
            <a:r>
              <a:rPr lang="en-US" dirty="0"/>
              <a:t>element as follows: </a:t>
            </a:r>
          </a:p>
          <a:p>
            <a:pPr algn="just"/>
            <a:r>
              <a:rPr lang="en-US" b="1" dirty="0"/>
              <a:t>&lt;form </a:t>
            </a:r>
            <a:r>
              <a:rPr lang="en-US" b="1" dirty="0">
                <a:solidFill>
                  <a:srgbClr val="00B050"/>
                </a:solidFill>
              </a:rPr>
              <a:t>action</a:t>
            </a:r>
            <a:r>
              <a:rPr lang="en-US" b="1" dirty="0"/>
              <a:t>="Script URL“ </a:t>
            </a:r>
            <a:r>
              <a:rPr lang="en-US" b="1" dirty="0">
                <a:solidFill>
                  <a:srgbClr val="00B050"/>
                </a:solidFill>
              </a:rPr>
              <a:t>method</a:t>
            </a:r>
            <a:r>
              <a:rPr lang="en-US" b="1" dirty="0"/>
              <a:t>="GET|POST"&gt; </a:t>
            </a:r>
          </a:p>
          <a:p>
            <a:pPr algn="just"/>
            <a:r>
              <a:rPr lang="en-US" dirty="0"/>
              <a:t>form elements like </a:t>
            </a:r>
            <a:r>
              <a:rPr lang="en-US" b="1" dirty="0">
                <a:solidFill>
                  <a:srgbClr val="C00000"/>
                </a:solidFill>
              </a:rPr>
              <a:t>input</a:t>
            </a:r>
            <a:r>
              <a:rPr lang="en-US" dirty="0"/>
              <a:t>, </a:t>
            </a:r>
            <a:r>
              <a:rPr lang="en-US" b="1" dirty="0" err="1">
                <a:solidFill>
                  <a:srgbClr val="C00000"/>
                </a:solidFill>
              </a:rPr>
              <a:t>textarea</a:t>
            </a:r>
            <a:r>
              <a:rPr lang="en-US" dirty="0"/>
              <a:t> etc. </a:t>
            </a:r>
          </a:p>
          <a:p>
            <a:pPr algn="just"/>
            <a:r>
              <a:rPr lang="en-US" b="1" dirty="0"/>
              <a:t>&lt;/form&gt;  </a:t>
            </a:r>
          </a:p>
          <a:p>
            <a:pPr algn="just"/>
            <a:r>
              <a:rPr lang="en-US" b="1" dirty="0"/>
              <a:t>The most common controls used in form include:  </a:t>
            </a:r>
          </a:p>
          <a:p>
            <a:pPr algn="just"/>
            <a:r>
              <a:rPr lang="en-US" dirty="0"/>
              <a:t>text, text area, select, radio buttons, checkboxes, file select, command button and reset buttons. </a:t>
            </a:r>
          </a:p>
          <a:p>
            <a:pPr algn="just"/>
            <a:r>
              <a:rPr lang="en-US" b="1" dirty="0">
                <a:solidFill>
                  <a:srgbClr val="00B050"/>
                </a:solidFill>
              </a:rPr>
              <a:t>a) Form Action Attribute  </a:t>
            </a:r>
          </a:p>
          <a:p>
            <a:pPr algn="just"/>
            <a:r>
              <a:rPr lang="en-US" dirty="0"/>
              <a:t>The action attribute is used to specify the file on the server that receives data </a:t>
            </a:r>
            <a:r>
              <a:rPr lang="en-US" b="1" dirty="0"/>
              <a:t>from the form </a:t>
            </a:r>
            <a:r>
              <a:rPr lang="en-US" dirty="0"/>
              <a:t>for processing. </a:t>
            </a:r>
          </a:p>
          <a:p>
            <a:endParaRPr lang="en-US" dirty="0"/>
          </a:p>
        </p:txBody>
      </p:sp>
    </p:spTree>
    <p:extLst>
      <p:ext uri="{BB962C8B-B14F-4D97-AF65-F5344CB8AC3E}">
        <p14:creationId xmlns:p14="http://schemas.microsoft.com/office/powerpoint/2010/main" val="203289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7AB712-AE4A-8D4C-9259-492806EF0D28}"/>
              </a:ext>
            </a:extLst>
          </p:cNvPr>
          <p:cNvSpPr>
            <a:spLocks noGrp="1"/>
          </p:cNvSpPr>
          <p:nvPr>
            <p:ph idx="1"/>
          </p:nvPr>
        </p:nvSpPr>
        <p:spPr>
          <a:xfrm>
            <a:off x="257175" y="219075"/>
            <a:ext cx="11687175" cy="6410325"/>
          </a:xfrm>
        </p:spPr>
        <p:txBody>
          <a:bodyPr>
            <a:normAutofit lnSpcReduction="10000"/>
          </a:bodyPr>
          <a:lstStyle/>
          <a:p>
            <a:pPr algn="just"/>
            <a:r>
              <a:rPr lang="en-US" dirty="0"/>
              <a:t>For example, the action attribute in the form tag below specifies a file named </a:t>
            </a:r>
            <a:r>
              <a:rPr lang="en-US" b="1" dirty="0" err="1">
                <a:solidFill>
                  <a:srgbClr val="FF0000"/>
                </a:solidFill>
              </a:rPr>
              <a:t>register.php</a:t>
            </a:r>
            <a:r>
              <a:rPr lang="en-US" b="1" dirty="0">
                <a:solidFill>
                  <a:srgbClr val="FF0000"/>
                </a:solidFill>
              </a:rPr>
              <a:t> </a:t>
            </a:r>
            <a:r>
              <a:rPr lang="en-US" dirty="0"/>
              <a:t>that receives registration details after the user clicks the submit button:  </a:t>
            </a:r>
          </a:p>
          <a:p>
            <a:pPr algn="just"/>
            <a:r>
              <a:rPr lang="en-US" b="1" dirty="0"/>
              <a:t>&lt;form </a:t>
            </a:r>
            <a:r>
              <a:rPr lang="en-US" b="1" dirty="0">
                <a:solidFill>
                  <a:srgbClr val="00B050"/>
                </a:solidFill>
              </a:rPr>
              <a:t>action</a:t>
            </a:r>
            <a:r>
              <a:rPr lang="en-US" b="1" dirty="0"/>
              <a:t>=“</a:t>
            </a:r>
            <a:r>
              <a:rPr lang="en-US" b="1" dirty="0" err="1"/>
              <a:t>register.php</a:t>
            </a:r>
            <a:r>
              <a:rPr lang="en-US" b="1" dirty="0"/>
              <a:t>”&gt; &lt;/form&gt; </a:t>
            </a:r>
          </a:p>
          <a:p>
            <a:pPr algn="just"/>
            <a:r>
              <a:rPr lang="en-US" b="1" dirty="0">
                <a:solidFill>
                  <a:srgbClr val="00B050"/>
                </a:solidFill>
              </a:rPr>
              <a:t>b) Form Method Attribute  </a:t>
            </a:r>
          </a:p>
          <a:p>
            <a:pPr algn="just"/>
            <a:r>
              <a:rPr lang="en-US" dirty="0"/>
              <a:t>The </a:t>
            </a:r>
            <a:r>
              <a:rPr lang="en-US" b="1" dirty="0">
                <a:solidFill>
                  <a:srgbClr val="FF0000"/>
                </a:solidFill>
              </a:rPr>
              <a:t>Method</a:t>
            </a:r>
            <a:r>
              <a:rPr lang="en-US" dirty="0"/>
              <a:t> attribute specifies how the data is to be sent to the web server.</a:t>
            </a:r>
          </a:p>
          <a:p>
            <a:pPr algn="just"/>
            <a:r>
              <a:rPr lang="en-US" dirty="0"/>
              <a:t>The method attribute specifies the </a:t>
            </a:r>
            <a:r>
              <a:rPr lang="en-US" b="1" dirty="0">
                <a:solidFill>
                  <a:srgbClr val="007FDE"/>
                </a:solidFill>
              </a:rPr>
              <a:t>HTTP</a:t>
            </a:r>
            <a:r>
              <a:rPr lang="en-US" dirty="0"/>
              <a:t> method (</a:t>
            </a:r>
            <a:r>
              <a:rPr lang="en-US" b="1" dirty="0">
                <a:solidFill>
                  <a:srgbClr val="00B050"/>
                </a:solidFill>
              </a:rPr>
              <a:t>GET</a:t>
            </a:r>
            <a:r>
              <a:rPr lang="en-US" dirty="0"/>
              <a:t> or </a:t>
            </a:r>
            <a:r>
              <a:rPr lang="en-US" b="1" dirty="0">
                <a:solidFill>
                  <a:srgbClr val="00B050"/>
                </a:solidFill>
              </a:rPr>
              <a:t>POST</a:t>
            </a:r>
            <a:r>
              <a:rPr lang="en-US" dirty="0"/>
              <a:t>) to be used when submitting the forms. </a:t>
            </a:r>
          </a:p>
          <a:p>
            <a:pPr algn="just"/>
            <a:r>
              <a:rPr lang="en-US" b="1" dirty="0">
                <a:solidFill>
                  <a:srgbClr val="00B050"/>
                </a:solidFill>
              </a:rPr>
              <a:t>Get Method</a:t>
            </a:r>
            <a:r>
              <a:rPr lang="en-US" dirty="0"/>
              <a:t>: If a </a:t>
            </a:r>
            <a:r>
              <a:rPr lang="en-US" b="1" dirty="0">
                <a:solidFill>
                  <a:srgbClr val="00B050"/>
                </a:solidFill>
              </a:rPr>
              <a:t>GET</a:t>
            </a:r>
            <a:r>
              <a:rPr lang="en-US" dirty="0"/>
              <a:t> method is used, the data supplied in the form is appended at the end of the </a:t>
            </a:r>
            <a:r>
              <a:rPr lang="en-US" b="1" dirty="0">
                <a:solidFill>
                  <a:srgbClr val="FF0000"/>
                </a:solidFill>
              </a:rPr>
              <a:t>URL</a:t>
            </a:r>
            <a:r>
              <a:rPr lang="en-US" dirty="0"/>
              <a:t>.  </a:t>
            </a:r>
          </a:p>
          <a:p>
            <a:pPr algn="just"/>
            <a:r>
              <a:rPr lang="en-US" b="1" dirty="0"/>
              <a:t>Note</a:t>
            </a:r>
            <a:r>
              <a:rPr lang="en-US" dirty="0"/>
              <a:t> that using Get method in login form is not recommended because unauthorized users may see actual username and password.  </a:t>
            </a:r>
          </a:p>
          <a:p>
            <a:pPr algn="just"/>
            <a:r>
              <a:rPr lang="en-US" b="1" dirty="0">
                <a:solidFill>
                  <a:srgbClr val="00B050"/>
                </a:solidFill>
              </a:rPr>
              <a:t>Post Method: </a:t>
            </a:r>
            <a:r>
              <a:rPr lang="en-US" dirty="0"/>
              <a:t>Unlike the </a:t>
            </a:r>
            <a:r>
              <a:rPr lang="en-US" b="1" dirty="0">
                <a:solidFill>
                  <a:srgbClr val="00B050"/>
                </a:solidFill>
              </a:rPr>
              <a:t>GET</a:t>
            </a:r>
            <a:r>
              <a:rPr lang="en-US" dirty="0"/>
              <a:t> method, </a:t>
            </a:r>
            <a:r>
              <a:rPr lang="en-US" b="1" dirty="0">
                <a:solidFill>
                  <a:srgbClr val="00B050"/>
                </a:solidFill>
              </a:rPr>
              <a:t>post</a:t>
            </a:r>
            <a:r>
              <a:rPr lang="en-US" dirty="0"/>
              <a:t> method does </a:t>
            </a:r>
            <a:r>
              <a:rPr lang="en-US" b="1" dirty="0"/>
              <a:t>not display submitted form data</a:t>
            </a:r>
            <a:r>
              <a:rPr lang="en-US" dirty="0"/>
              <a:t> on </a:t>
            </a:r>
            <a:r>
              <a:rPr lang="en-US" b="1" dirty="0">
                <a:solidFill>
                  <a:srgbClr val="FF0000"/>
                </a:solidFill>
              </a:rPr>
              <a:t>URL</a:t>
            </a:r>
            <a:r>
              <a:rPr lang="en-US" dirty="0"/>
              <a:t> because the parameters are passed as body of a </a:t>
            </a:r>
            <a:r>
              <a:rPr lang="en-US" b="1" dirty="0">
                <a:solidFill>
                  <a:srgbClr val="FF0000"/>
                </a:solidFill>
              </a:rPr>
              <a:t>HTTP</a:t>
            </a:r>
            <a:r>
              <a:rPr lang="en-US" dirty="0"/>
              <a:t> request.  </a:t>
            </a:r>
          </a:p>
        </p:txBody>
      </p:sp>
    </p:spTree>
    <p:extLst>
      <p:ext uri="{BB962C8B-B14F-4D97-AF65-F5344CB8AC3E}">
        <p14:creationId xmlns:p14="http://schemas.microsoft.com/office/powerpoint/2010/main" val="243330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2814E8-F24B-ECEA-724F-6DF77E7ABF2B}"/>
              </a:ext>
            </a:extLst>
          </p:cNvPr>
          <p:cNvSpPr>
            <a:spLocks noGrp="1"/>
          </p:cNvSpPr>
          <p:nvPr>
            <p:ph idx="1"/>
          </p:nvPr>
        </p:nvSpPr>
        <p:spPr>
          <a:xfrm>
            <a:off x="244549" y="191386"/>
            <a:ext cx="11738344" cy="6411433"/>
          </a:xfrm>
        </p:spPr>
        <p:txBody>
          <a:bodyPr/>
          <a:lstStyle/>
          <a:p>
            <a:r>
              <a:rPr lang="en-US" dirty="0"/>
              <a:t>The Complete Entity Type Student with its Attributes can be represented as:</a:t>
            </a:r>
          </a:p>
          <a:p>
            <a:endParaRPr lang="en-US" dirty="0"/>
          </a:p>
        </p:txBody>
      </p:sp>
      <p:pic>
        <p:nvPicPr>
          <p:cNvPr id="4" name="Picture 3">
            <a:extLst>
              <a:ext uri="{FF2B5EF4-FFF2-40B4-BE49-F238E27FC236}">
                <a16:creationId xmlns:a16="http://schemas.microsoft.com/office/drawing/2014/main" id="{7E6CA5CA-3AE0-8AA5-48C0-472A30C70A3F}"/>
              </a:ext>
            </a:extLst>
          </p:cNvPr>
          <p:cNvPicPr>
            <a:picLocks noChangeAspect="1"/>
          </p:cNvPicPr>
          <p:nvPr/>
        </p:nvPicPr>
        <p:blipFill>
          <a:blip r:embed="rId2"/>
          <a:srcRect l="4650" t="4965" r="4442" b="4417"/>
          <a:stretch>
            <a:fillRect/>
          </a:stretch>
        </p:blipFill>
        <p:spPr>
          <a:xfrm>
            <a:off x="425302" y="754912"/>
            <a:ext cx="11089757" cy="5911702"/>
          </a:xfrm>
          <a:prstGeom prst="rect">
            <a:avLst/>
          </a:prstGeom>
        </p:spPr>
      </p:pic>
    </p:spTree>
    <p:extLst>
      <p:ext uri="{BB962C8B-B14F-4D97-AF65-F5344CB8AC3E}">
        <p14:creationId xmlns:p14="http://schemas.microsoft.com/office/powerpoint/2010/main" val="426690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EB0BDD-CAFC-11AA-A898-15E8EEEEAE93}"/>
              </a:ext>
            </a:extLst>
          </p:cNvPr>
          <p:cNvSpPr>
            <a:spLocks noGrp="1"/>
          </p:cNvSpPr>
          <p:nvPr>
            <p:ph idx="1"/>
          </p:nvPr>
        </p:nvSpPr>
        <p:spPr>
          <a:xfrm>
            <a:off x="247649" y="247650"/>
            <a:ext cx="11668125" cy="6400800"/>
          </a:xfrm>
        </p:spPr>
        <p:txBody>
          <a:bodyPr>
            <a:normAutofit lnSpcReduction="10000"/>
          </a:bodyPr>
          <a:lstStyle/>
          <a:p>
            <a:r>
              <a:rPr lang="en-US" dirty="0"/>
              <a:t>Use </a:t>
            </a:r>
            <a:r>
              <a:rPr lang="en-US" b="1" dirty="0">
                <a:solidFill>
                  <a:srgbClr val="00B050"/>
                </a:solidFill>
              </a:rPr>
              <a:t>POST</a:t>
            </a:r>
            <a:r>
              <a:rPr lang="en-US" dirty="0"/>
              <a:t> if the form is updating data, or includes sensitive information (password). </a:t>
            </a:r>
          </a:p>
          <a:p>
            <a:r>
              <a:rPr lang="en-US" b="1" dirty="0">
                <a:solidFill>
                  <a:srgbClr val="00B050"/>
                </a:solidFill>
              </a:rPr>
              <a:t>c) Text input </a:t>
            </a:r>
          </a:p>
          <a:p>
            <a:r>
              <a:rPr lang="en-US" dirty="0"/>
              <a:t>&lt;input type="text"&gt; defines a one-line input field for text input </a:t>
            </a:r>
          </a:p>
          <a:p>
            <a:r>
              <a:rPr lang="en-US" b="1" dirty="0">
                <a:solidFill>
                  <a:srgbClr val="FF0000"/>
                </a:solidFill>
              </a:rPr>
              <a:t>For example:</a:t>
            </a:r>
          </a:p>
          <a:p>
            <a:r>
              <a:rPr lang="en-US" b="1" dirty="0"/>
              <a:t>First name: </a:t>
            </a:r>
            <a:r>
              <a:rPr lang="en-US" dirty="0"/>
              <a:t>&lt;input </a:t>
            </a:r>
            <a:r>
              <a:rPr lang="en-US" b="1" dirty="0">
                <a:solidFill>
                  <a:srgbClr val="00B050"/>
                </a:solidFill>
              </a:rPr>
              <a:t>type</a:t>
            </a:r>
            <a:r>
              <a:rPr lang="en-US" dirty="0"/>
              <a:t>=“text” </a:t>
            </a:r>
            <a:r>
              <a:rPr lang="en-US" b="1" dirty="0">
                <a:solidFill>
                  <a:srgbClr val="00B050"/>
                </a:solidFill>
              </a:rPr>
              <a:t>name</a:t>
            </a:r>
            <a:r>
              <a:rPr lang="en-US" dirty="0"/>
              <a:t>=“first” </a:t>
            </a:r>
            <a:r>
              <a:rPr lang="en-US" b="1" dirty="0">
                <a:solidFill>
                  <a:srgbClr val="00B050"/>
                </a:solidFill>
              </a:rPr>
              <a:t>size</a:t>
            </a:r>
            <a:r>
              <a:rPr lang="en-US" dirty="0"/>
              <a:t> = “20” /&gt;  </a:t>
            </a:r>
          </a:p>
          <a:p>
            <a:r>
              <a:rPr lang="en-US" dirty="0"/>
              <a:t>This is how the HTML code above will be displayed in a browser: </a:t>
            </a:r>
          </a:p>
          <a:p>
            <a:endParaRPr lang="en-US" dirty="0"/>
          </a:p>
          <a:p>
            <a:r>
              <a:rPr lang="en-US" b="1" dirty="0">
                <a:solidFill>
                  <a:srgbClr val="00B050"/>
                </a:solidFill>
              </a:rPr>
              <a:t>d) Hidden input  </a:t>
            </a:r>
          </a:p>
          <a:p>
            <a:r>
              <a:rPr lang="en-US" dirty="0"/>
              <a:t>To create hidden input, set the input type to hidden as shown below: </a:t>
            </a:r>
          </a:p>
          <a:p>
            <a:r>
              <a:rPr lang="en-US" dirty="0"/>
              <a:t>&lt;input </a:t>
            </a:r>
            <a:r>
              <a:rPr lang="en-US" b="1" dirty="0">
                <a:solidFill>
                  <a:srgbClr val="00B050"/>
                </a:solidFill>
              </a:rPr>
              <a:t>type</a:t>
            </a:r>
            <a:r>
              <a:rPr lang="en-US" dirty="0"/>
              <a:t>=“hidden” </a:t>
            </a:r>
            <a:r>
              <a:rPr lang="en-US" b="1" dirty="0">
                <a:solidFill>
                  <a:srgbClr val="00B050"/>
                </a:solidFill>
              </a:rPr>
              <a:t>name</a:t>
            </a:r>
            <a:r>
              <a:rPr lang="en-US" dirty="0"/>
              <a:t>=“</a:t>
            </a:r>
            <a:r>
              <a:rPr lang="en-US" dirty="0" err="1"/>
              <a:t>userid</a:t>
            </a:r>
            <a:r>
              <a:rPr lang="en-US" dirty="0"/>
              <a:t>” </a:t>
            </a:r>
            <a:r>
              <a:rPr lang="en-US" b="1" dirty="0">
                <a:solidFill>
                  <a:srgbClr val="00B050"/>
                </a:solidFill>
              </a:rPr>
              <a:t>value</a:t>
            </a:r>
            <a:r>
              <a:rPr lang="en-US" dirty="0"/>
              <a:t>=“321”/&gt; </a:t>
            </a:r>
          </a:p>
          <a:p>
            <a:r>
              <a:rPr lang="en-US" b="1" dirty="0">
                <a:solidFill>
                  <a:srgbClr val="00B050"/>
                </a:solidFill>
              </a:rPr>
              <a:t>e) Password input </a:t>
            </a:r>
          </a:p>
          <a:p>
            <a:r>
              <a:rPr lang="en-US" dirty="0"/>
              <a:t>&lt;input type="password"&gt; defines a password field: </a:t>
            </a:r>
          </a:p>
          <a:p>
            <a:endParaRPr lang="en-US" dirty="0"/>
          </a:p>
          <a:p>
            <a:endParaRPr lang="en-US" dirty="0"/>
          </a:p>
        </p:txBody>
      </p:sp>
      <p:pic>
        <p:nvPicPr>
          <p:cNvPr id="5" name="Picture 4">
            <a:extLst>
              <a:ext uri="{FF2B5EF4-FFF2-40B4-BE49-F238E27FC236}">
                <a16:creationId xmlns:a16="http://schemas.microsoft.com/office/drawing/2014/main" id="{872B8C57-E079-9BAB-1380-718A68D07E08}"/>
              </a:ext>
            </a:extLst>
          </p:cNvPr>
          <p:cNvPicPr>
            <a:picLocks noChangeAspect="1"/>
          </p:cNvPicPr>
          <p:nvPr/>
        </p:nvPicPr>
        <p:blipFill>
          <a:blip r:embed="rId2"/>
          <a:stretch>
            <a:fillRect/>
          </a:stretch>
        </p:blipFill>
        <p:spPr>
          <a:xfrm>
            <a:off x="4057649" y="3429000"/>
            <a:ext cx="5372101" cy="704851"/>
          </a:xfrm>
          <a:prstGeom prst="rect">
            <a:avLst/>
          </a:prstGeom>
        </p:spPr>
      </p:pic>
    </p:spTree>
    <p:extLst>
      <p:ext uri="{BB962C8B-B14F-4D97-AF65-F5344CB8AC3E}">
        <p14:creationId xmlns:p14="http://schemas.microsoft.com/office/powerpoint/2010/main" val="282734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52A86B-B127-896A-E671-A8D4901FDE86}"/>
              </a:ext>
            </a:extLst>
          </p:cNvPr>
          <p:cNvSpPr>
            <a:spLocks noGrp="1"/>
          </p:cNvSpPr>
          <p:nvPr>
            <p:ph idx="1"/>
          </p:nvPr>
        </p:nvSpPr>
        <p:spPr>
          <a:xfrm>
            <a:off x="209550" y="161924"/>
            <a:ext cx="11772900" cy="6562725"/>
          </a:xfrm>
        </p:spPr>
        <p:txBody>
          <a:bodyPr>
            <a:normAutofit lnSpcReduction="10000"/>
          </a:bodyPr>
          <a:lstStyle/>
          <a:p>
            <a:r>
              <a:rPr lang="en-US" b="1" dirty="0"/>
              <a:t>&lt;form&gt; </a:t>
            </a:r>
          </a:p>
          <a:p>
            <a:r>
              <a:rPr lang="en-US" dirty="0"/>
              <a:t>User name:&lt;</a:t>
            </a:r>
            <a:r>
              <a:rPr lang="en-US" b="1" dirty="0" err="1"/>
              <a:t>br</a:t>
            </a:r>
            <a:r>
              <a:rPr lang="en-US" b="1" dirty="0"/>
              <a:t>&gt; </a:t>
            </a:r>
          </a:p>
          <a:p>
            <a:r>
              <a:rPr lang="en-US" b="1" dirty="0"/>
              <a:t>&lt;input </a:t>
            </a:r>
            <a:r>
              <a:rPr lang="en-US" b="1" dirty="0">
                <a:solidFill>
                  <a:srgbClr val="00B050"/>
                </a:solidFill>
              </a:rPr>
              <a:t>type</a:t>
            </a:r>
            <a:r>
              <a:rPr lang="en-US" b="1" dirty="0"/>
              <a:t>="text" </a:t>
            </a:r>
            <a:r>
              <a:rPr lang="en-US" b="1" dirty="0">
                <a:solidFill>
                  <a:srgbClr val="00B050"/>
                </a:solidFill>
              </a:rPr>
              <a:t>name</a:t>
            </a:r>
            <a:r>
              <a:rPr lang="en-US" b="1" dirty="0"/>
              <a:t>="username"&gt; &lt;</a:t>
            </a:r>
            <a:r>
              <a:rPr lang="en-US" b="1" dirty="0" err="1"/>
              <a:t>br</a:t>
            </a:r>
            <a:r>
              <a:rPr lang="en-US" b="1" dirty="0"/>
              <a:t>&gt; </a:t>
            </a:r>
          </a:p>
          <a:p>
            <a:r>
              <a:rPr lang="en-US" dirty="0"/>
              <a:t>User password:</a:t>
            </a:r>
            <a:r>
              <a:rPr lang="en-US" b="1" dirty="0"/>
              <a:t>&lt;</a:t>
            </a:r>
            <a:r>
              <a:rPr lang="en-US" b="1" dirty="0" err="1"/>
              <a:t>br</a:t>
            </a:r>
            <a:r>
              <a:rPr lang="en-US" b="1" dirty="0"/>
              <a:t>&gt; </a:t>
            </a:r>
          </a:p>
          <a:p>
            <a:r>
              <a:rPr lang="en-US" b="1" dirty="0"/>
              <a:t>&lt;input </a:t>
            </a:r>
            <a:r>
              <a:rPr lang="en-US" b="1" dirty="0">
                <a:solidFill>
                  <a:srgbClr val="00B050"/>
                </a:solidFill>
              </a:rPr>
              <a:t>type</a:t>
            </a:r>
            <a:r>
              <a:rPr lang="en-US" b="1" dirty="0"/>
              <a:t>="password" </a:t>
            </a:r>
            <a:r>
              <a:rPr lang="en-US" b="1" dirty="0">
                <a:solidFill>
                  <a:srgbClr val="00B050"/>
                </a:solidFill>
              </a:rPr>
              <a:t>name</a:t>
            </a:r>
            <a:r>
              <a:rPr lang="en-US" b="1" dirty="0"/>
              <a:t>="</a:t>
            </a:r>
            <a:r>
              <a:rPr lang="en-US" b="1" dirty="0" err="1"/>
              <a:t>psw</a:t>
            </a:r>
            <a:r>
              <a:rPr lang="en-US" b="1" dirty="0"/>
              <a:t>"&gt;  </a:t>
            </a:r>
          </a:p>
          <a:p>
            <a:r>
              <a:rPr lang="en-US" b="1" dirty="0"/>
              <a:t>&lt;/form&gt; </a:t>
            </a:r>
          </a:p>
          <a:p>
            <a:r>
              <a:rPr lang="en-US" dirty="0"/>
              <a:t>The HTML code above will display the following:</a:t>
            </a:r>
          </a:p>
          <a:p>
            <a:r>
              <a:rPr lang="en-US" b="1" dirty="0">
                <a:solidFill>
                  <a:srgbClr val="00B050"/>
                </a:solidFill>
              </a:rPr>
              <a:t>f) </a:t>
            </a:r>
            <a:r>
              <a:rPr lang="en-US" b="1" dirty="0" err="1">
                <a:solidFill>
                  <a:srgbClr val="00B050"/>
                </a:solidFill>
              </a:rPr>
              <a:t>Textarea</a:t>
            </a:r>
            <a:r>
              <a:rPr lang="en-US" b="1" dirty="0">
                <a:solidFill>
                  <a:srgbClr val="00B050"/>
                </a:solidFill>
              </a:rPr>
              <a:t> </a:t>
            </a:r>
          </a:p>
          <a:p>
            <a:r>
              <a:rPr lang="en-US" dirty="0"/>
              <a:t>The attributes used with </a:t>
            </a:r>
            <a:r>
              <a:rPr lang="en-US" dirty="0" err="1"/>
              <a:t>textarea</a:t>
            </a:r>
            <a:r>
              <a:rPr lang="en-US" dirty="0"/>
              <a:t> tag are: name, rows, and cols. </a:t>
            </a:r>
          </a:p>
          <a:p>
            <a:r>
              <a:rPr lang="en-US" b="1" dirty="0">
                <a:solidFill>
                  <a:srgbClr val="FF0000"/>
                </a:solidFill>
              </a:rPr>
              <a:t>For example</a:t>
            </a:r>
            <a:r>
              <a:rPr lang="en-US" dirty="0"/>
              <a:t>: </a:t>
            </a:r>
          </a:p>
          <a:p>
            <a:r>
              <a:rPr lang="en-US" b="1" dirty="0"/>
              <a:t>&lt;form &gt;    </a:t>
            </a:r>
          </a:p>
          <a:p>
            <a:r>
              <a:rPr lang="en-US" dirty="0"/>
              <a:t>Comments: </a:t>
            </a:r>
            <a:r>
              <a:rPr lang="en-US" b="1" dirty="0"/>
              <a:t>&lt;</a:t>
            </a:r>
            <a:r>
              <a:rPr lang="en-US" b="1" dirty="0" err="1"/>
              <a:t>br</a:t>
            </a:r>
            <a:r>
              <a:rPr lang="en-US" b="1" dirty="0"/>
              <a:t> &gt; </a:t>
            </a:r>
            <a:r>
              <a:rPr lang="en-US" dirty="0"/>
              <a:t> </a:t>
            </a:r>
          </a:p>
          <a:p>
            <a:r>
              <a:rPr lang="en-US" dirty="0"/>
              <a:t>&lt;</a:t>
            </a:r>
            <a:r>
              <a:rPr lang="en-US" dirty="0" err="1"/>
              <a:t>textarea</a:t>
            </a:r>
            <a:r>
              <a:rPr lang="en-US" dirty="0"/>
              <a:t> </a:t>
            </a:r>
            <a:r>
              <a:rPr lang="en-US" b="1" dirty="0">
                <a:solidFill>
                  <a:srgbClr val="00B050"/>
                </a:solidFill>
              </a:rPr>
              <a:t>rows</a:t>
            </a:r>
            <a:r>
              <a:rPr lang="en-US" dirty="0"/>
              <a:t>="7" </a:t>
            </a:r>
            <a:r>
              <a:rPr lang="en-US" b="1" dirty="0">
                <a:solidFill>
                  <a:srgbClr val="00B050"/>
                </a:solidFill>
              </a:rPr>
              <a:t>cols</a:t>
            </a:r>
            <a:r>
              <a:rPr lang="en-US" dirty="0"/>
              <a:t>="25" </a:t>
            </a:r>
            <a:r>
              <a:rPr lang="en-US" b="1" dirty="0">
                <a:solidFill>
                  <a:srgbClr val="00B050"/>
                </a:solidFill>
              </a:rPr>
              <a:t>name</a:t>
            </a:r>
            <a:r>
              <a:rPr lang="en-US" dirty="0"/>
              <a:t>="comment"&gt; &lt;/</a:t>
            </a:r>
            <a:r>
              <a:rPr lang="en-US" dirty="0" err="1"/>
              <a:t>textarea</a:t>
            </a:r>
            <a:r>
              <a:rPr lang="en-US" dirty="0"/>
              <a:t>&gt; </a:t>
            </a:r>
          </a:p>
          <a:p>
            <a:r>
              <a:rPr lang="en-US" b="1" dirty="0"/>
              <a:t>&lt;/form&gt;</a:t>
            </a:r>
          </a:p>
        </p:txBody>
      </p:sp>
      <p:pic>
        <p:nvPicPr>
          <p:cNvPr id="6" name="Picture 5">
            <a:extLst>
              <a:ext uri="{FF2B5EF4-FFF2-40B4-BE49-F238E27FC236}">
                <a16:creationId xmlns:a16="http://schemas.microsoft.com/office/drawing/2014/main" id="{379BE86D-4972-9695-AABA-4BE394EA431E}"/>
              </a:ext>
            </a:extLst>
          </p:cNvPr>
          <p:cNvPicPr>
            <a:picLocks noChangeAspect="1"/>
          </p:cNvPicPr>
          <p:nvPr/>
        </p:nvPicPr>
        <p:blipFill>
          <a:blip r:embed="rId2"/>
          <a:stretch>
            <a:fillRect/>
          </a:stretch>
        </p:blipFill>
        <p:spPr>
          <a:xfrm>
            <a:off x="7524750" y="442911"/>
            <a:ext cx="4457700" cy="2214563"/>
          </a:xfrm>
          <a:prstGeom prst="rect">
            <a:avLst/>
          </a:prstGeom>
        </p:spPr>
      </p:pic>
      <p:pic>
        <p:nvPicPr>
          <p:cNvPr id="9" name="Picture 8">
            <a:extLst>
              <a:ext uri="{FF2B5EF4-FFF2-40B4-BE49-F238E27FC236}">
                <a16:creationId xmlns:a16="http://schemas.microsoft.com/office/drawing/2014/main" id="{673A84FB-4DEF-294D-2D76-3155F3531A95}"/>
              </a:ext>
            </a:extLst>
          </p:cNvPr>
          <p:cNvPicPr>
            <a:picLocks noChangeAspect="1"/>
          </p:cNvPicPr>
          <p:nvPr/>
        </p:nvPicPr>
        <p:blipFill>
          <a:blip r:embed="rId3"/>
          <a:stretch>
            <a:fillRect/>
          </a:stretch>
        </p:blipFill>
        <p:spPr>
          <a:xfrm>
            <a:off x="7558087" y="3181350"/>
            <a:ext cx="4391025" cy="2524125"/>
          </a:xfrm>
          <a:prstGeom prst="rect">
            <a:avLst/>
          </a:prstGeom>
        </p:spPr>
      </p:pic>
    </p:spTree>
    <p:extLst>
      <p:ext uri="{BB962C8B-B14F-4D97-AF65-F5344CB8AC3E}">
        <p14:creationId xmlns:p14="http://schemas.microsoft.com/office/powerpoint/2010/main" val="126756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D9B806-96E0-A62F-8A8F-4DEBF86CFE11}"/>
              </a:ext>
            </a:extLst>
          </p:cNvPr>
          <p:cNvSpPr>
            <a:spLocks noGrp="1"/>
          </p:cNvSpPr>
          <p:nvPr>
            <p:ph idx="1"/>
          </p:nvPr>
        </p:nvSpPr>
        <p:spPr>
          <a:xfrm>
            <a:off x="152400" y="123826"/>
            <a:ext cx="11887200" cy="6600824"/>
          </a:xfrm>
        </p:spPr>
        <p:txBody>
          <a:bodyPr>
            <a:normAutofit fontScale="92500" lnSpcReduction="10000"/>
          </a:bodyPr>
          <a:lstStyle/>
          <a:p>
            <a:r>
              <a:rPr lang="en-US" b="1" dirty="0">
                <a:solidFill>
                  <a:srgbClr val="FF0000"/>
                </a:solidFill>
              </a:rPr>
              <a:t>g) Checkbox </a:t>
            </a:r>
          </a:p>
          <a:p>
            <a:r>
              <a:rPr lang="en-US" dirty="0"/>
              <a:t>&lt;! DOCTYPE html&gt; </a:t>
            </a:r>
          </a:p>
          <a:p>
            <a:r>
              <a:rPr lang="en-US" dirty="0"/>
              <a:t>&lt;HTML&gt; </a:t>
            </a:r>
          </a:p>
          <a:p>
            <a:r>
              <a:rPr lang="en-US" dirty="0"/>
              <a:t>&lt;HEAD&gt; &lt;TITLE&gt; Checkbox &lt;/TITLE&gt; &lt;/HEAD&gt; </a:t>
            </a:r>
          </a:p>
          <a:p>
            <a:r>
              <a:rPr lang="en-US" dirty="0"/>
              <a:t>&lt;BODY&gt; </a:t>
            </a:r>
          </a:p>
          <a:p>
            <a:r>
              <a:rPr lang="en-US" dirty="0"/>
              <a:t>&lt;P&gt;&lt;Strong&gt;&lt;font </a:t>
            </a:r>
            <a:r>
              <a:rPr lang="en-US" b="1" dirty="0">
                <a:solidFill>
                  <a:srgbClr val="00B050"/>
                </a:solidFill>
              </a:rPr>
              <a:t>color</a:t>
            </a:r>
            <a:r>
              <a:rPr lang="en-US" dirty="0"/>
              <a:t>="orange" </a:t>
            </a:r>
            <a:r>
              <a:rPr lang="en-US" b="1" dirty="0">
                <a:solidFill>
                  <a:srgbClr val="00B050"/>
                </a:solidFill>
              </a:rPr>
              <a:t>size</a:t>
            </a:r>
            <a:r>
              <a:rPr lang="en-US" dirty="0"/>
              <a:t>=36&gt; Choose your favorite Games &lt;/font&gt; &lt;/strong&gt;&lt;/p&gt;  </a:t>
            </a:r>
          </a:p>
          <a:p>
            <a:r>
              <a:rPr lang="en-US" dirty="0"/>
              <a:t>&lt;form&gt;  </a:t>
            </a:r>
          </a:p>
          <a:p>
            <a:r>
              <a:rPr lang="en-US" dirty="0"/>
              <a:t>&lt;p&gt;&lt;input </a:t>
            </a:r>
            <a:r>
              <a:rPr lang="en-US" b="1" dirty="0">
                <a:solidFill>
                  <a:srgbClr val="00B050"/>
                </a:solidFill>
              </a:rPr>
              <a:t>type</a:t>
            </a:r>
            <a:r>
              <a:rPr lang="en-US" dirty="0"/>
              <a:t>="checkbox" </a:t>
            </a:r>
            <a:r>
              <a:rPr lang="en-US" b="1" dirty="0">
                <a:solidFill>
                  <a:srgbClr val="00B050"/>
                </a:solidFill>
              </a:rPr>
              <a:t>name</a:t>
            </a:r>
            <a:r>
              <a:rPr lang="en-US" dirty="0"/>
              <a:t>="game" </a:t>
            </a:r>
            <a:r>
              <a:rPr lang="en-US" b="1" dirty="0">
                <a:solidFill>
                  <a:srgbClr val="00B050"/>
                </a:solidFill>
              </a:rPr>
              <a:t>checked</a:t>
            </a:r>
            <a:r>
              <a:rPr lang="en-US" dirty="0"/>
              <a:t>="checked"&gt; Football &lt;/p&gt; </a:t>
            </a:r>
          </a:p>
          <a:p>
            <a:r>
              <a:rPr lang="en-US" dirty="0"/>
              <a:t>&lt;p&gt;&lt;input </a:t>
            </a:r>
            <a:r>
              <a:rPr lang="en-US" b="1" dirty="0">
                <a:solidFill>
                  <a:srgbClr val="00B050"/>
                </a:solidFill>
              </a:rPr>
              <a:t>type</a:t>
            </a:r>
            <a:r>
              <a:rPr lang="en-US" dirty="0"/>
              <a:t>="checkbox"</a:t>
            </a:r>
            <a:r>
              <a:rPr lang="en-US" b="1" dirty="0">
                <a:solidFill>
                  <a:srgbClr val="00B050"/>
                </a:solidFill>
              </a:rPr>
              <a:t> name</a:t>
            </a:r>
            <a:r>
              <a:rPr lang="en-US" dirty="0"/>
              <a:t>="game" &gt; Basketball &lt;p&gt; </a:t>
            </a:r>
          </a:p>
          <a:p>
            <a:r>
              <a:rPr lang="en-US" dirty="0"/>
              <a:t>&lt;p&gt;&lt;input </a:t>
            </a:r>
            <a:r>
              <a:rPr lang="en-US" b="1" dirty="0">
                <a:solidFill>
                  <a:srgbClr val="00B050"/>
                </a:solidFill>
              </a:rPr>
              <a:t>type</a:t>
            </a:r>
            <a:r>
              <a:rPr lang="en-US" dirty="0"/>
              <a:t>="checkbox" </a:t>
            </a:r>
            <a:r>
              <a:rPr lang="en-US" b="1" dirty="0">
                <a:solidFill>
                  <a:srgbClr val="00B050"/>
                </a:solidFill>
              </a:rPr>
              <a:t>name</a:t>
            </a:r>
            <a:r>
              <a:rPr lang="en-US" dirty="0"/>
              <a:t>="game" &gt; Volley Ball&lt;p&gt; </a:t>
            </a:r>
          </a:p>
          <a:p>
            <a:r>
              <a:rPr lang="en-US" dirty="0"/>
              <a:t>&lt;p&gt;&lt;input </a:t>
            </a:r>
            <a:r>
              <a:rPr lang="en-US" b="1" dirty="0">
                <a:solidFill>
                  <a:srgbClr val="00B050"/>
                </a:solidFill>
              </a:rPr>
              <a:t>type</a:t>
            </a:r>
            <a:r>
              <a:rPr lang="en-US" dirty="0"/>
              <a:t>="checkbox" </a:t>
            </a:r>
            <a:r>
              <a:rPr lang="en-US" b="1" dirty="0">
                <a:solidFill>
                  <a:srgbClr val="00B050"/>
                </a:solidFill>
              </a:rPr>
              <a:t>name</a:t>
            </a:r>
            <a:r>
              <a:rPr lang="en-US" dirty="0"/>
              <a:t>="game" &gt; Net Ball&lt;p&gt; </a:t>
            </a:r>
          </a:p>
          <a:p>
            <a:r>
              <a:rPr lang="en-US" dirty="0"/>
              <a:t>&lt;/form&gt;  </a:t>
            </a:r>
          </a:p>
          <a:p>
            <a:r>
              <a:rPr lang="en-US" dirty="0"/>
              <a:t>&lt;/BODY&gt; </a:t>
            </a:r>
          </a:p>
          <a:p>
            <a:r>
              <a:rPr lang="en-US" dirty="0"/>
              <a:t>&lt;/HTML&gt;</a:t>
            </a:r>
          </a:p>
        </p:txBody>
      </p:sp>
      <p:pic>
        <p:nvPicPr>
          <p:cNvPr id="5" name="Picture 4">
            <a:extLst>
              <a:ext uri="{FF2B5EF4-FFF2-40B4-BE49-F238E27FC236}">
                <a16:creationId xmlns:a16="http://schemas.microsoft.com/office/drawing/2014/main" id="{BCA31218-D9D7-D59F-D48A-E902F5A1C9C1}"/>
              </a:ext>
            </a:extLst>
          </p:cNvPr>
          <p:cNvPicPr>
            <a:picLocks noChangeAspect="1"/>
          </p:cNvPicPr>
          <p:nvPr/>
        </p:nvPicPr>
        <p:blipFill>
          <a:blip r:embed="rId2"/>
          <a:stretch>
            <a:fillRect/>
          </a:stretch>
        </p:blipFill>
        <p:spPr>
          <a:xfrm>
            <a:off x="152399" y="123826"/>
            <a:ext cx="11801476" cy="6429374"/>
          </a:xfrm>
          <a:prstGeom prst="rect">
            <a:avLst/>
          </a:prstGeom>
        </p:spPr>
      </p:pic>
    </p:spTree>
    <p:extLst>
      <p:ext uri="{BB962C8B-B14F-4D97-AF65-F5344CB8AC3E}">
        <p14:creationId xmlns:p14="http://schemas.microsoft.com/office/powerpoint/2010/main" val="375649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6D9069-E775-FD83-2FE4-6F3FDF92F37F}"/>
              </a:ext>
            </a:extLst>
          </p:cNvPr>
          <p:cNvSpPr>
            <a:spLocks noGrp="1"/>
          </p:cNvSpPr>
          <p:nvPr>
            <p:ph idx="1"/>
          </p:nvPr>
        </p:nvSpPr>
        <p:spPr>
          <a:xfrm>
            <a:off x="209550" y="123825"/>
            <a:ext cx="11772900" cy="6438900"/>
          </a:xfrm>
        </p:spPr>
        <p:txBody>
          <a:bodyPr>
            <a:normAutofit fontScale="92500" lnSpcReduction="20000"/>
          </a:bodyPr>
          <a:lstStyle/>
          <a:p>
            <a:r>
              <a:rPr lang="en-US" b="1" dirty="0">
                <a:solidFill>
                  <a:srgbClr val="FF0000"/>
                </a:solidFill>
              </a:rPr>
              <a:t>h) Radio button </a:t>
            </a:r>
          </a:p>
          <a:p>
            <a:r>
              <a:rPr lang="en-US" dirty="0"/>
              <a:t>&lt;input </a:t>
            </a:r>
            <a:r>
              <a:rPr lang="en-US" b="1" dirty="0">
                <a:solidFill>
                  <a:srgbClr val="00B050"/>
                </a:solidFill>
              </a:rPr>
              <a:t>type</a:t>
            </a:r>
            <a:r>
              <a:rPr lang="en-US" dirty="0"/>
              <a:t>="radio"&gt; defines a radio button. </a:t>
            </a:r>
          </a:p>
          <a:p>
            <a:r>
              <a:rPr lang="en-US" dirty="0"/>
              <a:t>Example: </a:t>
            </a:r>
          </a:p>
          <a:p>
            <a:r>
              <a:rPr lang="en-US" dirty="0"/>
              <a:t>&lt;!DOCTYPE html&gt; </a:t>
            </a:r>
          </a:p>
          <a:p>
            <a:r>
              <a:rPr lang="en-US" dirty="0"/>
              <a:t>&lt;HTML&gt; </a:t>
            </a:r>
          </a:p>
          <a:p>
            <a:r>
              <a:rPr lang="en-US" dirty="0"/>
              <a:t>&lt;HEAD&gt; &lt;TITLE&gt;radio buttons&lt;/TITLE&gt; </a:t>
            </a:r>
          </a:p>
          <a:p>
            <a:r>
              <a:rPr lang="en-US" dirty="0"/>
              <a:t>&lt;/HEAD&gt; </a:t>
            </a:r>
          </a:p>
          <a:p>
            <a:r>
              <a:rPr lang="en-US" dirty="0"/>
              <a:t>&lt;BODY&gt; </a:t>
            </a:r>
          </a:p>
          <a:p>
            <a:r>
              <a:rPr lang="en-US" dirty="0"/>
              <a:t>&lt;P&gt;&lt;Strong&gt; &lt;font </a:t>
            </a:r>
            <a:r>
              <a:rPr lang="en-US" b="1" dirty="0">
                <a:solidFill>
                  <a:srgbClr val="00B050"/>
                </a:solidFill>
              </a:rPr>
              <a:t>color</a:t>
            </a:r>
            <a:r>
              <a:rPr lang="en-US" dirty="0"/>
              <a:t>= "orange" </a:t>
            </a:r>
            <a:r>
              <a:rPr lang="en-US" b="1" dirty="0">
                <a:solidFill>
                  <a:srgbClr val="00B050"/>
                </a:solidFill>
              </a:rPr>
              <a:t>size</a:t>
            </a:r>
            <a:r>
              <a:rPr lang="en-US" dirty="0"/>
              <a:t>=36&gt; Select your sex &lt;/font&gt; &lt;/strong&gt; &lt;/p&gt;  </a:t>
            </a:r>
          </a:p>
          <a:p>
            <a:r>
              <a:rPr lang="en-US" dirty="0"/>
              <a:t>&lt;form&gt;  </a:t>
            </a:r>
          </a:p>
          <a:p>
            <a:r>
              <a:rPr lang="en-US" dirty="0"/>
              <a:t>&lt;input </a:t>
            </a:r>
            <a:r>
              <a:rPr lang="en-US" b="1" dirty="0">
                <a:solidFill>
                  <a:srgbClr val="00B050"/>
                </a:solidFill>
              </a:rPr>
              <a:t>type</a:t>
            </a:r>
            <a:r>
              <a:rPr lang="en-US" dirty="0"/>
              <a:t>="radio" </a:t>
            </a:r>
            <a:r>
              <a:rPr lang="en-US" b="1" dirty="0">
                <a:solidFill>
                  <a:srgbClr val="00B050"/>
                </a:solidFill>
              </a:rPr>
              <a:t>name</a:t>
            </a:r>
            <a:r>
              <a:rPr lang="en-US" dirty="0"/>
              <a:t>="sex" </a:t>
            </a:r>
            <a:r>
              <a:rPr lang="en-US" b="1" dirty="0">
                <a:solidFill>
                  <a:srgbClr val="00B050"/>
                </a:solidFill>
              </a:rPr>
              <a:t>value</a:t>
            </a:r>
            <a:r>
              <a:rPr lang="en-US" dirty="0"/>
              <a:t>="male" </a:t>
            </a:r>
            <a:r>
              <a:rPr lang="en-US" b="1" dirty="0">
                <a:solidFill>
                  <a:srgbClr val="00B050"/>
                </a:solidFill>
              </a:rPr>
              <a:t>checked</a:t>
            </a:r>
            <a:r>
              <a:rPr lang="en-US" dirty="0"/>
              <a:t>="checked" &gt; Male &lt;/</a:t>
            </a:r>
            <a:r>
              <a:rPr lang="en-US" dirty="0" err="1"/>
              <a:t>br</a:t>
            </a:r>
            <a:r>
              <a:rPr lang="en-US" dirty="0"/>
              <a:t>&gt; </a:t>
            </a:r>
          </a:p>
          <a:p>
            <a:r>
              <a:rPr lang="en-US" dirty="0"/>
              <a:t>&lt;input </a:t>
            </a:r>
            <a:r>
              <a:rPr lang="en-US" b="1" dirty="0">
                <a:solidFill>
                  <a:srgbClr val="00B050"/>
                </a:solidFill>
              </a:rPr>
              <a:t>type</a:t>
            </a:r>
            <a:r>
              <a:rPr lang="en-US" dirty="0"/>
              <a:t>="radio“ </a:t>
            </a:r>
            <a:r>
              <a:rPr lang="en-US" b="1" dirty="0">
                <a:solidFill>
                  <a:srgbClr val="00B050"/>
                </a:solidFill>
              </a:rPr>
              <a:t>name</a:t>
            </a:r>
            <a:r>
              <a:rPr lang="en-US" dirty="0"/>
              <a:t>="sex" </a:t>
            </a:r>
            <a:r>
              <a:rPr lang="en-US" b="1" dirty="0">
                <a:solidFill>
                  <a:srgbClr val="00B050"/>
                </a:solidFill>
              </a:rPr>
              <a:t>value</a:t>
            </a:r>
            <a:r>
              <a:rPr lang="en-US" dirty="0"/>
              <a:t>="female"&gt;Female &lt;/</a:t>
            </a:r>
            <a:r>
              <a:rPr lang="en-US" dirty="0" err="1"/>
              <a:t>br</a:t>
            </a:r>
            <a:r>
              <a:rPr lang="en-US" dirty="0"/>
              <a:t>&gt; </a:t>
            </a:r>
          </a:p>
          <a:p>
            <a:r>
              <a:rPr lang="en-US" dirty="0"/>
              <a:t>&lt;/form&gt;  </a:t>
            </a:r>
          </a:p>
          <a:p>
            <a:r>
              <a:rPr lang="en-US" dirty="0"/>
              <a:t>&lt;/BODY&gt; </a:t>
            </a:r>
          </a:p>
          <a:p>
            <a:r>
              <a:rPr lang="en-US" dirty="0"/>
              <a:t>&lt;/HTML&gt; </a:t>
            </a:r>
          </a:p>
        </p:txBody>
      </p:sp>
      <p:pic>
        <p:nvPicPr>
          <p:cNvPr id="6" name="Picture 5">
            <a:extLst>
              <a:ext uri="{FF2B5EF4-FFF2-40B4-BE49-F238E27FC236}">
                <a16:creationId xmlns:a16="http://schemas.microsoft.com/office/drawing/2014/main" id="{70264A13-3C3B-D060-2143-B5B258402BB3}"/>
              </a:ext>
            </a:extLst>
          </p:cNvPr>
          <p:cNvPicPr>
            <a:picLocks noChangeAspect="1"/>
          </p:cNvPicPr>
          <p:nvPr/>
        </p:nvPicPr>
        <p:blipFill>
          <a:blip r:embed="rId2"/>
          <a:srcRect l="680" t="1876" r="973" b="3032"/>
          <a:stretch>
            <a:fillRect/>
          </a:stretch>
        </p:blipFill>
        <p:spPr>
          <a:xfrm>
            <a:off x="209550" y="540543"/>
            <a:ext cx="11772899" cy="5605463"/>
          </a:xfrm>
          <a:prstGeom prst="rect">
            <a:avLst/>
          </a:prstGeom>
        </p:spPr>
      </p:pic>
    </p:spTree>
    <p:extLst>
      <p:ext uri="{BB962C8B-B14F-4D97-AF65-F5344CB8AC3E}">
        <p14:creationId xmlns:p14="http://schemas.microsoft.com/office/powerpoint/2010/main" val="70118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07998F-3EBA-1F5C-037C-966CC8C7A4D9}"/>
              </a:ext>
            </a:extLst>
          </p:cNvPr>
          <p:cNvSpPr>
            <a:spLocks noGrp="1"/>
          </p:cNvSpPr>
          <p:nvPr>
            <p:ph idx="1"/>
          </p:nvPr>
        </p:nvSpPr>
        <p:spPr>
          <a:xfrm>
            <a:off x="219075" y="200024"/>
            <a:ext cx="11753850" cy="6467475"/>
          </a:xfrm>
        </p:spPr>
        <p:txBody>
          <a:bodyPr>
            <a:normAutofit fontScale="92500" lnSpcReduction="10000"/>
          </a:bodyPr>
          <a:lstStyle/>
          <a:p>
            <a:r>
              <a:rPr lang="en-US" b="1" dirty="0" err="1">
                <a:solidFill>
                  <a:srgbClr val="FF0000"/>
                </a:solidFill>
              </a:rPr>
              <a:t>i</a:t>
            </a:r>
            <a:r>
              <a:rPr lang="en-US" b="1" dirty="0">
                <a:solidFill>
                  <a:srgbClr val="FF0000"/>
                </a:solidFill>
              </a:rPr>
              <a:t>) Select or (Drop-Down List) </a:t>
            </a:r>
          </a:p>
          <a:p>
            <a:r>
              <a:rPr lang="en-US" b="1" dirty="0">
                <a:solidFill>
                  <a:srgbClr val="C00000"/>
                </a:solidFill>
              </a:rPr>
              <a:t>For example:</a:t>
            </a:r>
          </a:p>
          <a:p>
            <a:r>
              <a:rPr lang="en-US" dirty="0"/>
              <a:t>&lt;! DOCTYPE html&gt; </a:t>
            </a:r>
          </a:p>
          <a:p>
            <a:r>
              <a:rPr lang="en-US" dirty="0"/>
              <a:t>&lt;HTML&gt; </a:t>
            </a:r>
          </a:p>
          <a:p>
            <a:r>
              <a:rPr lang="en-US" dirty="0"/>
              <a:t>&lt;HEAD&gt;&lt;TITLE&gt;Dropdown list&lt;/TITLE&gt; </a:t>
            </a:r>
          </a:p>
          <a:p>
            <a:r>
              <a:rPr lang="en-US" dirty="0"/>
              <a:t>&lt;/HEAD&gt; </a:t>
            </a:r>
          </a:p>
          <a:p>
            <a:r>
              <a:rPr lang="en-US" dirty="0"/>
              <a:t>&lt;BODY&gt; </a:t>
            </a:r>
          </a:p>
          <a:p>
            <a:r>
              <a:rPr lang="en-US" dirty="0"/>
              <a:t>&lt;P&gt;</a:t>
            </a:r>
          </a:p>
          <a:p>
            <a:r>
              <a:rPr lang="en-US" dirty="0"/>
              <a:t>&lt;Strong&gt;</a:t>
            </a:r>
          </a:p>
          <a:p>
            <a:r>
              <a:rPr lang="en-US" dirty="0"/>
              <a:t>&lt;font color="pink" size=36&gt; </a:t>
            </a:r>
          </a:p>
          <a:p>
            <a:r>
              <a:rPr lang="en-US" dirty="0"/>
              <a:t>Select your residence province:</a:t>
            </a:r>
          </a:p>
          <a:p>
            <a:r>
              <a:rPr lang="en-US" dirty="0"/>
              <a:t>&lt;/font&gt;</a:t>
            </a:r>
          </a:p>
          <a:p>
            <a:r>
              <a:rPr lang="en-US" dirty="0"/>
              <a:t>&lt;/strong&gt;</a:t>
            </a:r>
          </a:p>
          <a:p>
            <a:r>
              <a:rPr lang="en-US" dirty="0"/>
              <a:t>&lt;/p&gt;  </a:t>
            </a:r>
          </a:p>
        </p:txBody>
      </p:sp>
    </p:spTree>
    <p:extLst>
      <p:ext uri="{BB962C8B-B14F-4D97-AF65-F5344CB8AC3E}">
        <p14:creationId xmlns:p14="http://schemas.microsoft.com/office/powerpoint/2010/main" val="140983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3654F4-D756-0843-A9EE-335F92CF751E}"/>
              </a:ext>
            </a:extLst>
          </p:cNvPr>
          <p:cNvSpPr>
            <a:spLocks noGrp="1"/>
          </p:cNvSpPr>
          <p:nvPr>
            <p:ph idx="1"/>
          </p:nvPr>
        </p:nvSpPr>
        <p:spPr>
          <a:xfrm>
            <a:off x="276225" y="257175"/>
            <a:ext cx="11649075" cy="6400800"/>
          </a:xfrm>
        </p:spPr>
        <p:txBody>
          <a:bodyPr>
            <a:normAutofit/>
          </a:bodyPr>
          <a:lstStyle/>
          <a:p>
            <a:r>
              <a:rPr lang="en-US" dirty="0"/>
              <a:t>&lt;form&gt;  </a:t>
            </a:r>
          </a:p>
          <a:p>
            <a:r>
              <a:rPr lang="en-US" dirty="0"/>
              <a:t>&lt;select </a:t>
            </a:r>
            <a:r>
              <a:rPr lang="en-US" b="1" dirty="0">
                <a:solidFill>
                  <a:srgbClr val="00B050"/>
                </a:solidFill>
              </a:rPr>
              <a:t>name</a:t>
            </a:r>
            <a:r>
              <a:rPr lang="en-US" dirty="0"/>
              <a:t>="dropdown"&gt; </a:t>
            </a:r>
          </a:p>
          <a:p>
            <a:r>
              <a:rPr lang="en-US" dirty="0"/>
              <a:t>&lt;option </a:t>
            </a:r>
            <a:r>
              <a:rPr lang="en-US" b="1" dirty="0">
                <a:solidFill>
                  <a:srgbClr val="00B050"/>
                </a:solidFill>
              </a:rPr>
              <a:t>value</a:t>
            </a:r>
            <a:r>
              <a:rPr lang="en-US" dirty="0"/>
              <a:t>="Kigali" selected&gt; Kigali City &lt;/option&gt; </a:t>
            </a:r>
          </a:p>
          <a:p>
            <a:r>
              <a:rPr lang="en-US" dirty="0"/>
              <a:t>&lt;option </a:t>
            </a:r>
            <a:r>
              <a:rPr lang="en-US" b="1" dirty="0">
                <a:solidFill>
                  <a:srgbClr val="00B050"/>
                </a:solidFill>
              </a:rPr>
              <a:t>value</a:t>
            </a:r>
            <a:r>
              <a:rPr lang="en-US" dirty="0"/>
              <a:t>="South"&gt; South Province &lt;/option&gt; </a:t>
            </a:r>
          </a:p>
          <a:p>
            <a:r>
              <a:rPr lang="en-US" dirty="0"/>
              <a:t>&lt;option </a:t>
            </a:r>
            <a:r>
              <a:rPr lang="en-US" b="1" dirty="0">
                <a:solidFill>
                  <a:srgbClr val="00B050"/>
                </a:solidFill>
              </a:rPr>
              <a:t>value</a:t>
            </a:r>
            <a:r>
              <a:rPr lang="en-US" dirty="0"/>
              <a:t>="North"&gt; North Province &lt;/option&gt; </a:t>
            </a:r>
          </a:p>
          <a:p>
            <a:r>
              <a:rPr lang="en-US" dirty="0"/>
              <a:t>&lt;option</a:t>
            </a:r>
            <a:r>
              <a:rPr lang="en-US" b="1" dirty="0">
                <a:solidFill>
                  <a:srgbClr val="00B050"/>
                </a:solidFill>
              </a:rPr>
              <a:t> value</a:t>
            </a:r>
            <a:r>
              <a:rPr lang="en-US" dirty="0"/>
              <a:t>="Easter"&gt; East Province &lt;/option&gt; </a:t>
            </a:r>
          </a:p>
          <a:p>
            <a:r>
              <a:rPr lang="en-US" dirty="0"/>
              <a:t>&lt;option </a:t>
            </a:r>
            <a:r>
              <a:rPr lang="en-US" b="1" dirty="0">
                <a:solidFill>
                  <a:srgbClr val="00B050"/>
                </a:solidFill>
              </a:rPr>
              <a:t>value</a:t>
            </a:r>
            <a:r>
              <a:rPr lang="en-US" dirty="0"/>
              <a:t>="West"&gt; West Province &lt;/option&gt; </a:t>
            </a:r>
          </a:p>
          <a:p>
            <a:r>
              <a:rPr lang="en-US" dirty="0"/>
              <a:t>&lt;/select&gt; </a:t>
            </a:r>
          </a:p>
          <a:p>
            <a:r>
              <a:rPr lang="en-US" dirty="0"/>
              <a:t>&lt;/form&gt;  </a:t>
            </a:r>
          </a:p>
          <a:p>
            <a:r>
              <a:rPr lang="en-US" dirty="0"/>
              <a:t>&lt;/BODY&gt; </a:t>
            </a:r>
          </a:p>
          <a:p>
            <a:r>
              <a:rPr lang="en-US" dirty="0"/>
              <a:t>&lt;/HTML&gt;</a:t>
            </a:r>
          </a:p>
        </p:txBody>
      </p:sp>
      <p:pic>
        <p:nvPicPr>
          <p:cNvPr id="5" name="Picture 4">
            <a:extLst>
              <a:ext uri="{FF2B5EF4-FFF2-40B4-BE49-F238E27FC236}">
                <a16:creationId xmlns:a16="http://schemas.microsoft.com/office/drawing/2014/main" id="{3C0539C2-3258-5C29-93A4-D0E70DF643CE}"/>
              </a:ext>
            </a:extLst>
          </p:cNvPr>
          <p:cNvPicPr>
            <a:picLocks noChangeAspect="1"/>
          </p:cNvPicPr>
          <p:nvPr/>
        </p:nvPicPr>
        <p:blipFill>
          <a:blip r:embed="rId2"/>
          <a:stretch>
            <a:fillRect/>
          </a:stretch>
        </p:blipFill>
        <p:spPr>
          <a:xfrm>
            <a:off x="266700" y="285750"/>
            <a:ext cx="11772900" cy="5572125"/>
          </a:xfrm>
          <a:prstGeom prst="rect">
            <a:avLst/>
          </a:prstGeom>
        </p:spPr>
      </p:pic>
      <p:pic>
        <p:nvPicPr>
          <p:cNvPr id="7" name="Picture 6">
            <a:extLst>
              <a:ext uri="{FF2B5EF4-FFF2-40B4-BE49-F238E27FC236}">
                <a16:creationId xmlns:a16="http://schemas.microsoft.com/office/drawing/2014/main" id="{D436C4D4-BC56-DB5F-FF0D-C06DF213459D}"/>
              </a:ext>
            </a:extLst>
          </p:cNvPr>
          <p:cNvPicPr>
            <a:picLocks noChangeAspect="1"/>
          </p:cNvPicPr>
          <p:nvPr/>
        </p:nvPicPr>
        <p:blipFill>
          <a:blip r:embed="rId3"/>
          <a:stretch>
            <a:fillRect/>
          </a:stretch>
        </p:blipFill>
        <p:spPr>
          <a:xfrm>
            <a:off x="266700" y="285751"/>
            <a:ext cx="11703336" cy="5572124"/>
          </a:xfrm>
          <a:prstGeom prst="rect">
            <a:avLst/>
          </a:prstGeom>
        </p:spPr>
      </p:pic>
    </p:spTree>
    <p:extLst>
      <p:ext uri="{BB962C8B-B14F-4D97-AF65-F5344CB8AC3E}">
        <p14:creationId xmlns:p14="http://schemas.microsoft.com/office/powerpoint/2010/main" val="308678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DFE2FA-D12A-4B26-6FC3-09BDE03A80E7}"/>
              </a:ext>
            </a:extLst>
          </p:cNvPr>
          <p:cNvSpPr>
            <a:spLocks noGrp="1"/>
          </p:cNvSpPr>
          <p:nvPr>
            <p:ph idx="1"/>
          </p:nvPr>
        </p:nvSpPr>
        <p:spPr>
          <a:xfrm>
            <a:off x="223837" y="195262"/>
            <a:ext cx="11744325" cy="6467475"/>
          </a:xfrm>
        </p:spPr>
        <p:txBody>
          <a:bodyPr/>
          <a:lstStyle/>
          <a:p>
            <a:r>
              <a:rPr lang="en-US" b="1" dirty="0">
                <a:solidFill>
                  <a:srgbClr val="FF0000"/>
                </a:solidFill>
              </a:rPr>
              <a:t>j) Submit and Reset Button </a:t>
            </a:r>
          </a:p>
          <a:p>
            <a:r>
              <a:rPr lang="en-US" b="1" dirty="0"/>
              <a:t>&lt;form&gt;   </a:t>
            </a:r>
          </a:p>
          <a:p>
            <a:r>
              <a:rPr lang="en-US" b="1" dirty="0"/>
              <a:t>&lt;input </a:t>
            </a:r>
            <a:r>
              <a:rPr lang="en-US" b="1" dirty="0">
                <a:solidFill>
                  <a:srgbClr val="00B050"/>
                </a:solidFill>
              </a:rPr>
              <a:t>type</a:t>
            </a:r>
            <a:r>
              <a:rPr lang="en-US" b="1" dirty="0"/>
              <a:t>="</a:t>
            </a:r>
            <a:r>
              <a:rPr lang="en-US" dirty="0"/>
              <a:t>submit</a:t>
            </a:r>
            <a:r>
              <a:rPr lang="en-US" b="1" dirty="0"/>
              <a:t>" </a:t>
            </a:r>
            <a:r>
              <a:rPr lang="en-US" b="1" dirty="0">
                <a:solidFill>
                  <a:srgbClr val="00B050"/>
                </a:solidFill>
              </a:rPr>
              <a:t>name</a:t>
            </a:r>
            <a:r>
              <a:rPr lang="en-US" b="1" dirty="0"/>
              <a:t>="</a:t>
            </a:r>
            <a:r>
              <a:rPr lang="en-US" dirty="0"/>
              <a:t>submit</a:t>
            </a:r>
            <a:r>
              <a:rPr lang="en-US" b="1" dirty="0"/>
              <a:t>" </a:t>
            </a:r>
            <a:r>
              <a:rPr lang="en-US" b="1" dirty="0">
                <a:solidFill>
                  <a:srgbClr val="00B050"/>
                </a:solidFill>
              </a:rPr>
              <a:t>value</a:t>
            </a:r>
            <a:r>
              <a:rPr lang="en-US" b="1" dirty="0"/>
              <a:t>="</a:t>
            </a:r>
            <a:r>
              <a:rPr lang="en-US" dirty="0"/>
              <a:t>Send</a:t>
            </a:r>
            <a:r>
              <a:rPr lang="en-US" b="1" dirty="0"/>
              <a:t>" /&gt;  </a:t>
            </a:r>
          </a:p>
          <a:p>
            <a:r>
              <a:rPr lang="en-US" b="1" dirty="0"/>
              <a:t>&lt;input </a:t>
            </a:r>
            <a:r>
              <a:rPr lang="en-US" b="1" dirty="0">
                <a:solidFill>
                  <a:srgbClr val="00B050"/>
                </a:solidFill>
              </a:rPr>
              <a:t>type</a:t>
            </a:r>
            <a:r>
              <a:rPr lang="en-US" b="1" dirty="0"/>
              <a:t>="</a:t>
            </a:r>
            <a:r>
              <a:rPr lang="en-US" dirty="0"/>
              <a:t>reset</a:t>
            </a:r>
            <a:r>
              <a:rPr lang="en-US" b="1" dirty="0"/>
              <a:t>" </a:t>
            </a:r>
            <a:r>
              <a:rPr lang="en-US" b="1" dirty="0">
                <a:solidFill>
                  <a:srgbClr val="00B050"/>
                </a:solidFill>
              </a:rPr>
              <a:t>name</a:t>
            </a:r>
            <a:r>
              <a:rPr lang="en-US" b="1" dirty="0"/>
              <a:t>="</a:t>
            </a:r>
            <a:r>
              <a:rPr lang="en-US" dirty="0"/>
              <a:t>reset</a:t>
            </a:r>
            <a:r>
              <a:rPr lang="en-US" b="1" dirty="0"/>
              <a:t>" </a:t>
            </a:r>
            <a:r>
              <a:rPr lang="en-US" b="1" dirty="0">
                <a:solidFill>
                  <a:srgbClr val="00B050"/>
                </a:solidFill>
              </a:rPr>
              <a:t>value</a:t>
            </a:r>
            <a:r>
              <a:rPr lang="en-US" b="1" dirty="0"/>
              <a:t>="</a:t>
            </a:r>
            <a:r>
              <a:rPr lang="en-US" dirty="0"/>
              <a:t>Reset</a:t>
            </a:r>
            <a:r>
              <a:rPr lang="en-US" b="1" dirty="0"/>
              <a:t>" /&gt; </a:t>
            </a:r>
          </a:p>
          <a:p>
            <a:r>
              <a:rPr lang="en-US" b="1" dirty="0"/>
              <a:t>&lt;/form&gt;</a:t>
            </a:r>
            <a:r>
              <a:rPr lang="en-US" b="1" dirty="0">
                <a:solidFill>
                  <a:srgbClr val="00B050"/>
                </a:solidFill>
              </a:rPr>
              <a:t>  </a:t>
            </a:r>
          </a:p>
          <a:p>
            <a:r>
              <a:rPr lang="en-US" b="1" dirty="0">
                <a:solidFill>
                  <a:srgbClr val="00B050"/>
                </a:solidFill>
              </a:rPr>
              <a:t>Exercise: </a:t>
            </a:r>
            <a:r>
              <a:rPr lang="en-US" dirty="0"/>
              <a:t>write the HTML tags for the next web pages:</a:t>
            </a:r>
          </a:p>
          <a:p>
            <a:endParaRPr lang="en-US" b="1" dirty="0"/>
          </a:p>
        </p:txBody>
      </p:sp>
      <p:pic>
        <p:nvPicPr>
          <p:cNvPr id="6" name="Picture 5">
            <a:extLst>
              <a:ext uri="{FF2B5EF4-FFF2-40B4-BE49-F238E27FC236}">
                <a16:creationId xmlns:a16="http://schemas.microsoft.com/office/drawing/2014/main" id="{F1C9F143-62DA-1D1E-324F-C1E336F29FAA}"/>
              </a:ext>
            </a:extLst>
          </p:cNvPr>
          <p:cNvPicPr>
            <a:picLocks noChangeAspect="1"/>
          </p:cNvPicPr>
          <p:nvPr/>
        </p:nvPicPr>
        <p:blipFill>
          <a:blip r:embed="rId2"/>
          <a:stretch>
            <a:fillRect/>
          </a:stretch>
        </p:blipFill>
        <p:spPr>
          <a:xfrm>
            <a:off x="8639176" y="885825"/>
            <a:ext cx="3228974" cy="1752600"/>
          </a:xfrm>
          <a:prstGeom prst="rect">
            <a:avLst/>
          </a:prstGeom>
        </p:spPr>
      </p:pic>
      <p:pic>
        <p:nvPicPr>
          <p:cNvPr id="8" name="Picture 7">
            <a:extLst>
              <a:ext uri="{FF2B5EF4-FFF2-40B4-BE49-F238E27FC236}">
                <a16:creationId xmlns:a16="http://schemas.microsoft.com/office/drawing/2014/main" id="{4F48513C-7235-4AD6-EF18-3E83DB446EF7}"/>
              </a:ext>
            </a:extLst>
          </p:cNvPr>
          <p:cNvPicPr>
            <a:picLocks noChangeAspect="1"/>
          </p:cNvPicPr>
          <p:nvPr/>
        </p:nvPicPr>
        <p:blipFill>
          <a:blip r:embed="rId3"/>
          <a:stretch>
            <a:fillRect/>
          </a:stretch>
        </p:blipFill>
        <p:spPr>
          <a:xfrm>
            <a:off x="323849" y="95249"/>
            <a:ext cx="11544300" cy="6667499"/>
          </a:xfrm>
          <a:prstGeom prst="rect">
            <a:avLst/>
          </a:prstGeom>
        </p:spPr>
      </p:pic>
      <p:pic>
        <p:nvPicPr>
          <p:cNvPr id="10" name="Picture 9">
            <a:extLst>
              <a:ext uri="{FF2B5EF4-FFF2-40B4-BE49-F238E27FC236}">
                <a16:creationId xmlns:a16="http://schemas.microsoft.com/office/drawing/2014/main" id="{0A4D9C7F-397D-6533-17B0-04393AFC4833}"/>
              </a:ext>
            </a:extLst>
          </p:cNvPr>
          <p:cNvPicPr>
            <a:picLocks noChangeAspect="1"/>
          </p:cNvPicPr>
          <p:nvPr/>
        </p:nvPicPr>
        <p:blipFill>
          <a:blip r:embed="rId4"/>
          <a:stretch>
            <a:fillRect/>
          </a:stretch>
        </p:blipFill>
        <p:spPr>
          <a:xfrm>
            <a:off x="223837" y="57148"/>
            <a:ext cx="11644312" cy="6705600"/>
          </a:xfrm>
          <a:prstGeom prst="rect">
            <a:avLst/>
          </a:prstGeom>
        </p:spPr>
      </p:pic>
    </p:spTree>
    <p:extLst>
      <p:ext uri="{BB962C8B-B14F-4D97-AF65-F5344CB8AC3E}">
        <p14:creationId xmlns:p14="http://schemas.microsoft.com/office/powerpoint/2010/main" val="156547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41AC7E-FAB0-81AA-83DB-2AD3C747385C}"/>
              </a:ext>
            </a:extLst>
          </p:cNvPr>
          <p:cNvSpPr>
            <a:spLocks noGrp="1"/>
          </p:cNvSpPr>
          <p:nvPr>
            <p:ph idx="1"/>
          </p:nvPr>
        </p:nvSpPr>
        <p:spPr>
          <a:xfrm>
            <a:off x="200025" y="228600"/>
            <a:ext cx="11811000" cy="6457950"/>
          </a:xfrm>
        </p:spPr>
        <p:txBody>
          <a:bodyPr>
            <a:normAutofit/>
          </a:bodyPr>
          <a:lstStyle/>
          <a:p>
            <a:pPr algn="just"/>
            <a:r>
              <a:rPr lang="en-US" b="1" dirty="0">
                <a:solidFill>
                  <a:srgbClr val="00B050"/>
                </a:solidFill>
              </a:rPr>
              <a:t>Particularities of HTML 5 </a:t>
            </a:r>
          </a:p>
          <a:p>
            <a:pPr algn="just"/>
            <a:r>
              <a:rPr lang="en-US" dirty="0"/>
              <a:t>HTML5 is the fifth revised and newest version of HTML standard offering new features that support multimedia content more effectively than the previous versions. </a:t>
            </a:r>
          </a:p>
          <a:p>
            <a:pPr algn="just"/>
            <a:r>
              <a:rPr lang="en-US" b="1" dirty="0">
                <a:solidFill>
                  <a:srgbClr val="FF0000"/>
                </a:solidFill>
              </a:rPr>
              <a:t>HTML5 Doctype  </a:t>
            </a:r>
          </a:p>
          <a:p>
            <a:pPr algn="just"/>
            <a:r>
              <a:rPr lang="en-US" dirty="0"/>
              <a:t>This is why doctype is a short statement written as:  </a:t>
            </a:r>
          </a:p>
          <a:p>
            <a:pPr algn="just"/>
            <a:r>
              <a:rPr lang="en-US" dirty="0"/>
              <a:t>&lt;! DOCTYPE html&gt; </a:t>
            </a:r>
          </a:p>
          <a:p>
            <a:pPr algn="just"/>
            <a:r>
              <a:rPr lang="en-US" b="1" dirty="0">
                <a:solidFill>
                  <a:srgbClr val="FF0000"/>
                </a:solidFill>
              </a:rPr>
              <a:t>New HTML5 Elements </a:t>
            </a:r>
          </a:p>
          <a:p>
            <a:pPr algn="just"/>
            <a:r>
              <a:rPr lang="en-US" b="1" dirty="0">
                <a:solidFill>
                  <a:srgbClr val="00B050"/>
                </a:solidFill>
              </a:rPr>
              <a:t>Media elements: </a:t>
            </a:r>
            <a:r>
              <a:rPr lang="en-US" dirty="0"/>
              <a:t>Due to high demand of multimedia content on the web, WC3 introduced new set of media elements in HTML5 to handle different media types without need for additional plugins such as Adobe flash. </a:t>
            </a:r>
          </a:p>
          <a:p>
            <a:pPr algn="just"/>
            <a:r>
              <a:rPr lang="en-US" dirty="0"/>
              <a:t>New media elements include: </a:t>
            </a:r>
          </a:p>
        </p:txBody>
      </p:sp>
      <p:pic>
        <p:nvPicPr>
          <p:cNvPr id="5" name="Picture 4">
            <a:extLst>
              <a:ext uri="{FF2B5EF4-FFF2-40B4-BE49-F238E27FC236}">
                <a16:creationId xmlns:a16="http://schemas.microsoft.com/office/drawing/2014/main" id="{FB1BEADE-A09B-993A-0737-29078530CC80}"/>
              </a:ext>
            </a:extLst>
          </p:cNvPr>
          <p:cNvPicPr>
            <a:picLocks noChangeAspect="1"/>
          </p:cNvPicPr>
          <p:nvPr/>
        </p:nvPicPr>
        <p:blipFill>
          <a:blip r:embed="rId2"/>
          <a:stretch>
            <a:fillRect/>
          </a:stretch>
        </p:blipFill>
        <p:spPr>
          <a:xfrm>
            <a:off x="180976" y="3114674"/>
            <a:ext cx="11915774" cy="3448049"/>
          </a:xfrm>
          <a:prstGeom prst="rect">
            <a:avLst/>
          </a:prstGeom>
        </p:spPr>
      </p:pic>
    </p:spTree>
    <p:extLst>
      <p:ext uri="{BB962C8B-B14F-4D97-AF65-F5344CB8AC3E}">
        <p14:creationId xmlns:p14="http://schemas.microsoft.com/office/powerpoint/2010/main" val="128415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A4E73C-9BD4-A4A6-910E-811789B897FB}"/>
              </a:ext>
            </a:extLst>
          </p:cNvPr>
          <p:cNvSpPr>
            <a:spLocks noGrp="1"/>
          </p:cNvSpPr>
          <p:nvPr>
            <p:ph idx="1"/>
          </p:nvPr>
        </p:nvSpPr>
        <p:spPr>
          <a:xfrm>
            <a:off x="190499" y="161924"/>
            <a:ext cx="11820525" cy="6486525"/>
          </a:xfrm>
        </p:spPr>
        <p:txBody>
          <a:bodyPr/>
          <a:lstStyle/>
          <a:p>
            <a:pPr algn="just"/>
            <a:r>
              <a:rPr lang="en-US" b="1" dirty="0">
                <a:solidFill>
                  <a:srgbClr val="FF0000"/>
                </a:solidFill>
              </a:rPr>
              <a:t>Input elements </a:t>
            </a:r>
          </a:p>
          <a:p>
            <a:pPr algn="just"/>
            <a:r>
              <a:rPr lang="en-US" dirty="0"/>
              <a:t>Examples of new input types include:</a:t>
            </a:r>
          </a:p>
          <a:p>
            <a:pPr algn="just"/>
            <a:endParaRPr lang="en-US" dirty="0"/>
          </a:p>
        </p:txBody>
      </p:sp>
      <p:pic>
        <p:nvPicPr>
          <p:cNvPr id="5" name="Picture 4">
            <a:extLst>
              <a:ext uri="{FF2B5EF4-FFF2-40B4-BE49-F238E27FC236}">
                <a16:creationId xmlns:a16="http://schemas.microsoft.com/office/drawing/2014/main" id="{DBF80A65-3EC3-D26E-BB31-E7A6DB049703}"/>
              </a:ext>
            </a:extLst>
          </p:cNvPr>
          <p:cNvPicPr>
            <a:picLocks noChangeAspect="1"/>
          </p:cNvPicPr>
          <p:nvPr/>
        </p:nvPicPr>
        <p:blipFill>
          <a:blip r:embed="rId2"/>
          <a:stretch>
            <a:fillRect/>
          </a:stretch>
        </p:blipFill>
        <p:spPr>
          <a:xfrm>
            <a:off x="180976" y="80962"/>
            <a:ext cx="11820525" cy="6696075"/>
          </a:xfrm>
          <a:prstGeom prst="rect">
            <a:avLst/>
          </a:prstGeom>
        </p:spPr>
      </p:pic>
    </p:spTree>
    <p:extLst>
      <p:ext uri="{BB962C8B-B14F-4D97-AF65-F5344CB8AC3E}">
        <p14:creationId xmlns:p14="http://schemas.microsoft.com/office/powerpoint/2010/main" val="292663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C24C23-D77D-DEA4-8C08-117601329808}"/>
              </a:ext>
            </a:extLst>
          </p:cNvPr>
          <p:cNvSpPr>
            <a:spLocks noGrp="1"/>
          </p:cNvSpPr>
          <p:nvPr>
            <p:ph idx="1"/>
          </p:nvPr>
        </p:nvSpPr>
        <p:spPr>
          <a:xfrm>
            <a:off x="123825" y="171450"/>
            <a:ext cx="11896725" cy="6496050"/>
          </a:xfrm>
        </p:spPr>
        <p:txBody>
          <a:bodyPr>
            <a:normAutofit/>
          </a:bodyPr>
          <a:lstStyle/>
          <a:p>
            <a:r>
              <a:rPr lang="en-US" dirty="0"/>
              <a:t>To demonstrate how the new input types and attributes are used, below is sample HTML5 document used to get text, telephone, e-mail, date, time and numbers. </a:t>
            </a:r>
          </a:p>
          <a:p>
            <a:r>
              <a:rPr lang="en-US" dirty="0"/>
              <a:t>&lt;!</a:t>
            </a:r>
            <a:r>
              <a:rPr lang="en-US" b="1" dirty="0"/>
              <a:t>DOCTYPE html</a:t>
            </a:r>
            <a:r>
              <a:rPr lang="en-US" dirty="0"/>
              <a:t>&gt; </a:t>
            </a:r>
          </a:p>
          <a:p>
            <a:r>
              <a:rPr lang="en-US" dirty="0"/>
              <a:t>&lt;</a:t>
            </a:r>
            <a:r>
              <a:rPr lang="en-US" b="1" dirty="0"/>
              <a:t>html</a:t>
            </a:r>
            <a:r>
              <a:rPr lang="en-US" dirty="0"/>
              <a:t>&gt; </a:t>
            </a:r>
          </a:p>
          <a:p>
            <a:r>
              <a:rPr lang="en-US" dirty="0"/>
              <a:t>&lt;</a:t>
            </a:r>
            <a:r>
              <a:rPr lang="en-US" b="1" dirty="0"/>
              <a:t>head</a:t>
            </a:r>
            <a:r>
              <a:rPr lang="en-US" dirty="0"/>
              <a:t>&gt; </a:t>
            </a:r>
          </a:p>
          <a:p>
            <a:r>
              <a:rPr lang="en-US" dirty="0"/>
              <a:t>&lt;</a:t>
            </a:r>
            <a:r>
              <a:rPr lang="en-US" b="1" dirty="0"/>
              <a:t>title</a:t>
            </a:r>
            <a:r>
              <a:rPr lang="en-US" dirty="0"/>
              <a:t>&gt; New HTML5 input types &lt;/</a:t>
            </a:r>
            <a:r>
              <a:rPr lang="en-US" b="1" dirty="0"/>
              <a:t>title</a:t>
            </a:r>
            <a:r>
              <a:rPr lang="en-US" dirty="0"/>
              <a:t>&gt;  </a:t>
            </a:r>
          </a:p>
          <a:p>
            <a:r>
              <a:rPr lang="en-US" dirty="0"/>
              <a:t>&lt;/</a:t>
            </a:r>
            <a:r>
              <a:rPr lang="en-US" b="1" dirty="0"/>
              <a:t>head</a:t>
            </a:r>
            <a:r>
              <a:rPr lang="en-US" dirty="0"/>
              <a:t>&gt; </a:t>
            </a:r>
          </a:p>
          <a:p>
            <a:r>
              <a:rPr lang="en-US" dirty="0"/>
              <a:t>&lt;</a:t>
            </a:r>
            <a:r>
              <a:rPr lang="en-US" b="1" dirty="0"/>
              <a:t>body</a:t>
            </a:r>
            <a:r>
              <a:rPr lang="en-US" dirty="0"/>
              <a:t>&gt;  </a:t>
            </a:r>
          </a:p>
          <a:p>
            <a:r>
              <a:rPr lang="en-US" dirty="0"/>
              <a:t>&lt;</a:t>
            </a:r>
            <a:r>
              <a:rPr lang="en-US" b="1" dirty="0"/>
              <a:t>p</a:t>
            </a:r>
            <a:r>
              <a:rPr lang="en-US" dirty="0"/>
              <a:t>&gt;</a:t>
            </a:r>
          </a:p>
          <a:p>
            <a:r>
              <a:rPr lang="en-US" dirty="0"/>
              <a:t>&lt;</a:t>
            </a:r>
            <a:r>
              <a:rPr lang="en-US" b="1" dirty="0" err="1"/>
              <a:t>em</a:t>
            </a:r>
            <a:r>
              <a:rPr lang="en-US" dirty="0"/>
              <a:t>&gt; &lt;</a:t>
            </a:r>
            <a:r>
              <a:rPr lang="en-US" b="1" dirty="0"/>
              <a:t>strong</a:t>
            </a:r>
            <a:r>
              <a:rPr lang="en-US" dirty="0"/>
              <a:t>&gt; &lt;</a:t>
            </a:r>
            <a:r>
              <a:rPr lang="en-US" b="1" dirty="0"/>
              <a:t>font</a:t>
            </a:r>
            <a:r>
              <a:rPr lang="en-US" dirty="0"/>
              <a:t> </a:t>
            </a:r>
            <a:r>
              <a:rPr lang="en-US" b="1" dirty="0">
                <a:solidFill>
                  <a:srgbClr val="00B050"/>
                </a:solidFill>
              </a:rPr>
              <a:t>size</a:t>
            </a:r>
            <a:r>
              <a:rPr lang="en-US" dirty="0"/>
              <a:t>=36 </a:t>
            </a:r>
            <a:r>
              <a:rPr lang="en-US" b="1" dirty="0">
                <a:solidFill>
                  <a:srgbClr val="00B050"/>
                </a:solidFill>
              </a:rPr>
              <a:t>color</a:t>
            </a:r>
            <a:r>
              <a:rPr lang="en-US" dirty="0"/>
              <a:t>="green"&gt;</a:t>
            </a:r>
          </a:p>
          <a:p>
            <a:r>
              <a:rPr lang="en-US" dirty="0"/>
              <a:t>This page contains examples of the new input types that can be used in HTML5. </a:t>
            </a:r>
          </a:p>
          <a:p>
            <a:r>
              <a:rPr lang="en-US" dirty="0"/>
              <a:t>&lt;/</a:t>
            </a:r>
            <a:r>
              <a:rPr lang="en-US" b="1" dirty="0"/>
              <a:t>font</a:t>
            </a:r>
            <a:r>
              <a:rPr lang="en-US" dirty="0"/>
              <a:t>&gt; &lt;/</a:t>
            </a:r>
            <a:r>
              <a:rPr lang="en-US" b="1" dirty="0"/>
              <a:t>strong</a:t>
            </a:r>
            <a:r>
              <a:rPr lang="en-US" dirty="0"/>
              <a:t>&gt; &lt;/</a:t>
            </a:r>
            <a:r>
              <a:rPr lang="en-US" b="1" dirty="0" err="1"/>
              <a:t>em</a:t>
            </a:r>
            <a:r>
              <a:rPr lang="en-US" dirty="0"/>
              <a:t>&gt;&lt;/</a:t>
            </a:r>
            <a:r>
              <a:rPr lang="en-US" b="1" dirty="0"/>
              <a:t>p</a:t>
            </a:r>
            <a:r>
              <a:rPr lang="en-US" dirty="0"/>
              <a:t>&gt; </a:t>
            </a:r>
          </a:p>
        </p:txBody>
      </p:sp>
    </p:spTree>
    <p:extLst>
      <p:ext uri="{BB962C8B-B14F-4D97-AF65-F5344CB8AC3E}">
        <p14:creationId xmlns:p14="http://schemas.microsoft.com/office/powerpoint/2010/main" val="31024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6CFED1-FE98-DD9A-D6BC-B02749E1B126}"/>
              </a:ext>
            </a:extLst>
          </p:cNvPr>
          <p:cNvSpPr>
            <a:spLocks noGrp="1"/>
          </p:cNvSpPr>
          <p:nvPr>
            <p:ph idx="1"/>
          </p:nvPr>
        </p:nvSpPr>
        <p:spPr>
          <a:xfrm>
            <a:off x="180753" y="168166"/>
            <a:ext cx="11855303" cy="6473934"/>
          </a:xfrm>
        </p:spPr>
        <p:txBody>
          <a:bodyPr/>
          <a:lstStyle/>
          <a:p>
            <a:pPr fontAlgn="base"/>
            <a:r>
              <a:rPr lang="en-US" b="1" dirty="0">
                <a:solidFill>
                  <a:srgbClr val="00B050"/>
                </a:solidFill>
              </a:rPr>
              <a:t>C. Relationship Type and Relationship Set</a:t>
            </a:r>
          </a:p>
          <a:p>
            <a:pPr fontAlgn="base"/>
            <a:r>
              <a:rPr lang="en-US" dirty="0"/>
              <a:t>A Relationship Type represents the association between entity types. </a:t>
            </a:r>
          </a:p>
          <a:p>
            <a:pPr fontAlgn="base"/>
            <a:r>
              <a:rPr lang="en-US" b="1" dirty="0">
                <a:solidFill>
                  <a:srgbClr val="FF0000"/>
                </a:solidFill>
              </a:rPr>
              <a:t>For example: </a:t>
            </a:r>
            <a:r>
              <a:rPr lang="en-US" b="1" dirty="0">
                <a:solidFill>
                  <a:schemeClr val="accent1"/>
                </a:solidFill>
              </a:rPr>
              <a:t>Enrolled in </a:t>
            </a:r>
            <a:r>
              <a:rPr lang="en-US" dirty="0"/>
              <a:t>is a relationship type that exists between entity type Student and Course. </a:t>
            </a:r>
          </a:p>
          <a:p>
            <a:pPr fontAlgn="base"/>
            <a:r>
              <a:rPr lang="en-US" dirty="0"/>
              <a:t>In ER diagram, the relationship type is represented by a diamond and connecting the entities with lines.</a:t>
            </a:r>
          </a:p>
          <a:p>
            <a:pPr fontAlgn="base"/>
            <a:endParaRPr lang="en-US" dirty="0"/>
          </a:p>
          <a:p>
            <a:pPr fontAlgn="base"/>
            <a:endParaRPr lang="en-US" dirty="0"/>
          </a:p>
          <a:p>
            <a:pPr fontAlgn="base"/>
            <a:endParaRPr lang="en-US" dirty="0"/>
          </a:p>
          <a:p>
            <a:pPr fontAlgn="base"/>
            <a:endParaRPr lang="en-US" b="1" dirty="0">
              <a:solidFill>
                <a:schemeClr val="accent1"/>
              </a:solidFill>
            </a:endParaRPr>
          </a:p>
          <a:p>
            <a:pPr fontAlgn="base"/>
            <a:r>
              <a:rPr lang="en-US" b="1" dirty="0">
                <a:solidFill>
                  <a:schemeClr val="accent1"/>
                </a:solidFill>
              </a:rPr>
              <a:t>Degree of a Relationship Set</a:t>
            </a:r>
          </a:p>
          <a:p>
            <a:pPr fontAlgn="base"/>
            <a:r>
              <a:rPr lang="en-US" dirty="0"/>
              <a:t>The number of different entity sets participating in a relationship set is called the degree of a relationship set.</a:t>
            </a:r>
          </a:p>
          <a:p>
            <a:endParaRPr lang="en-US" dirty="0"/>
          </a:p>
        </p:txBody>
      </p:sp>
      <p:pic>
        <p:nvPicPr>
          <p:cNvPr id="2050" name="Picture 2" descr="Lightbox">
            <a:extLst>
              <a:ext uri="{FF2B5EF4-FFF2-40B4-BE49-F238E27FC236}">
                <a16:creationId xmlns:a16="http://schemas.microsoft.com/office/drawing/2014/main" id="{B7078F2E-21C0-2CBF-F92F-39DEEEBE37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880" y="2928144"/>
            <a:ext cx="9143999" cy="1999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96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AD61F9-957A-C5E5-8436-7AF7B2C18A17}"/>
              </a:ext>
            </a:extLst>
          </p:cNvPr>
          <p:cNvSpPr>
            <a:spLocks noGrp="1"/>
          </p:cNvSpPr>
          <p:nvPr>
            <p:ph idx="1"/>
          </p:nvPr>
        </p:nvSpPr>
        <p:spPr>
          <a:xfrm>
            <a:off x="142875" y="161924"/>
            <a:ext cx="11925300" cy="6524625"/>
          </a:xfrm>
        </p:spPr>
        <p:txBody>
          <a:bodyPr>
            <a:normAutofit lnSpcReduction="10000"/>
          </a:bodyPr>
          <a:lstStyle/>
          <a:p>
            <a:r>
              <a:rPr lang="en-US" dirty="0"/>
              <a:t>&lt;</a:t>
            </a:r>
            <a:r>
              <a:rPr lang="en-US" b="1" dirty="0"/>
              <a:t>form</a:t>
            </a:r>
            <a:r>
              <a:rPr lang="en-US" dirty="0"/>
              <a:t> </a:t>
            </a:r>
            <a:r>
              <a:rPr lang="en-US" b="1" dirty="0">
                <a:solidFill>
                  <a:srgbClr val="00B050"/>
                </a:solidFill>
              </a:rPr>
              <a:t>action</a:t>
            </a:r>
            <a:r>
              <a:rPr lang="en-US" dirty="0"/>
              <a:t>="</a:t>
            </a:r>
            <a:r>
              <a:rPr lang="en-US" dirty="0" err="1"/>
              <a:t>new_input.php</a:t>
            </a:r>
            <a:r>
              <a:rPr lang="en-US" dirty="0"/>
              <a:t>" </a:t>
            </a:r>
            <a:r>
              <a:rPr lang="en-US" b="1" dirty="0">
                <a:solidFill>
                  <a:srgbClr val="00B050"/>
                </a:solidFill>
              </a:rPr>
              <a:t>method</a:t>
            </a:r>
            <a:r>
              <a:rPr lang="en-US" dirty="0"/>
              <a:t> ="post"&gt;  </a:t>
            </a:r>
          </a:p>
          <a:p>
            <a:r>
              <a:rPr lang="en-US" dirty="0"/>
              <a:t>&lt;</a:t>
            </a:r>
            <a:r>
              <a:rPr lang="en-US" b="1" dirty="0"/>
              <a:t>p</a:t>
            </a:r>
            <a:r>
              <a:rPr lang="en-US" dirty="0"/>
              <a:t>&gt; User name: &lt;</a:t>
            </a:r>
            <a:r>
              <a:rPr lang="en-US" b="1" dirty="0"/>
              <a:t>input</a:t>
            </a:r>
            <a:r>
              <a:rPr lang="en-US" dirty="0"/>
              <a:t> </a:t>
            </a:r>
            <a:r>
              <a:rPr lang="en-US" b="1" dirty="0">
                <a:solidFill>
                  <a:srgbClr val="00B050"/>
                </a:solidFill>
              </a:rPr>
              <a:t>type</a:t>
            </a:r>
            <a:r>
              <a:rPr lang="en-US" dirty="0"/>
              <a:t>="text“ </a:t>
            </a:r>
            <a:r>
              <a:rPr lang="en-US" b="1" dirty="0">
                <a:solidFill>
                  <a:srgbClr val="00B050"/>
                </a:solidFill>
              </a:rPr>
              <a:t>name</a:t>
            </a:r>
            <a:r>
              <a:rPr lang="en-US" dirty="0"/>
              <a:t>="user“ </a:t>
            </a:r>
            <a:r>
              <a:rPr lang="en-US" b="1" dirty="0">
                <a:solidFill>
                  <a:srgbClr val="00B050"/>
                </a:solidFill>
              </a:rPr>
              <a:t>size</a:t>
            </a:r>
            <a:r>
              <a:rPr lang="en-US" dirty="0"/>
              <a:t>=15&gt; &lt;/</a:t>
            </a:r>
            <a:r>
              <a:rPr lang="en-US" b="1" dirty="0"/>
              <a:t>p</a:t>
            </a:r>
            <a:r>
              <a:rPr lang="en-US" dirty="0"/>
              <a:t>&gt;  </a:t>
            </a:r>
          </a:p>
          <a:p>
            <a:r>
              <a:rPr lang="en-US" dirty="0"/>
              <a:t>&lt;</a:t>
            </a:r>
            <a:r>
              <a:rPr lang="en-US" b="1" dirty="0"/>
              <a:t>p</a:t>
            </a:r>
            <a:r>
              <a:rPr lang="en-US" dirty="0"/>
              <a:t>&gt; User </a:t>
            </a:r>
            <a:r>
              <a:rPr lang="en-US" dirty="0" err="1"/>
              <a:t>secreet</a:t>
            </a:r>
            <a:r>
              <a:rPr lang="en-US" dirty="0"/>
              <a:t> code: &lt;</a:t>
            </a:r>
            <a:r>
              <a:rPr lang="en-US" b="1" dirty="0"/>
              <a:t>input</a:t>
            </a:r>
            <a:r>
              <a:rPr lang="en-US" dirty="0"/>
              <a:t> </a:t>
            </a:r>
            <a:r>
              <a:rPr lang="en-US" b="1" dirty="0">
                <a:solidFill>
                  <a:srgbClr val="00B050"/>
                </a:solidFill>
              </a:rPr>
              <a:t>type</a:t>
            </a:r>
            <a:r>
              <a:rPr lang="en-US" dirty="0"/>
              <a:t>="password“ </a:t>
            </a:r>
            <a:r>
              <a:rPr lang="en-US" b="1" dirty="0">
                <a:solidFill>
                  <a:srgbClr val="00B050"/>
                </a:solidFill>
              </a:rPr>
              <a:t>name</a:t>
            </a:r>
            <a:r>
              <a:rPr lang="en-US" dirty="0"/>
              <a:t>="</a:t>
            </a:r>
            <a:r>
              <a:rPr lang="en-US" dirty="0" err="1"/>
              <a:t>psw</a:t>
            </a:r>
            <a:r>
              <a:rPr lang="en-US" dirty="0"/>
              <a:t>“ </a:t>
            </a:r>
            <a:r>
              <a:rPr lang="en-US" b="1" dirty="0">
                <a:solidFill>
                  <a:srgbClr val="00B050"/>
                </a:solidFill>
              </a:rPr>
              <a:t>size</a:t>
            </a:r>
            <a:r>
              <a:rPr lang="en-US" dirty="0"/>
              <a:t>=8&gt; &lt;/</a:t>
            </a:r>
            <a:r>
              <a:rPr lang="en-US" b="1" dirty="0"/>
              <a:t>p</a:t>
            </a:r>
            <a:r>
              <a:rPr lang="en-US" dirty="0"/>
              <a:t>&gt;  </a:t>
            </a:r>
          </a:p>
          <a:p>
            <a:r>
              <a:rPr lang="en-US" dirty="0"/>
              <a:t>&lt;</a:t>
            </a:r>
            <a:r>
              <a:rPr lang="en-US" b="1" dirty="0"/>
              <a:t>p</a:t>
            </a:r>
            <a:r>
              <a:rPr lang="en-US" dirty="0"/>
              <a:t>&gt; Email: &lt;</a:t>
            </a:r>
            <a:r>
              <a:rPr lang="en-US" b="1" dirty="0"/>
              <a:t>input</a:t>
            </a:r>
            <a:r>
              <a:rPr lang="en-US" dirty="0"/>
              <a:t> </a:t>
            </a:r>
            <a:r>
              <a:rPr lang="en-US" b="1" dirty="0">
                <a:solidFill>
                  <a:srgbClr val="00B050"/>
                </a:solidFill>
              </a:rPr>
              <a:t>type</a:t>
            </a:r>
            <a:r>
              <a:rPr lang="en-US" dirty="0"/>
              <a:t>="email“ </a:t>
            </a:r>
            <a:r>
              <a:rPr lang="en-US" b="1" dirty="0">
                <a:solidFill>
                  <a:srgbClr val="00B050"/>
                </a:solidFill>
              </a:rPr>
              <a:t>name</a:t>
            </a:r>
            <a:r>
              <a:rPr lang="en-US" dirty="0"/>
              <a:t>="mail“ </a:t>
            </a:r>
            <a:r>
              <a:rPr lang="en-US" b="1" dirty="0">
                <a:solidFill>
                  <a:srgbClr val="00B050"/>
                </a:solidFill>
              </a:rPr>
              <a:t>size</a:t>
            </a:r>
            <a:r>
              <a:rPr lang="en-US" dirty="0"/>
              <a:t>=20&gt; &lt;/p&gt; </a:t>
            </a:r>
          </a:p>
          <a:p>
            <a:r>
              <a:rPr lang="en-US" dirty="0"/>
              <a:t>&lt;</a:t>
            </a:r>
            <a:r>
              <a:rPr lang="en-US" b="1" dirty="0"/>
              <a:t>p</a:t>
            </a:r>
            <a:r>
              <a:rPr lang="en-US" dirty="0"/>
              <a:t>&gt; Your favorite website: &lt;</a:t>
            </a:r>
            <a:r>
              <a:rPr lang="en-US" b="1" dirty="0"/>
              <a:t>input</a:t>
            </a:r>
            <a:r>
              <a:rPr lang="en-US" dirty="0"/>
              <a:t> </a:t>
            </a:r>
            <a:r>
              <a:rPr lang="en-US" b="1" dirty="0">
                <a:solidFill>
                  <a:srgbClr val="00B050"/>
                </a:solidFill>
              </a:rPr>
              <a:t>type</a:t>
            </a:r>
            <a:r>
              <a:rPr lang="en-US" dirty="0"/>
              <a:t>="</a:t>
            </a:r>
            <a:r>
              <a:rPr lang="en-US" dirty="0" err="1"/>
              <a:t>url</a:t>
            </a:r>
            <a:r>
              <a:rPr lang="en-US" dirty="0"/>
              <a:t>“ </a:t>
            </a:r>
            <a:r>
              <a:rPr lang="en-US" b="1" dirty="0">
                <a:solidFill>
                  <a:srgbClr val="00B050"/>
                </a:solidFill>
              </a:rPr>
              <a:t>name</a:t>
            </a:r>
            <a:r>
              <a:rPr lang="en-US" dirty="0"/>
              <a:t>="site“ </a:t>
            </a:r>
            <a:r>
              <a:rPr lang="en-US" b="1" dirty="0">
                <a:solidFill>
                  <a:srgbClr val="00B050"/>
                </a:solidFill>
              </a:rPr>
              <a:t>size</a:t>
            </a:r>
            <a:r>
              <a:rPr lang="en-US" dirty="0"/>
              <a:t>=20&gt; &lt;/</a:t>
            </a:r>
            <a:r>
              <a:rPr lang="en-US" b="1" dirty="0"/>
              <a:t>p</a:t>
            </a:r>
            <a:r>
              <a:rPr lang="en-US" dirty="0"/>
              <a:t>&gt; </a:t>
            </a:r>
          </a:p>
          <a:p>
            <a:r>
              <a:rPr lang="en-US" dirty="0"/>
              <a:t>&lt;</a:t>
            </a:r>
            <a:r>
              <a:rPr lang="en-US" b="1" dirty="0"/>
              <a:t>p</a:t>
            </a:r>
            <a:r>
              <a:rPr lang="en-US" dirty="0"/>
              <a:t>&gt; Telephone: &lt;</a:t>
            </a:r>
            <a:r>
              <a:rPr lang="en-US" b="1" dirty="0"/>
              <a:t>input</a:t>
            </a:r>
            <a:r>
              <a:rPr lang="en-US" dirty="0"/>
              <a:t> </a:t>
            </a:r>
            <a:r>
              <a:rPr lang="en-US" b="1" dirty="0">
                <a:solidFill>
                  <a:srgbClr val="00B050"/>
                </a:solidFill>
              </a:rPr>
              <a:t>type</a:t>
            </a:r>
            <a:r>
              <a:rPr lang="en-US" dirty="0"/>
              <a:t>="</a:t>
            </a:r>
            <a:r>
              <a:rPr lang="en-US" dirty="0" err="1"/>
              <a:t>tel</a:t>
            </a:r>
            <a:r>
              <a:rPr lang="en-US" dirty="0"/>
              <a:t>“ </a:t>
            </a:r>
            <a:r>
              <a:rPr lang="en-US" b="1" dirty="0">
                <a:solidFill>
                  <a:srgbClr val="00B050"/>
                </a:solidFill>
              </a:rPr>
              <a:t>name</a:t>
            </a:r>
            <a:r>
              <a:rPr lang="en-US" dirty="0"/>
              <a:t>="phone“ </a:t>
            </a:r>
            <a:r>
              <a:rPr lang="en-US" b="1" dirty="0">
                <a:solidFill>
                  <a:srgbClr val="00B050"/>
                </a:solidFill>
              </a:rPr>
              <a:t>size</a:t>
            </a:r>
            <a:r>
              <a:rPr lang="en-US" dirty="0"/>
              <a:t>=10&gt; &lt;/</a:t>
            </a:r>
            <a:r>
              <a:rPr lang="en-US" b="1" dirty="0"/>
              <a:t>p</a:t>
            </a:r>
            <a:r>
              <a:rPr lang="en-US" dirty="0"/>
              <a:t>&gt; </a:t>
            </a:r>
          </a:p>
          <a:p>
            <a:r>
              <a:rPr lang="en-US" dirty="0"/>
              <a:t>&lt;</a:t>
            </a:r>
            <a:r>
              <a:rPr lang="en-US" b="1" dirty="0"/>
              <a:t>p</a:t>
            </a:r>
            <a:r>
              <a:rPr lang="en-US" dirty="0"/>
              <a:t>&gt; Your shoes size: &lt;</a:t>
            </a:r>
            <a:r>
              <a:rPr lang="en-US" b="1" dirty="0"/>
              <a:t>input</a:t>
            </a:r>
            <a:r>
              <a:rPr lang="en-US" dirty="0"/>
              <a:t> </a:t>
            </a:r>
            <a:r>
              <a:rPr lang="en-US" b="1" dirty="0">
                <a:solidFill>
                  <a:srgbClr val="00B050"/>
                </a:solidFill>
              </a:rPr>
              <a:t>type</a:t>
            </a:r>
            <a:r>
              <a:rPr lang="en-US" dirty="0"/>
              <a:t>="number“ </a:t>
            </a:r>
            <a:r>
              <a:rPr lang="en-US" b="1" dirty="0">
                <a:solidFill>
                  <a:srgbClr val="00B050"/>
                </a:solidFill>
              </a:rPr>
              <a:t>name</a:t>
            </a:r>
            <a:r>
              <a:rPr lang="en-US" dirty="0"/>
              <a:t>="num“ </a:t>
            </a:r>
            <a:r>
              <a:rPr lang="en-US" b="1" dirty="0">
                <a:solidFill>
                  <a:srgbClr val="00B050"/>
                </a:solidFill>
              </a:rPr>
              <a:t>min</a:t>
            </a:r>
            <a:r>
              <a:rPr lang="en-US" dirty="0"/>
              <a:t>=5 </a:t>
            </a:r>
            <a:r>
              <a:rPr lang="en-US" b="1" dirty="0">
                <a:solidFill>
                  <a:srgbClr val="00B050"/>
                </a:solidFill>
              </a:rPr>
              <a:t>max</a:t>
            </a:r>
            <a:r>
              <a:rPr lang="en-US" dirty="0"/>
              <a:t>= 15 &gt; &lt;/</a:t>
            </a:r>
            <a:r>
              <a:rPr lang="en-US" b="1" dirty="0"/>
              <a:t>p</a:t>
            </a:r>
            <a:r>
              <a:rPr lang="en-US" dirty="0"/>
              <a:t>&gt; </a:t>
            </a:r>
          </a:p>
          <a:p>
            <a:r>
              <a:rPr lang="en-US" dirty="0"/>
              <a:t>&lt;</a:t>
            </a:r>
            <a:r>
              <a:rPr lang="en-US" b="1" dirty="0"/>
              <a:t>p</a:t>
            </a:r>
            <a:r>
              <a:rPr lang="en-US" dirty="0"/>
              <a:t>&gt; Your info is submitted on: &lt;</a:t>
            </a:r>
            <a:r>
              <a:rPr lang="en-US" b="1" dirty="0"/>
              <a:t>input</a:t>
            </a:r>
            <a:r>
              <a:rPr lang="en-US" dirty="0"/>
              <a:t> </a:t>
            </a:r>
            <a:r>
              <a:rPr lang="en-US" b="1" dirty="0">
                <a:solidFill>
                  <a:srgbClr val="00B050"/>
                </a:solidFill>
              </a:rPr>
              <a:t>type</a:t>
            </a:r>
            <a:r>
              <a:rPr lang="en-US" dirty="0"/>
              <a:t>="date" </a:t>
            </a:r>
            <a:r>
              <a:rPr lang="en-US" b="1" dirty="0">
                <a:solidFill>
                  <a:srgbClr val="00B050"/>
                </a:solidFill>
              </a:rPr>
              <a:t>name</a:t>
            </a:r>
            <a:r>
              <a:rPr lang="en-US" dirty="0"/>
              <a:t>="date"&gt; </a:t>
            </a:r>
          </a:p>
          <a:p>
            <a:r>
              <a:rPr lang="en-US" dirty="0"/>
              <a:t>at: &lt;</a:t>
            </a:r>
            <a:r>
              <a:rPr lang="en-US" b="1" dirty="0"/>
              <a:t>input</a:t>
            </a:r>
            <a:r>
              <a:rPr lang="en-US" dirty="0"/>
              <a:t> </a:t>
            </a:r>
            <a:r>
              <a:rPr lang="en-US" b="1" dirty="0">
                <a:solidFill>
                  <a:srgbClr val="00B050"/>
                </a:solidFill>
              </a:rPr>
              <a:t>type</a:t>
            </a:r>
            <a:r>
              <a:rPr lang="en-US" dirty="0"/>
              <a:t>="time" </a:t>
            </a:r>
            <a:r>
              <a:rPr lang="en-US" b="1" dirty="0">
                <a:solidFill>
                  <a:srgbClr val="00B050"/>
                </a:solidFill>
              </a:rPr>
              <a:t>name</a:t>
            </a:r>
            <a:r>
              <a:rPr lang="en-US" dirty="0"/>
              <a:t>="time"&gt; &lt;/</a:t>
            </a:r>
            <a:r>
              <a:rPr lang="en-US" b="1" dirty="0"/>
              <a:t>p</a:t>
            </a:r>
            <a:r>
              <a:rPr lang="en-US" dirty="0"/>
              <a:t>&gt; </a:t>
            </a:r>
          </a:p>
          <a:p>
            <a:r>
              <a:rPr lang="en-US" dirty="0"/>
              <a:t>&lt;</a:t>
            </a:r>
            <a:r>
              <a:rPr lang="en-US" b="1" dirty="0"/>
              <a:t>input</a:t>
            </a:r>
            <a:r>
              <a:rPr lang="en-US" dirty="0"/>
              <a:t> </a:t>
            </a:r>
            <a:r>
              <a:rPr lang="en-US" b="1" dirty="0">
                <a:solidFill>
                  <a:srgbClr val="00B050"/>
                </a:solidFill>
              </a:rPr>
              <a:t>type</a:t>
            </a:r>
            <a:r>
              <a:rPr lang="en-US" dirty="0"/>
              <a:t>="submit“ </a:t>
            </a:r>
            <a:r>
              <a:rPr lang="en-US" b="1" dirty="0">
                <a:solidFill>
                  <a:srgbClr val="00B050"/>
                </a:solidFill>
              </a:rPr>
              <a:t>value</a:t>
            </a:r>
            <a:r>
              <a:rPr lang="en-US" dirty="0"/>
              <a:t>="Send“ </a:t>
            </a:r>
            <a:r>
              <a:rPr lang="en-US" b="1" dirty="0">
                <a:solidFill>
                  <a:srgbClr val="00B050"/>
                </a:solidFill>
              </a:rPr>
              <a:t>name</a:t>
            </a:r>
            <a:r>
              <a:rPr lang="en-US" dirty="0"/>
              <a:t>="button"&gt; &lt;</a:t>
            </a:r>
            <a:r>
              <a:rPr lang="en-US" b="1" dirty="0" err="1"/>
              <a:t>br</a:t>
            </a:r>
            <a:r>
              <a:rPr lang="en-US" dirty="0"/>
              <a:t>/&gt;  </a:t>
            </a:r>
          </a:p>
          <a:p>
            <a:r>
              <a:rPr lang="en-US" dirty="0"/>
              <a:t>&lt;/</a:t>
            </a:r>
            <a:r>
              <a:rPr lang="en-US" b="1" dirty="0"/>
              <a:t>form</a:t>
            </a:r>
            <a:r>
              <a:rPr lang="en-US" dirty="0"/>
              <a:t>&gt; </a:t>
            </a:r>
          </a:p>
          <a:p>
            <a:r>
              <a:rPr lang="en-US" dirty="0"/>
              <a:t>&lt;/</a:t>
            </a:r>
            <a:r>
              <a:rPr lang="en-US" b="1" dirty="0"/>
              <a:t>body</a:t>
            </a:r>
            <a:r>
              <a:rPr lang="en-US" dirty="0"/>
              <a:t>&gt; </a:t>
            </a:r>
          </a:p>
          <a:p>
            <a:r>
              <a:rPr lang="en-US" dirty="0"/>
              <a:t>&lt;/</a:t>
            </a:r>
            <a:r>
              <a:rPr lang="en-US" b="1" dirty="0"/>
              <a:t>html</a:t>
            </a:r>
            <a:r>
              <a:rPr lang="en-US" dirty="0"/>
              <a:t>&gt; </a:t>
            </a:r>
          </a:p>
        </p:txBody>
      </p:sp>
      <p:pic>
        <p:nvPicPr>
          <p:cNvPr id="6" name="Picture 5">
            <a:extLst>
              <a:ext uri="{FF2B5EF4-FFF2-40B4-BE49-F238E27FC236}">
                <a16:creationId xmlns:a16="http://schemas.microsoft.com/office/drawing/2014/main" id="{0F55FD1B-A177-9EF2-7C3D-9FE3562F8F52}"/>
              </a:ext>
            </a:extLst>
          </p:cNvPr>
          <p:cNvPicPr>
            <a:picLocks noChangeAspect="1"/>
          </p:cNvPicPr>
          <p:nvPr/>
        </p:nvPicPr>
        <p:blipFill>
          <a:blip r:embed="rId2"/>
          <a:stretch>
            <a:fillRect/>
          </a:stretch>
        </p:blipFill>
        <p:spPr>
          <a:xfrm>
            <a:off x="228600" y="171451"/>
            <a:ext cx="11820525" cy="6524625"/>
          </a:xfrm>
          <a:prstGeom prst="rect">
            <a:avLst/>
          </a:prstGeom>
        </p:spPr>
      </p:pic>
    </p:spTree>
    <p:extLst>
      <p:ext uri="{BB962C8B-B14F-4D97-AF65-F5344CB8AC3E}">
        <p14:creationId xmlns:p14="http://schemas.microsoft.com/office/powerpoint/2010/main" val="34408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796575-DE5E-654C-CBC2-7AA2B8BDD970}"/>
              </a:ext>
            </a:extLst>
          </p:cNvPr>
          <p:cNvSpPr>
            <a:spLocks noGrp="1"/>
          </p:cNvSpPr>
          <p:nvPr>
            <p:ph idx="1"/>
          </p:nvPr>
        </p:nvSpPr>
        <p:spPr>
          <a:xfrm>
            <a:off x="180975" y="180975"/>
            <a:ext cx="11896725" cy="6496050"/>
          </a:xfrm>
        </p:spPr>
        <p:txBody>
          <a:bodyPr>
            <a:normAutofit fontScale="92500" lnSpcReduction="10000"/>
          </a:bodyPr>
          <a:lstStyle/>
          <a:p>
            <a:r>
              <a:rPr lang="en-US" b="1" dirty="0">
                <a:solidFill>
                  <a:srgbClr val="00B050"/>
                </a:solidFill>
              </a:rPr>
              <a:t>4.4.3 Creation of links </a:t>
            </a:r>
          </a:p>
          <a:p>
            <a:r>
              <a:rPr lang="en-US" b="1" dirty="0">
                <a:solidFill>
                  <a:srgbClr val="FF0000"/>
                </a:solidFill>
              </a:rPr>
              <a:t>A hyperlink </a:t>
            </a:r>
            <a:r>
              <a:rPr lang="en-US" dirty="0"/>
              <a:t>is a text, phrase or image that is clicked on in order to go to another web page or a section within the current page. </a:t>
            </a:r>
          </a:p>
          <a:p>
            <a:r>
              <a:rPr lang="en-US" dirty="0"/>
              <a:t>HTML Links – Syntax  </a:t>
            </a:r>
          </a:p>
          <a:p>
            <a:r>
              <a:rPr lang="en-US" dirty="0"/>
              <a:t>&lt;a </a:t>
            </a:r>
            <a:r>
              <a:rPr lang="en-US" dirty="0" err="1"/>
              <a:t>href</a:t>
            </a:r>
            <a:r>
              <a:rPr lang="en-US" dirty="0"/>
              <a:t>=”</a:t>
            </a:r>
            <a:r>
              <a:rPr lang="en-US" dirty="0" err="1"/>
              <a:t>url</a:t>
            </a:r>
            <a:r>
              <a:rPr lang="en-US" dirty="0"/>
              <a:t>”&gt; link text &lt;/a&gt;  </a:t>
            </a:r>
          </a:p>
          <a:p>
            <a:r>
              <a:rPr lang="en-US" b="1" dirty="0"/>
              <a:t>Example:  </a:t>
            </a:r>
          </a:p>
          <a:p>
            <a:r>
              <a:rPr lang="en-US" dirty="0"/>
              <a:t>&lt;a </a:t>
            </a:r>
            <a:r>
              <a:rPr lang="en-US" dirty="0" err="1"/>
              <a:t>href</a:t>
            </a:r>
            <a:r>
              <a:rPr lang="en-US" dirty="0"/>
              <a:t>=”http://www.irembo.gov.rw”&gt; </a:t>
            </a:r>
            <a:r>
              <a:rPr lang="en-US" dirty="0" err="1"/>
              <a:t>Irembo</a:t>
            </a:r>
            <a:r>
              <a:rPr lang="en-US" dirty="0"/>
              <a:t> Official Website &lt;/a&gt; </a:t>
            </a:r>
          </a:p>
          <a:p>
            <a:r>
              <a:rPr lang="en-US" b="1" dirty="0">
                <a:solidFill>
                  <a:srgbClr val="FF0000"/>
                </a:solidFill>
              </a:rPr>
              <a:t>Local Links  </a:t>
            </a:r>
          </a:p>
          <a:p>
            <a:r>
              <a:rPr lang="en-US" dirty="0"/>
              <a:t>A local (internal) link (link to the same web site) is specified with a relative URL (without http://www....). </a:t>
            </a:r>
          </a:p>
          <a:p>
            <a:r>
              <a:rPr lang="en-US" dirty="0"/>
              <a:t>&lt;!DOCTYPE html&gt;  </a:t>
            </a:r>
          </a:p>
          <a:p>
            <a:r>
              <a:rPr lang="en-US" dirty="0"/>
              <a:t>&lt;html&gt;  </a:t>
            </a:r>
          </a:p>
          <a:p>
            <a:r>
              <a:rPr lang="en-US" dirty="0"/>
              <a:t>&lt;head&gt;  </a:t>
            </a:r>
          </a:p>
          <a:p>
            <a:r>
              <a:rPr lang="en-US" dirty="0"/>
              <a:t>&lt;title&gt; Hyperlink page &lt;/title&gt;  </a:t>
            </a:r>
          </a:p>
          <a:p>
            <a:r>
              <a:rPr lang="en-US" dirty="0"/>
              <a:t>&lt;/head&gt;</a:t>
            </a:r>
          </a:p>
        </p:txBody>
      </p:sp>
    </p:spTree>
    <p:extLst>
      <p:ext uri="{BB962C8B-B14F-4D97-AF65-F5344CB8AC3E}">
        <p14:creationId xmlns:p14="http://schemas.microsoft.com/office/powerpoint/2010/main" val="351583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43DB01-A0E5-8674-59D2-E8784914872D}"/>
              </a:ext>
            </a:extLst>
          </p:cNvPr>
          <p:cNvSpPr>
            <a:spLocks noGrp="1"/>
          </p:cNvSpPr>
          <p:nvPr>
            <p:ph idx="1"/>
          </p:nvPr>
        </p:nvSpPr>
        <p:spPr>
          <a:xfrm>
            <a:off x="200025" y="190500"/>
            <a:ext cx="11811000" cy="6477000"/>
          </a:xfrm>
        </p:spPr>
        <p:txBody>
          <a:bodyPr>
            <a:normAutofit/>
          </a:bodyPr>
          <a:lstStyle/>
          <a:p>
            <a:r>
              <a:rPr lang="en-US" dirty="0"/>
              <a:t>&lt;body&gt;  </a:t>
            </a:r>
          </a:p>
          <a:p>
            <a:r>
              <a:rPr lang="en-US" dirty="0"/>
              <a:t>&lt;p&gt; &lt;font color=”orange” size=”20”&gt; </a:t>
            </a:r>
          </a:p>
          <a:p>
            <a:r>
              <a:rPr lang="en-US" dirty="0"/>
              <a:t>For getting more information Click following link:  </a:t>
            </a:r>
          </a:p>
          <a:p>
            <a:r>
              <a:rPr lang="en-US" dirty="0"/>
              <a:t>&lt;/font&gt; &lt;/p&gt;  </a:t>
            </a:r>
          </a:p>
          <a:p>
            <a:r>
              <a:rPr lang="en-US" dirty="0"/>
              <a:t>&lt;a </a:t>
            </a:r>
            <a:r>
              <a:rPr lang="en-US" dirty="0" err="1"/>
              <a:t>href</a:t>
            </a:r>
            <a:r>
              <a:rPr lang="en-US" dirty="0"/>
              <a:t>=”http://www.tutorpoint.edu”&gt; Visit Tutorial Site &lt;/a&gt;  </a:t>
            </a:r>
          </a:p>
          <a:p>
            <a:r>
              <a:rPr lang="en-US" dirty="0"/>
              <a:t>&lt;/body&gt;  </a:t>
            </a:r>
          </a:p>
          <a:p>
            <a:r>
              <a:rPr lang="en-US" dirty="0"/>
              <a:t>&lt;/html&gt;</a:t>
            </a:r>
          </a:p>
          <a:p>
            <a:endParaRPr lang="en-US" dirty="0"/>
          </a:p>
        </p:txBody>
      </p:sp>
      <p:pic>
        <p:nvPicPr>
          <p:cNvPr id="5" name="Picture 4">
            <a:extLst>
              <a:ext uri="{FF2B5EF4-FFF2-40B4-BE49-F238E27FC236}">
                <a16:creationId xmlns:a16="http://schemas.microsoft.com/office/drawing/2014/main" id="{4102B6A6-6B6A-0B9A-CB7F-09B099433C6F}"/>
              </a:ext>
            </a:extLst>
          </p:cNvPr>
          <p:cNvPicPr>
            <a:picLocks noChangeAspect="1"/>
          </p:cNvPicPr>
          <p:nvPr/>
        </p:nvPicPr>
        <p:blipFill>
          <a:blip r:embed="rId2"/>
          <a:stretch>
            <a:fillRect/>
          </a:stretch>
        </p:blipFill>
        <p:spPr>
          <a:xfrm>
            <a:off x="2109787" y="2743201"/>
            <a:ext cx="9882188" cy="3924300"/>
          </a:xfrm>
          <a:prstGeom prst="rect">
            <a:avLst/>
          </a:prstGeom>
        </p:spPr>
      </p:pic>
    </p:spTree>
    <p:extLst>
      <p:ext uri="{BB962C8B-B14F-4D97-AF65-F5344CB8AC3E}">
        <p14:creationId xmlns:p14="http://schemas.microsoft.com/office/powerpoint/2010/main" val="253164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540210-EB78-E3E9-858C-180ED005D5C6}"/>
              </a:ext>
            </a:extLst>
          </p:cNvPr>
          <p:cNvSpPr>
            <a:spLocks noGrp="1"/>
          </p:cNvSpPr>
          <p:nvPr>
            <p:ph idx="1"/>
          </p:nvPr>
        </p:nvSpPr>
        <p:spPr>
          <a:xfrm>
            <a:off x="228600" y="171450"/>
            <a:ext cx="11744325" cy="6505575"/>
          </a:xfrm>
        </p:spPr>
        <p:txBody>
          <a:bodyPr>
            <a:normAutofit/>
          </a:bodyPr>
          <a:lstStyle/>
          <a:p>
            <a:r>
              <a:rPr lang="en-US" b="1" dirty="0">
                <a:solidFill>
                  <a:srgbClr val="C00000"/>
                </a:solidFill>
              </a:rPr>
              <a:t>Example 2: </a:t>
            </a:r>
          </a:p>
          <a:p>
            <a:r>
              <a:rPr lang="en-US" b="1" dirty="0"/>
              <a:t>&lt;! DOCTYPE html&gt; </a:t>
            </a:r>
          </a:p>
          <a:p>
            <a:r>
              <a:rPr lang="en-US" b="1" dirty="0"/>
              <a:t>&lt;html&gt;  </a:t>
            </a:r>
          </a:p>
          <a:p>
            <a:r>
              <a:rPr lang="en-US" b="1" dirty="0"/>
              <a:t>&lt;head&gt; </a:t>
            </a:r>
          </a:p>
          <a:p>
            <a:r>
              <a:rPr lang="en-US" b="1" dirty="0"/>
              <a:t>&lt;title&gt; </a:t>
            </a:r>
            <a:r>
              <a:rPr lang="en-US" dirty="0"/>
              <a:t>Hyperlink page </a:t>
            </a:r>
            <a:r>
              <a:rPr lang="en-US" b="1" dirty="0"/>
              <a:t>&lt;/title&gt; </a:t>
            </a:r>
          </a:p>
          <a:p>
            <a:r>
              <a:rPr lang="en-US" b="1" dirty="0"/>
              <a:t>&lt;/head&gt; </a:t>
            </a:r>
          </a:p>
          <a:p>
            <a:r>
              <a:rPr lang="en-US" b="1" dirty="0"/>
              <a:t>&lt;body&gt; </a:t>
            </a:r>
          </a:p>
          <a:p>
            <a:r>
              <a:rPr lang="en-US" b="1" dirty="0"/>
              <a:t>&lt;p&gt; &lt;font </a:t>
            </a:r>
            <a:r>
              <a:rPr lang="en-US" b="1" dirty="0">
                <a:solidFill>
                  <a:srgbClr val="00B050"/>
                </a:solidFill>
              </a:rPr>
              <a:t>color</a:t>
            </a:r>
            <a:r>
              <a:rPr lang="en-US" b="1" dirty="0"/>
              <a:t>="</a:t>
            </a:r>
            <a:r>
              <a:rPr lang="en-US" b="1" dirty="0">
                <a:solidFill>
                  <a:srgbClr val="DF6613"/>
                </a:solidFill>
              </a:rPr>
              <a:t>purple</a:t>
            </a:r>
            <a:r>
              <a:rPr lang="en-US" b="1" dirty="0"/>
              <a:t>" </a:t>
            </a:r>
            <a:r>
              <a:rPr lang="en-US" b="1" dirty="0">
                <a:solidFill>
                  <a:srgbClr val="00B050"/>
                </a:solidFill>
              </a:rPr>
              <a:t>size</a:t>
            </a:r>
            <a:r>
              <a:rPr lang="en-US" b="1" dirty="0"/>
              <a:t>="</a:t>
            </a:r>
            <a:r>
              <a:rPr lang="en-US" b="1" dirty="0">
                <a:solidFill>
                  <a:srgbClr val="DF6613"/>
                </a:solidFill>
              </a:rPr>
              <a:t>20</a:t>
            </a:r>
            <a:r>
              <a:rPr lang="en-US" b="1" dirty="0"/>
              <a:t>"&gt; </a:t>
            </a:r>
            <a:r>
              <a:rPr lang="en-US" dirty="0"/>
              <a:t>Click following link for more information: </a:t>
            </a:r>
          </a:p>
          <a:p>
            <a:r>
              <a:rPr lang="en-US" b="1" dirty="0"/>
              <a:t>&lt;/font&gt; &lt;/p&gt;  </a:t>
            </a:r>
          </a:p>
          <a:p>
            <a:r>
              <a:rPr lang="en-US" b="1" dirty="0"/>
              <a:t>&lt;a </a:t>
            </a:r>
            <a:r>
              <a:rPr lang="en-US" b="1" dirty="0" err="1">
                <a:solidFill>
                  <a:srgbClr val="00B050"/>
                </a:solidFill>
              </a:rPr>
              <a:t>href</a:t>
            </a:r>
            <a:r>
              <a:rPr lang="en-US" b="1" dirty="0"/>
              <a:t>="</a:t>
            </a:r>
            <a:r>
              <a:rPr lang="en-US" b="1" dirty="0">
                <a:solidFill>
                  <a:srgbClr val="DF6613"/>
                </a:solidFill>
              </a:rPr>
              <a:t>frame.html</a:t>
            </a:r>
            <a:r>
              <a:rPr lang="en-US" b="1" dirty="0"/>
              <a:t>"&gt; </a:t>
            </a:r>
            <a:r>
              <a:rPr lang="en-US" dirty="0"/>
              <a:t>click here </a:t>
            </a:r>
            <a:r>
              <a:rPr lang="en-US" b="1" dirty="0"/>
              <a:t>&lt;/a&gt; </a:t>
            </a:r>
          </a:p>
          <a:p>
            <a:r>
              <a:rPr lang="en-US" b="1" dirty="0"/>
              <a:t>&lt;/body&gt; </a:t>
            </a:r>
          </a:p>
          <a:p>
            <a:r>
              <a:rPr lang="en-US" b="1" dirty="0"/>
              <a:t>&lt;/html&gt; </a:t>
            </a:r>
          </a:p>
        </p:txBody>
      </p:sp>
      <p:pic>
        <p:nvPicPr>
          <p:cNvPr id="5" name="Picture 4">
            <a:extLst>
              <a:ext uri="{FF2B5EF4-FFF2-40B4-BE49-F238E27FC236}">
                <a16:creationId xmlns:a16="http://schemas.microsoft.com/office/drawing/2014/main" id="{79F59D46-B92C-B6D4-C556-DEFBB07BB0E0}"/>
              </a:ext>
            </a:extLst>
          </p:cNvPr>
          <p:cNvPicPr>
            <a:picLocks noChangeAspect="1"/>
          </p:cNvPicPr>
          <p:nvPr/>
        </p:nvPicPr>
        <p:blipFill>
          <a:blip r:embed="rId2"/>
          <a:stretch>
            <a:fillRect/>
          </a:stretch>
        </p:blipFill>
        <p:spPr>
          <a:xfrm>
            <a:off x="2695576" y="171450"/>
            <a:ext cx="9391650" cy="3486150"/>
          </a:xfrm>
          <a:prstGeom prst="rect">
            <a:avLst/>
          </a:prstGeom>
        </p:spPr>
      </p:pic>
    </p:spTree>
    <p:extLst>
      <p:ext uri="{BB962C8B-B14F-4D97-AF65-F5344CB8AC3E}">
        <p14:creationId xmlns:p14="http://schemas.microsoft.com/office/powerpoint/2010/main" val="340760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3573AE-DCE6-CED3-9012-BC0CA5FFEC32}"/>
              </a:ext>
            </a:extLst>
          </p:cNvPr>
          <p:cNvSpPr>
            <a:spLocks noGrp="1"/>
          </p:cNvSpPr>
          <p:nvPr>
            <p:ph idx="1"/>
          </p:nvPr>
        </p:nvSpPr>
        <p:spPr>
          <a:xfrm>
            <a:off x="257175" y="228600"/>
            <a:ext cx="11706225" cy="6400800"/>
          </a:xfrm>
        </p:spPr>
        <p:txBody>
          <a:bodyPr>
            <a:normAutofit lnSpcReduction="10000"/>
          </a:bodyPr>
          <a:lstStyle/>
          <a:p>
            <a:r>
              <a:rPr lang="en-US" b="1" dirty="0">
                <a:solidFill>
                  <a:srgbClr val="007FDE"/>
                </a:solidFill>
              </a:rPr>
              <a:t>4.5. Back-end vs Front end </a:t>
            </a:r>
          </a:p>
          <a:p>
            <a:pPr algn="just"/>
            <a:r>
              <a:rPr lang="en-US" b="1" dirty="0"/>
              <a:t>Database systems </a:t>
            </a:r>
            <a:r>
              <a:rPr lang="en-US" dirty="0"/>
              <a:t>are comprised of a </a:t>
            </a:r>
            <a:r>
              <a:rPr lang="en-US" b="1" dirty="0">
                <a:solidFill>
                  <a:srgbClr val="00B050"/>
                </a:solidFill>
              </a:rPr>
              <a:t>Front End </a:t>
            </a:r>
            <a:r>
              <a:rPr lang="en-US" dirty="0"/>
              <a:t>and </a:t>
            </a:r>
            <a:r>
              <a:rPr lang="en-US" b="1" dirty="0">
                <a:solidFill>
                  <a:srgbClr val="00B0F0"/>
                </a:solidFill>
              </a:rPr>
              <a:t>Back End</a:t>
            </a:r>
            <a:r>
              <a:rPr lang="en-US" dirty="0"/>
              <a:t>. </a:t>
            </a:r>
          </a:p>
          <a:p>
            <a:pPr algn="just"/>
            <a:r>
              <a:rPr lang="en-US" b="1" dirty="0">
                <a:solidFill>
                  <a:srgbClr val="00B0F0"/>
                </a:solidFill>
              </a:rPr>
              <a:t>The Back End </a:t>
            </a:r>
            <a:r>
              <a:rPr lang="en-US" dirty="0"/>
              <a:t>has the tables that stores data, including the relationships between the tables, data queries.</a:t>
            </a:r>
          </a:p>
          <a:p>
            <a:pPr algn="just"/>
            <a:r>
              <a:rPr lang="en-US" b="1" dirty="0">
                <a:solidFill>
                  <a:srgbClr val="00B050"/>
                </a:solidFill>
              </a:rPr>
              <a:t>Front end </a:t>
            </a:r>
            <a:r>
              <a:rPr lang="en-US" dirty="0"/>
              <a:t>is</a:t>
            </a:r>
            <a:r>
              <a:rPr lang="en-US" b="1" dirty="0">
                <a:solidFill>
                  <a:srgbClr val="00B050"/>
                </a:solidFill>
              </a:rPr>
              <a:t> </a:t>
            </a:r>
            <a:r>
              <a:rPr lang="en-US" dirty="0"/>
              <a:t>visual elements of a website or app that a user will interact with (the client side). </a:t>
            </a:r>
          </a:p>
          <a:p>
            <a:pPr algn="just"/>
            <a:r>
              <a:rPr lang="en-US" b="1" dirty="0">
                <a:solidFill>
                  <a:srgbClr val="00B050"/>
                </a:solidFill>
              </a:rPr>
              <a:t>Note:  </a:t>
            </a:r>
          </a:p>
          <a:p>
            <a:pPr algn="just"/>
            <a:r>
              <a:rPr lang="en-US" dirty="0"/>
              <a:t>The </a:t>
            </a:r>
            <a:r>
              <a:rPr lang="en-US" b="1" dirty="0">
                <a:solidFill>
                  <a:srgbClr val="00B050"/>
                </a:solidFill>
              </a:rPr>
              <a:t>front end </a:t>
            </a:r>
            <a:r>
              <a:rPr lang="en-US" dirty="0"/>
              <a:t>can be created using Visual Basic, HTML, java AWT, etc., programming languages. </a:t>
            </a:r>
          </a:p>
          <a:p>
            <a:pPr algn="just"/>
            <a:r>
              <a:rPr lang="en-US" dirty="0"/>
              <a:t>The </a:t>
            </a:r>
            <a:r>
              <a:rPr lang="en-US" b="1" dirty="0">
                <a:solidFill>
                  <a:srgbClr val="00B0F0"/>
                </a:solidFill>
              </a:rPr>
              <a:t>Back ends </a:t>
            </a:r>
            <a:r>
              <a:rPr lang="en-US" dirty="0"/>
              <a:t>can be built using different Relational Database Management Systems such as Microsoft Access, SQL Server, Oracle etc. </a:t>
            </a:r>
          </a:p>
          <a:p>
            <a:pPr algn="just"/>
            <a:r>
              <a:rPr lang="en-US" dirty="0"/>
              <a:t>Front end developers build elements like: </a:t>
            </a:r>
          </a:p>
          <a:p>
            <a:pPr algn="just"/>
            <a:r>
              <a:rPr lang="en-US" dirty="0"/>
              <a:t>Buttons </a:t>
            </a:r>
          </a:p>
          <a:p>
            <a:pPr algn="just"/>
            <a:r>
              <a:rPr lang="en-US" dirty="0"/>
              <a:t>Layouts</a:t>
            </a:r>
          </a:p>
        </p:txBody>
      </p:sp>
    </p:spTree>
    <p:extLst>
      <p:ext uri="{BB962C8B-B14F-4D97-AF65-F5344CB8AC3E}">
        <p14:creationId xmlns:p14="http://schemas.microsoft.com/office/powerpoint/2010/main" val="150803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67E9AA-8675-179C-3885-5BB0CFF2F74D}"/>
              </a:ext>
            </a:extLst>
          </p:cNvPr>
          <p:cNvSpPr>
            <a:spLocks noGrp="1"/>
          </p:cNvSpPr>
          <p:nvPr>
            <p:ph idx="1"/>
          </p:nvPr>
        </p:nvSpPr>
        <p:spPr>
          <a:xfrm>
            <a:off x="266700" y="257174"/>
            <a:ext cx="11696700" cy="6372225"/>
          </a:xfrm>
        </p:spPr>
        <p:txBody>
          <a:bodyPr>
            <a:normAutofit/>
          </a:bodyPr>
          <a:lstStyle/>
          <a:p>
            <a:r>
              <a:rPr lang="en-US" sz="3200" dirty="0"/>
              <a:t>Navigation </a:t>
            </a:r>
          </a:p>
          <a:p>
            <a:r>
              <a:rPr lang="en-US" sz="3200" dirty="0"/>
              <a:t>Images </a:t>
            </a:r>
          </a:p>
          <a:p>
            <a:r>
              <a:rPr lang="en-US" sz="3200" dirty="0"/>
              <a:t>Graphics </a:t>
            </a:r>
          </a:p>
          <a:p>
            <a:r>
              <a:rPr lang="en-US" sz="3200" dirty="0"/>
              <a:t>Animations </a:t>
            </a:r>
          </a:p>
          <a:p>
            <a:r>
              <a:rPr lang="en-US" sz="3200" dirty="0"/>
              <a:t>Content organization</a:t>
            </a:r>
          </a:p>
          <a:p>
            <a:r>
              <a:rPr lang="en-US" sz="3200" b="1" dirty="0">
                <a:solidFill>
                  <a:srgbClr val="00B050"/>
                </a:solidFill>
              </a:rPr>
              <a:t>Back-end </a:t>
            </a:r>
            <a:r>
              <a:rPr lang="en-US" sz="3200" dirty="0"/>
              <a:t>web developers work on tasks like: </a:t>
            </a:r>
          </a:p>
          <a:p>
            <a:r>
              <a:rPr lang="en-US" sz="3200" dirty="0"/>
              <a:t>Building code </a:t>
            </a:r>
          </a:p>
          <a:p>
            <a:r>
              <a:rPr lang="en-US" sz="3200" dirty="0"/>
              <a:t>Troubleshooting and debugging web applications </a:t>
            </a:r>
          </a:p>
          <a:p>
            <a:r>
              <a:rPr lang="en-US" sz="3200" dirty="0"/>
              <a:t>Database management </a:t>
            </a:r>
          </a:p>
          <a:p>
            <a:r>
              <a:rPr lang="en-US" sz="3200" dirty="0"/>
              <a:t>Framework utilization</a:t>
            </a:r>
          </a:p>
        </p:txBody>
      </p:sp>
    </p:spTree>
    <p:extLst>
      <p:ext uri="{BB962C8B-B14F-4D97-AF65-F5344CB8AC3E}">
        <p14:creationId xmlns:p14="http://schemas.microsoft.com/office/powerpoint/2010/main" val="270016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E99BD-17E9-1FFC-3302-6217B7910D2A}"/>
              </a:ext>
            </a:extLst>
          </p:cNvPr>
          <p:cNvSpPr>
            <a:spLocks noGrp="1"/>
          </p:cNvSpPr>
          <p:nvPr>
            <p:ph type="title"/>
          </p:nvPr>
        </p:nvSpPr>
        <p:spPr>
          <a:xfrm>
            <a:off x="323850" y="1252537"/>
            <a:ext cx="11544300" cy="4352925"/>
          </a:xfrm>
        </p:spPr>
        <p:txBody>
          <a:bodyPr>
            <a:normAutofit/>
          </a:bodyPr>
          <a:lstStyle/>
          <a:p>
            <a:pPr algn="ctr"/>
            <a:r>
              <a:rPr lang="en-US" sz="9600" b="1" dirty="0">
                <a:solidFill>
                  <a:srgbClr val="8D42C6"/>
                </a:solidFill>
                <a:latin typeface="+mn-lt"/>
              </a:rPr>
              <a:t>END OF </a:t>
            </a:r>
            <a:r>
              <a:rPr lang="en-US" sz="9600" b="1" dirty="0">
                <a:solidFill>
                  <a:srgbClr val="00B0F0"/>
                </a:solidFill>
                <a:latin typeface="+mn-lt"/>
              </a:rPr>
              <a:t>ICT</a:t>
            </a:r>
            <a:r>
              <a:rPr lang="en-US" sz="9600" b="1" dirty="0">
                <a:latin typeface="+mn-lt"/>
              </a:rPr>
              <a:t> IN </a:t>
            </a:r>
            <a:r>
              <a:rPr lang="en-US" sz="9600" b="1" dirty="0">
                <a:solidFill>
                  <a:srgbClr val="00B050"/>
                </a:solidFill>
                <a:latin typeface="+mn-lt"/>
              </a:rPr>
              <a:t>SENIOR SIX </a:t>
            </a:r>
          </a:p>
        </p:txBody>
      </p:sp>
    </p:spTree>
    <p:extLst>
      <p:ext uri="{BB962C8B-B14F-4D97-AF65-F5344CB8AC3E}">
        <p14:creationId xmlns:p14="http://schemas.microsoft.com/office/powerpoint/2010/main" val="32428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CE75B1-B022-AAFA-CE34-668AA2B87E17}"/>
              </a:ext>
            </a:extLst>
          </p:cNvPr>
          <p:cNvSpPr>
            <a:spLocks noGrp="1"/>
          </p:cNvSpPr>
          <p:nvPr>
            <p:ph idx="1"/>
          </p:nvPr>
        </p:nvSpPr>
        <p:spPr>
          <a:xfrm>
            <a:off x="182880" y="203200"/>
            <a:ext cx="11846560" cy="6441440"/>
          </a:xfrm>
        </p:spPr>
        <p:txBody>
          <a:bodyPr/>
          <a:lstStyle/>
          <a:p>
            <a:r>
              <a:rPr lang="en-US" sz="3200" b="1" dirty="0">
                <a:solidFill>
                  <a:srgbClr val="C00000"/>
                </a:solidFill>
              </a:rPr>
              <a:t>1. Unary Relationship:</a:t>
            </a:r>
          </a:p>
          <a:p>
            <a:endParaRPr lang="en-US" sz="3200" b="1" dirty="0">
              <a:solidFill>
                <a:srgbClr val="C00000"/>
              </a:solidFill>
            </a:endParaRPr>
          </a:p>
          <a:p>
            <a:endParaRPr lang="en-US" sz="3200" b="1" dirty="0">
              <a:solidFill>
                <a:srgbClr val="C00000"/>
              </a:solidFill>
            </a:endParaRPr>
          </a:p>
          <a:p>
            <a:r>
              <a:rPr lang="en-US" sz="3200" b="1" dirty="0">
                <a:solidFill>
                  <a:srgbClr val="C00000"/>
                </a:solidFill>
              </a:rPr>
              <a:t>2. Binary Relationship:</a:t>
            </a:r>
          </a:p>
          <a:p>
            <a:endParaRPr lang="en-US" sz="3200" b="1" dirty="0">
              <a:solidFill>
                <a:srgbClr val="C00000"/>
              </a:solidFill>
            </a:endParaRPr>
          </a:p>
          <a:p>
            <a:endParaRPr lang="en-US" sz="3200" b="1" dirty="0">
              <a:solidFill>
                <a:srgbClr val="C00000"/>
              </a:solidFill>
            </a:endParaRPr>
          </a:p>
          <a:p>
            <a:r>
              <a:rPr lang="en-US" sz="3200" b="1" dirty="0">
                <a:solidFill>
                  <a:srgbClr val="C00000"/>
                </a:solidFill>
              </a:rPr>
              <a:t>3. Ternary Relationship: </a:t>
            </a:r>
          </a:p>
          <a:p>
            <a:r>
              <a:rPr lang="en-US" dirty="0"/>
              <a:t>When there are three entity sets participating in a relationship, the relationship is called a ternary relationship.</a:t>
            </a:r>
            <a:r>
              <a:rPr lang="en-US" sz="3200" b="1" dirty="0">
                <a:solidFill>
                  <a:srgbClr val="C00000"/>
                </a:solidFill>
              </a:rPr>
              <a:t>  </a:t>
            </a:r>
          </a:p>
          <a:p>
            <a:r>
              <a:rPr lang="en-US" sz="3200" b="1" dirty="0">
                <a:solidFill>
                  <a:srgbClr val="C00000"/>
                </a:solidFill>
              </a:rPr>
              <a:t>4. N-</a:t>
            </a:r>
            <a:r>
              <a:rPr lang="en-US" sz="3200" b="1" dirty="0" err="1">
                <a:solidFill>
                  <a:srgbClr val="C00000"/>
                </a:solidFill>
              </a:rPr>
              <a:t>ary</a:t>
            </a:r>
            <a:r>
              <a:rPr lang="en-US" sz="3200" b="1" dirty="0">
                <a:solidFill>
                  <a:srgbClr val="C00000"/>
                </a:solidFill>
              </a:rPr>
              <a:t> Relationship: </a:t>
            </a:r>
          </a:p>
          <a:p>
            <a:r>
              <a:rPr lang="en-US" dirty="0"/>
              <a:t>When there are </a:t>
            </a:r>
            <a:r>
              <a:rPr lang="en-US" b="1" dirty="0">
                <a:solidFill>
                  <a:srgbClr val="C00000"/>
                </a:solidFill>
              </a:rPr>
              <a:t>N</a:t>
            </a:r>
            <a:r>
              <a:rPr lang="en-US" dirty="0"/>
              <a:t> entities set participating in a relationship, the relationship is called an n-</a:t>
            </a:r>
            <a:r>
              <a:rPr lang="en-US" dirty="0" err="1"/>
              <a:t>ary</a:t>
            </a:r>
            <a:r>
              <a:rPr lang="en-US" dirty="0"/>
              <a:t> relationship.</a:t>
            </a:r>
            <a:endParaRPr lang="en-US" sz="3200" b="1" dirty="0">
              <a:solidFill>
                <a:srgbClr val="C00000"/>
              </a:solidFill>
            </a:endParaRPr>
          </a:p>
          <a:p>
            <a:endParaRPr lang="en-US" dirty="0"/>
          </a:p>
          <a:p>
            <a:endParaRPr lang="en-US" dirty="0"/>
          </a:p>
          <a:p>
            <a:endParaRPr lang="en-US" dirty="0"/>
          </a:p>
        </p:txBody>
      </p:sp>
      <p:pic>
        <p:nvPicPr>
          <p:cNvPr id="4" name="Picture 3">
            <a:extLst>
              <a:ext uri="{FF2B5EF4-FFF2-40B4-BE49-F238E27FC236}">
                <a16:creationId xmlns:a16="http://schemas.microsoft.com/office/drawing/2014/main" id="{96029AAF-75B7-DE48-9AA2-C05B6DD6CB84}"/>
              </a:ext>
            </a:extLst>
          </p:cNvPr>
          <p:cNvPicPr>
            <a:picLocks noChangeAspect="1"/>
          </p:cNvPicPr>
          <p:nvPr/>
        </p:nvPicPr>
        <p:blipFill>
          <a:blip r:embed="rId2"/>
          <a:srcRect l="2944" t="8430" r="2306" b="8430"/>
          <a:stretch>
            <a:fillRect/>
          </a:stretch>
        </p:blipFill>
        <p:spPr>
          <a:xfrm>
            <a:off x="5304886" y="213360"/>
            <a:ext cx="5497033" cy="1838724"/>
          </a:xfrm>
          <a:prstGeom prst="rect">
            <a:avLst/>
          </a:prstGeom>
        </p:spPr>
      </p:pic>
      <p:pic>
        <p:nvPicPr>
          <p:cNvPr id="5" name="Picture 4">
            <a:extLst>
              <a:ext uri="{FF2B5EF4-FFF2-40B4-BE49-F238E27FC236}">
                <a16:creationId xmlns:a16="http://schemas.microsoft.com/office/drawing/2014/main" id="{499FADDB-145F-6B9B-9338-ED220820C265}"/>
              </a:ext>
            </a:extLst>
          </p:cNvPr>
          <p:cNvPicPr>
            <a:picLocks noChangeAspect="1"/>
          </p:cNvPicPr>
          <p:nvPr/>
        </p:nvPicPr>
        <p:blipFill>
          <a:blip r:embed="rId3"/>
          <a:srcRect l="1824" t="9001" r="1527" b="9690"/>
          <a:stretch>
            <a:fillRect/>
          </a:stretch>
        </p:blipFill>
        <p:spPr>
          <a:xfrm>
            <a:off x="893136" y="2328529"/>
            <a:ext cx="9505506" cy="1392865"/>
          </a:xfrm>
          <a:prstGeom prst="rect">
            <a:avLst/>
          </a:prstGeom>
        </p:spPr>
      </p:pic>
    </p:spTree>
    <p:extLst>
      <p:ext uri="{BB962C8B-B14F-4D97-AF65-F5344CB8AC3E}">
        <p14:creationId xmlns:p14="http://schemas.microsoft.com/office/powerpoint/2010/main" val="423144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20E751-7BBC-C692-57BA-2B1EF478FBFF}"/>
              </a:ext>
            </a:extLst>
          </p:cNvPr>
          <p:cNvSpPr>
            <a:spLocks noGrp="1"/>
          </p:cNvSpPr>
          <p:nvPr>
            <p:ph idx="1"/>
          </p:nvPr>
        </p:nvSpPr>
        <p:spPr>
          <a:xfrm>
            <a:off x="212651" y="180752"/>
            <a:ext cx="11823405" cy="6485861"/>
          </a:xfrm>
        </p:spPr>
        <p:txBody>
          <a:bodyPr/>
          <a:lstStyle/>
          <a:p>
            <a:pPr fontAlgn="base"/>
            <a:r>
              <a:rPr lang="en-US" b="1" dirty="0">
                <a:solidFill>
                  <a:srgbClr val="007FDE"/>
                </a:solidFill>
              </a:rPr>
              <a:t>Cardinality in ER Model</a:t>
            </a:r>
          </a:p>
          <a:p>
            <a:pPr fontAlgn="base"/>
            <a:r>
              <a:rPr lang="en-US" dirty="0"/>
              <a:t>The maximum number of times an entity of an entity set participates in a relationship set is known as cardinality.</a:t>
            </a:r>
          </a:p>
          <a:p>
            <a:pPr fontAlgn="base"/>
            <a:r>
              <a:rPr lang="en-US" dirty="0"/>
              <a:t>Cardinality can be of different types: </a:t>
            </a:r>
          </a:p>
          <a:p>
            <a:pPr fontAlgn="base"/>
            <a:r>
              <a:rPr lang="en-US" b="1" dirty="0">
                <a:solidFill>
                  <a:srgbClr val="C00000"/>
                </a:solidFill>
              </a:rPr>
              <a:t>1. One-to-One</a:t>
            </a:r>
          </a:p>
          <a:p>
            <a:pPr fontAlgn="base"/>
            <a:endParaRPr lang="en-US" b="1" dirty="0">
              <a:solidFill>
                <a:srgbClr val="C00000"/>
              </a:solidFill>
            </a:endParaRPr>
          </a:p>
          <a:p>
            <a:pPr fontAlgn="base"/>
            <a:endParaRPr lang="en-US" b="1" dirty="0">
              <a:solidFill>
                <a:srgbClr val="C00000"/>
              </a:solidFill>
            </a:endParaRPr>
          </a:p>
          <a:p>
            <a:pPr fontAlgn="base"/>
            <a:r>
              <a:rPr lang="en-US" b="1" dirty="0">
                <a:solidFill>
                  <a:srgbClr val="C00000"/>
                </a:solidFill>
              </a:rPr>
              <a:t>2. One-to-Many</a:t>
            </a:r>
          </a:p>
          <a:p>
            <a:pPr fontAlgn="base"/>
            <a:endParaRPr lang="en-US" b="1" dirty="0">
              <a:solidFill>
                <a:srgbClr val="C00000"/>
              </a:solidFill>
            </a:endParaRPr>
          </a:p>
          <a:p>
            <a:pPr fontAlgn="base"/>
            <a:endParaRPr lang="en-US" b="1" dirty="0">
              <a:solidFill>
                <a:srgbClr val="C00000"/>
              </a:solidFill>
            </a:endParaRPr>
          </a:p>
          <a:p>
            <a:pPr fontAlgn="base"/>
            <a:r>
              <a:rPr lang="en-US" b="1" dirty="0">
                <a:solidFill>
                  <a:srgbClr val="C00000"/>
                </a:solidFill>
              </a:rPr>
              <a:t>3. Many-to-One  </a:t>
            </a:r>
          </a:p>
          <a:p>
            <a:pPr fontAlgn="base"/>
            <a:endParaRPr lang="en-US" b="1" dirty="0">
              <a:solidFill>
                <a:srgbClr val="C00000"/>
              </a:solidFill>
            </a:endParaRPr>
          </a:p>
          <a:p>
            <a:pPr marL="0" indent="0" fontAlgn="base">
              <a:buNone/>
            </a:pPr>
            <a:endParaRPr lang="en-US" b="1" dirty="0">
              <a:solidFill>
                <a:srgbClr val="C00000"/>
              </a:solidFill>
            </a:endParaRPr>
          </a:p>
          <a:p>
            <a:pPr fontAlgn="base"/>
            <a:endParaRPr lang="en-US" b="1" dirty="0">
              <a:solidFill>
                <a:srgbClr val="C00000"/>
              </a:solidFill>
            </a:endParaRPr>
          </a:p>
          <a:p>
            <a:pPr fontAlgn="base"/>
            <a:endParaRPr lang="en-US" dirty="0"/>
          </a:p>
          <a:p>
            <a:endParaRPr lang="en-US" dirty="0"/>
          </a:p>
        </p:txBody>
      </p:sp>
      <p:pic>
        <p:nvPicPr>
          <p:cNvPr id="4" name="Picture 3">
            <a:extLst>
              <a:ext uri="{FF2B5EF4-FFF2-40B4-BE49-F238E27FC236}">
                <a16:creationId xmlns:a16="http://schemas.microsoft.com/office/drawing/2014/main" id="{47B66EA4-480D-6D37-65AC-92F1A68B72BF}"/>
              </a:ext>
            </a:extLst>
          </p:cNvPr>
          <p:cNvPicPr>
            <a:picLocks noChangeAspect="1"/>
          </p:cNvPicPr>
          <p:nvPr/>
        </p:nvPicPr>
        <p:blipFill>
          <a:blip r:embed="rId2"/>
          <a:srcRect l="11367" t="29850" r="10935" b="29493"/>
          <a:stretch>
            <a:fillRect/>
          </a:stretch>
        </p:blipFill>
        <p:spPr>
          <a:xfrm>
            <a:off x="3019646" y="2094613"/>
            <a:ext cx="8261498" cy="1531088"/>
          </a:xfrm>
          <a:prstGeom prst="rect">
            <a:avLst/>
          </a:prstGeom>
        </p:spPr>
      </p:pic>
      <p:pic>
        <p:nvPicPr>
          <p:cNvPr id="5" name="Picture 4">
            <a:extLst>
              <a:ext uri="{FF2B5EF4-FFF2-40B4-BE49-F238E27FC236}">
                <a16:creationId xmlns:a16="http://schemas.microsoft.com/office/drawing/2014/main" id="{E3483D46-9490-7493-5365-34E0210C42DD}"/>
              </a:ext>
            </a:extLst>
          </p:cNvPr>
          <p:cNvPicPr>
            <a:picLocks noChangeAspect="1"/>
          </p:cNvPicPr>
          <p:nvPr/>
        </p:nvPicPr>
        <p:blipFill>
          <a:blip r:embed="rId3"/>
          <a:srcRect l="11237" t="30207" r="11580" b="30563"/>
          <a:stretch>
            <a:fillRect/>
          </a:stretch>
        </p:blipFill>
        <p:spPr>
          <a:xfrm>
            <a:off x="3019646" y="3625701"/>
            <a:ext cx="8261493" cy="1329071"/>
          </a:xfrm>
          <a:prstGeom prst="rect">
            <a:avLst/>
          </a:prstGeom>
        </p:spPr>
      </p:pic>
      <p:pic>
        <p:nvPicPr>
          <p:cNvPr id="6" name="Picture 5">
            <a:extLst>
              <a:ext uri="{FF2B5EF4-FFF2-40B4-BE49-F238E27FC236}">
                <a16:creationId xmlns:a16="http://schemas.microsoft.com/office/drawing/2014/main" id="{2E5EDD02-C61A-DB60-17D7-EDE7CF29B199}"/>
              </a:ext>
            </a:extLst>
          </p:cNvPr>
          <p:cNvPicPr>
            <a:picLocks noChangeAspect="1"/>
          </p:cNvPicPr>
          <p:nvPr/>
        </p:nvPicPr>
        <p:blipFill>
          <a:blip r:embed="rId4"/>
          <a:srcRect l="11238" t="29957" r="11323" b="29029"/>
          <a:stretch>
            <a:fillRect/>
          </a:stretch>
        </p:blipFill>
        <p:spPr>
          <a:xfrm>
            <a:off x="3019642" y="4954772"/>
            <a:ext cx="8261497" cy="1711841"/>
          </a:xfrm>
          <a:prstGeom prst="rect">
            <a:avLst/>
          </a:prstGeom>
        </p:spPr>
      </p:pic>
    </p:spTree>
    <p:extLst>
      <p:ext uri="{BB962C8B-B14F-4D97-AF65-F5344CB8AC3E}">
        <p14:creationId xmlns:p14="http://schemas.microsoft.com/office/powerpoint/2010/main" val="3018067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689FF2-F27D-9A45-FD61-9D05E42B06FD}"/>
              </a:ext>
            </a:extLst>
          </p:cNvPr>
          <p:cNvSpPr>
            <a:spLocks noGrp="1"/>
          </p:cNvSpPr>
          <p:nvPr>
            <p:ph idx="1"/>
          </p:nvPr>
        </p:nvSpPr>
        <p:spPr>
          <a:xfrm>
            <a:off x="202019" y="191386"/>
            <a:ext cx="11695814" cy="6390167"/>
          </a:xfrm>
        </p:spPr>
        <p:txBody>
          <a:bodyPr/>
          <a:lstStyle/>
          <a:p>
            <a:r>
              <a:rPr lang="en-US" sz="3200" b="1" dirty="0">
                <a:solidFill>
                  <a:srgbClr val="007FDE"/>
                </a:solidFill>
              </a:rPr>
              <a:t>Participation Constraint</a:t>
            </a:r>
          </a:p>
          <a:p>
            <a:r>
              <a:rPr lang="en-US" dirty="0"/>
              <a:t>Participation Constraint is applied to the entity participating in the relationship set.</a:t>
            </a:r>
          </a:p>
          <a:p>
            <a:r>
              <a:rPr lang="en-US" b="1" dirty="0">
                <a:solidFill>
                  <a:srgbClr val="00B050"/>
                </a:solidFill>
              </a:rPr>
              <a:t>1. Total Participation</a:t>
            </a:r>
          </a:p>
          <a:p>
            <a:r>
              <a:rPr lang="en-US" dirty="0"/>
              <a:t>Each entity in the entity set must participate in the relationship. </a:t>
            </a:r>
          </a:p>
          <a:p>
            <a:r>
              <a:rPr lang="en-US" dirty="0"/>
              <a:t>Total participation is shown by a </a:t>
            </a:r>
            <a:r>
              <a:rPr lang="en-US" b="1" dirty="0">
                <a:solidFill>
                  <a:srgbClr val="FF0000"/>
                </a:solidFill>
              </a:rPr>
              <a:t>double line </a:t>
            </a:r>
            <a:r>
              <a:rPr lang="en-US" dirty="0"/>
              <a:t>in the ER diagram. </a:t>
            </a:r>
          </a:p>
          <a:p>
            <a:r>
              <a:rPr lang="en-US" b="1" dirty="0">
                <a:solidFill>
                  <a:srgbClr val="00B050"/>
                </a:solidFill>
              </a:rPr>
              <a:t>2. Partial Participation </a:t>
            </a:r>
          </a:p>
          <a:p>
            <a:r>
              <a:rPr lang="en-US" dirty="0"/>
              <a:t>The entity in the </a:t>
            </a:r>
            <a:r>
              <a:rPr lang="en-US" b="1" dirty="0"/>
              <a:t>entity set </a:t>
            </a:r>
            <a:r>
              <a:rPr lang="en-US" dirty="0"/>
              <a:t>may or may NOT participate in the relationship. </a:t>
            </a:r>
          </a:p>
        </p:txBody>
      </p:sp>
      <p:pic>
        <p:nvPicPr>
          <p:cNvPr id="4" name="Picture 3">
            <a:extLst>
              <a:ext uri="{FF2B5EF4-FFF2-40B4-BE49-F238E27FC236}">
                <a16:creationId xmlns:a16="http://schemas.microsoft.com/office/drawing/2014/main" id="{D1E0A5CE-4A72-3BA2-2C6D-8B42554334FF}"/>
              </a:ext>
            </a:extLst>
          </p:cNvPr>
          <p:cNvPicPr>
            <a:picLocks noChangeAspect="1"/>
          </p:cNvPicPr>
          <p:nvPr/>
        </p:nvPicPr>
        <p:blipFill>
          <a:blip r:embed="rId2"/>
          <a:stretch>
            <a:fillRect/>
          </a:stretch>
        </p:blipFill>
        <p:spPr>
          <a:xfrm>
            <a:off x="802537" y="4375297"/>
            <a:ext cx="10903910" cy="2121196"/>
          </a:xfrm>
          <a:prstGeom prst="rect">
            <a:avLst/>
          </a:prstGeom>
        </p:spPr>
      </p:pic>
    </p:spTree>
    <p:extLst>
      <p:ext uri="{BB962C8B-B14F-4D97-AF65-F5344CB8AC3E}">
        <p14:creationId xmlns:p14="http://schemas.microsoft.com/office/powerpoint/2010/main" val="93624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3ECCC9-B139-6658-5CF3-51B4ED21D2CF}"/>
              </a:ext>
            </a:extLst>
          </p:cNvPr>
          <p:cNvSpPr>
            <a:spLocks noGrp="1"/>
          </p:cNvSpPr>
          <p:nvPr>
            <p:ph idx="1"/>
          </p:nvPr>
        </p:nvSpPr>
        <p:spPr>
          <a:xfrm>
            <a:off x="202019" y="191386"/>
            <a:ext cx="11791507" cy="6432698"/>
          </a:xfrm>
        </p:spPr>
        <p:txBody>
          <a:bodyPr>
            <a:normAutofit lnSpcReduction="10000"/>
          </a:bodyPr>
          <a:lstStyle/>
          <a:p>
            <a:r>
              <a:rPr lang="en-US" sz="3200" b="1" dirty="0">
                <a:solidFill>
                  <a:srgbClr val="007FDE"/>
                </a:solidFill>
              </a:rPr>
              <a:t>1.5. Database Optimization through Normalization </a:t>
            </a:r>
          </a:p>
          <a:p>
            <a:pPr algn="just"/>
            <a:r>
              <a:rPr lang="en-US" sz="3200" b="1" dirty="0">
                <a:solidFill>
                  <a:srgbClr val="00B050"/>
                </a:solidFill>
              </a:rPr>
              <a:t>Normalization</a:t>
            </a:r>
            <a:r>
              <a:rPr lang="en-US" sz="3200" dirty="0"/>
              <a:t> is a database design technique that reduces data redundancy and eliminates undesirable characteristics like Insertion, Update and Deletion Anomalies. </a:t>
            </a:r>
          </a:p>
          <a:p>
            <a:pPr algn="just"/>
            <a:r>
              <a:rPr lang="en-US" sz="3200" b="1" dirty="0">
                <a:solidFill>
                  <a:srgbClr val="00B050"/>
                </a:solidFill>
              </a:rPr>
              <a:t>1.5.1. Database anomalies </a:t>
            </a:r>
          </a:p>
          <a:p>
            <a:pPr algn="just"/>
            <a:r>
              <a:rPr lang="en-US" sz="3200" dirty="0"/>
              <a:t>When database is not normalized, it presents anomalies namely </a:t>
            </a:r>
            <a:r>
              <a:rPr lang="en-US" sz="3200" b="1" dirty="0">
                <a:solidFill>
                  <a:srgbClr val="8D42C6"/>
                </a:solidFill>
              </a:rPr>
              <a:t>insert</a:t>
            </a:r>
            <a:r>
              <a:rPr lang="en-US" sz="3200" b="1" dirty="0">
                <a:solidFill>
                  <a:srgbClr val="FF0000"/>
                </a:solidFill>
              </a:rPr>
              <a:t> anomaly, </a:t>
            </a:r>
            <a:r>
              <a:rPr lang="en-US" sz="3200" b="1" dirty="0">
                <a:solidFill>
                  <a:srgbClr val="00B0F0"/>
                </a:solidFill>
              </a:rPr>
              <a:t>delete</a:t>
            </a:r>
            <a:r>
              <a:rPr lang="en-US" sz="3200" b="1" dirty="0">
                <a:solidFill>
                  <a:srgbClr val="FF0000"/>
                </a:solidFill>
              </a:rPr>
              <a:t> anomaly </a:t>
            </a:r>
            <a:r>
              <a:rPr lang="en-US" sz="3200" dirty="0"/>
              <a:t>and </a:t>
            </a:r>
            <a:r>
              <a:rPr lang="en-US" sz="3200" b="1" dirty="0">
                <a:solidFill>
                  <a:schemeClr val="accent2">
                    <a:lumMod val="75000"/>
                  </a:schemeClr>
                </a:solidFill>
              </a:rPr>
              <a:t>update</a:t>
            </a:r>
            <a:r>
              <a:rPr lang="en-US" sz="3200" b="1" dirty="0">
                <a:solidFill>
                  <a:srgbClr val="FF0000"/>
                </a:solidFill>
              </a:rPr>
              <a:t> anomaly</a:t>
            </a:r>
            <a:r>
              <a:rPr lang="en-US" sz="3200" dirty="0"/>
              <a:t>.</a:t>
            </a:r>
          </a:p>
          <a:p>
            <a:pPr algn="just"/>
            <a:r>
              <a:rPr lang="en-US" sz="3200" b="1" dirty="0">
                <a:solidFill>
                  <a:srgbClr val="00B050"/>
                </a:solidFill>
              </a:rPr>
              <a:t>1.5.2. Types of Normal Forms </a:t>
            </a:r>
          </a:p>
          <a:p>
            <a:pPr algn="just"/>
            <a:r>
              <a:rPr lang="en-US" sz="3200" b="1" dirty="0">
                <a:solidFill>
                  <a:srgbClr val="C00000"/>
                </a:solidFill>
              </a:rPr>
              <a:t>Normalization</a:t>
            </a:r>
            <a:r>
              <a:rPr lang="en-US" sz="3200" dirty="0"/>
              <a:t> is a method to </a:t>
            </a:r>
            <a:r>
              <a:rPr lang="en-US" sz="3200" b="1" dirty="0">
                <a:solidFill>
                  <a:srgbClr val="C00000"/>
                </a:solidFill>
              </a:rPr>
              <a:t>remove the anomalies </a:t>
            </a:r>
            <a:r>
              <a:rPr lang="en-US" sz="3200" dirty="0"/>
              <a:t>so as to bring the database to a </a:t>
            </a:r>
            <a:r>
              <a:rPr lang="en-US" sz="3200" b="1" dirty="0">
                <a:solidFill>
                  <a:srgbClr val="00B0F0"/>
                </a:solidFill>
              </a:rPr>
              <a:t>consistent</a:t>
            </a:r>
            <a:r>
              <a:rPr lang="en-US" sz="3200" dirty="0">
                <a:solidFill>
                  <a:srgbClr val="00B0F0"/>
                </a:solidFill>
              </a:rPr>
              <a:t> </a:t>
            </a:r>
            <a:r>
              <a:rPr lang="en-US" sz="3200" dirty="0"/>
              <a:t>state. </a:t>
            </a:r>
          </a:p>
          <a:p>
            <a:pPr algn="just"/>
            <a:r>
              <a:rPr lang="en-US" sz="3200" dirty="0"/>
              <a:t>Normalization involves different </a:t>
            </a:r>
            <a:r>
              <a:rPr lang="en-US" sz="3200" b="1" dirty="0"/>
              <a:t>Normal Forms </a:t>
            </a:r>
            <a:r>
              <a:rPr lang="en-US" sz="3200" dirty="0"/>
              <a:t>the most common being used is the </a:t>
            </a:r>
            <a:r>
              <a:rPr lang="en-US" sz="3200" b="1" dirty="0">
                <a:solidFill>
                  <a:srgbClr val="00B0F0"/>
                </a:solidFill>
              </a:rPr>
              <a:t>First Normal Form</a:t>
            </a:r>
            <a:r>
              <a:rPr lang="en-US" sz="3200" dirty="0"/>
              <a:t>, </a:t>
            </a:r>
            <a:r>
              <a:rPr lang="en-US" sz="3200" b="1" dirty="0">
                <a:solidFill>
                  <a:srgbClr val="8D42C6"/>
                </a:solidFill>
              </a:rPr>
              <a:t>Second Normal Form </a:t>
            </a:r>
            <a:r>
              <a:rPr lang="en-US" sz="3200" dirty="0"/>
              <a:t>and </a:t>
            </a:r>
            <a:r>
              <a:rPr lang="en-US" sz="3200" b="1" dirty="0">
                <a:solidFill>
                  <a:schemeClr val="accent2">
                    <a:lumMod val="75000"/>
                  </a:schemeClr>
                </a:solidFill>
              </a:rPr>
              <a:t>Third Normal Form</a:t>
            </a:r>
            <a:r>
              <a:rPr lang="en-US" sz="3200" dirty="0"/>
              <a:t>.</a:t>
            </a:r>
          </a:p>
        </p:txBody>
      </p:sp>
    </p:spTree>
    <p:extLst>
      <p:ext uri="{BB962C8B-B14F-4D97-AF65-F5344CB8AC3E}">
        <p14:creationId xmlns:p14="http://schemas.microsoft.com/office/powerpoint/2010/main" val="253242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3B473-5042-182C-A255-FA5ACC72AFDF}"/>
              </a:ext>
            </a:extLst>
          </p:cNvPr>
          <p:cNvSpPr>
            <a:spLocks noGrp="1"/>
          </p:cNvSpPr>
          <p:nvPr>
            <p:ph type="title"/>
          </p:nvPr>
        </p:nvSpPr>
        <p:spPr>
          <a:xfrm>
            <a:off x="0" y="18255"/>
            <a:ext cx="12192000" cy="1647259"/>
          </a:xfr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pPr algn="ctr"/>
            <a:r>
              <a:rPr lang="en-US" sz="6000" b="1" dirty="0">
                <a:solidFill>
                  <a:srgbClr val="C00000"/>
                </a:solidFill>
                <a:latin typeface="+mn-lt"/>
              </a:rPr>
              <a:t>SENIOR SIX ICT CONTENT</a:t>
            </a:r>
          </a:p>
        </p:txBody>
      </p:sp>
      <p:sp>
        <p:nvSpPr>
          <p:cNvPr id="3" name="Content Placeholder 2">
            <a:extLst>
              <a:ext uri="{FF2B5EF4-FFF2-40B4-BE49-F238E27FC236}">
                <a16:creationId xmlns:a16="http://schemas.microsoft.com/office/drawing/2014/main" id="{C539D85B-AC5B-3637-33B4-B45E4560762A}"/>
              </a:ext>
            </a:extLst>
          </p:cNvPr>
          <p:cNvSpPr>
            <a:spLocks noGrp="1"/>
          </p:cNvSpPr>
          <p:nvPr>
            <p:ph idx="1"/>
          </p:nvPr>
        </p:nvSpPr>
        <p:spPr>
          <a:xfrm>
            <a:off x="266700" y="2275368"/>
            <a:ext cx="11658600" cy="3559376"/>
          </a:xfrm>
        </p:spPr>
        <p:txBody>
          <a:bodyPr>
            <a:noAutofit/>
          </a:bodyPr>
          <a:lstStyle/>
          <a:p>
            <a:r>
              <a:rPr lang="en-US" sz="4900" b="1" dirty="0">
                <a:solidFill>
                  <a:srgbClr val="00B050"/>
                </a:solidFill>
              </a:rPr>
              <a:t>UNIT 1. </a:t>
            </a:r>
            <a:r>
              <a:rPr lang="en-US" sz="4900" dirty="0"/>
              <a:t>DATABASE DESIGN </a:t>
            </a:r>
          </a:p>
          <a:p>
            <a:r>
              <a:rPr lang="en-US" sz="4900" b="1" dirty="0">
                <a:solidFill>
                  <a:srgbClr val="00B050"/>
                </a:solidFill>
              </a:rPr>
              <a:t>UNIT 2: </a:t>
            </a:r>
            <a:r>
              <a:rPr lang="en-US" sz="4900" dirty="0"/>
              <a:t>SQL AND DATABASE PROJECT </a:t>
            </a:r>
          </a:p>
          <a:p>
            <a:r>
              <a:rPr lang="en-US" sz="4900" b="1" dirty="0">
                <a:solidFill>
                  <a:srgbClr val="00B050"/>
                </a:solidFill>
              </a:rPr>
              <a:t>UNIT 3: </a:t>
            </a:r>
            <a:r>
              <a:rPr lang="en-US" sz="4900" dirty="0"/>
              <a:t>INTRODUCTION TO VISUAL BASIC</a:t>
            </a:r>
          </a:p>
          <a:p>
            <a:r>
              <a:rPr lang="en-US" sz="4900" b="1" dirty="0">
                <a:solidFill>
                  <a:srgbClr val="00B050"/>
                </a:solidFill>
              </a:rPr>
              <a:t>UNIT 4: </a:t>
            </a:r>
            <a:r>
              <a:rPr lang="en-US" sz="4900" dirty="0"/>
              <a:t>INTRODUCTION TO WEB DESIGNING </a:t>
            </a:r>
          </a:p>
        </p:txBody>
      </p:sp>
    </p:spTree>
    <p:extLst>
      <p:ext uri="{BB962C8B-B14F-4D97-AF65-F5344CB8AC3E}">
        <p14:creationId xmlns:p14="http://schemas.microsoft.com/office/powerpoint/2010/main" val="150687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17BCA3-E3EC-D27C-281E-05364BEB6DEC}"/>
              </a:ext>
            </a:extLst>
          </p:cNvPr>
          <p:cNvSpPr>
            <a:spLocks noGrp="1"/>
          </p:cNvSpPr>
          <p:nvPr>
            <p:ph idx="1"/>
          </p:nvPr>
        </p:nvSpPr>
        <p:spPr>
          <a:xfrm>
            <a:off x="123826" y="152400"/>
            <a:ext cx="11896724" cy="6553199"/>
          </a:xfrm>
        </p:spPr>
        <p:txBody>
          <a:bodyPr/>
          <a:lstStyle/>
          <a:p>
            <a:r>
              <a:rPr lang="en-US" b="1" dirty="0">
                <a:solidFill>
                  <a:srgbClr val="00B050"/>
                </a:solidFill>
              </a:rPr>
              <a:t>A. First Normal Form </a:t>
            </a:r>
          </a:p>
          <a:p>
            <a:pPr algn="just"/>
            <a:r>
              <a:rPr lang="en-US" b="1" dirty="0">
                <a:solidFill>
                  <a:srgbClr val="C00000"/>
                </a:solidFill>
              </a:rPr>
              <a:t>A relation </a:t>
            </a:r>
            <a:r>
              <a:rPr lang="en-US" dirty="0"/>
              <a:t>that contains a </a:t>
            </a:r>
            <a:r>
              <a:rPr lang="en-US" b="1" dirty="0">
                <a:solidFill>
                  <a:srgbClr val="8D42C6"/>
                </a:solidFill>
              </a:rPr>
              <a:t>repeating groups </a:t>
            </a:r>
            <a:r>
              <a:rPr lang="en-US" dirty="0"/>
              <a:t>of data or </a:t>
            </a:r>
            <a:r>
              <a:rPr lang="en-US" b="1" dirty="0">
                <a:solidFill>
                  <a:srgbClr val="007FDE"/>
                </a:solidFill>
              </a:rPr>
              <a:t>multiple entries for a single record</a:t>
            </a:r>
            <a:r>
              <a:rPr lang="en-US" dirty="0"/>
              <a:t> is called </a:t>
            </a:r>
            <a:r>
              <a:rPr lang="en-US" b="1" dirty="0"/>
              <a:t>unnormalized relation</a:t>
            </a:r>
            <a:r>
              <a:rPr lang="en-US" dirty="0"/>
              <a:t>. </a:t>
            </a:r>
          </a:p>
          <a:p>
            <a:pPr algn="just"/>
            <a:r>
              <a:rPr lang="en-US" b="1" dirty="0"/>
              <a:t>Removing repeating groups </a:t>
            </a:r>
            <a:r>
              <a:rPr lang="en-US" dirty="0"/>
              <a:t>is the </a:t>
            </a:r>
            <a:r>
              <a:rPr lang="en-US" b="1" dirty="0">
                <a:solidFill>
                  <a:srgbClr val="C00000"/>
                </a:solidFill>
              </a:rPr>
              <a:t>starting point </a:t>
            </a:r>
            <a:r>
              <a:rPr lang="en-US" dirty="0"/>
              <a:t>in the process to create tables that will </a:t>
            </a:r>
            <a:r>
              <a:rPr lang="en-US" b="1" dirty="0"/>
              <a:t>not cause problems </a:t>
            </a:r>
            <a:r>
              <a:rPr lang="en-US" dirty="0"/>
              <a:t>when the database starts being used. </a:t>
            </a:r>
          </a:p>
          <a:p>
            <a:pPr algn="just"/>
            <a:r>
              <a:rPr lang="en-US" dirty="0"/>
              <a:t>The conversion to first normal form </a:t>
            </a:r>
            <a:r>
              <a:rPr lang="en-US" b="1" dirty="0">
                <a:solidFill>
                  <a:srgbClr val="C00000"/>
                </a:solidFill>
              </a:rPr>
              <a:t>(1NF) </a:t>
            </a:r>
            <a:r>
              <a:rPr lang="en-US" dirty="0"/>
              <a:t>requ</a:t>
            </a:r>
            <a:r>
              <a:rPr lang="en-US" b="1" dirty="0"/>
              <a:t>ires splitting the data that was in one non atomic </a:t>
            </a:r>
            <a:r>
              <a:rPr lang="en-US" dirty="0"/>
              <a:t>cells and put it in more than one record.</a:t>
            </a:r>
          </a:p>
          <a:p>
            <a:pPr algn="just"/>
            <a:r>
              <a:rPr lang="en-US" b="1" dirty="0">
                <a:solidFill>
                  <a:srgbClr val="FF0000"/>
                </a:solidFill>
              </a:rPr>
              <a:t>Example: </a:t>
            </a:r>
          </a:p>
          <a:p>
            <a:pPr algn="just"/>
            <a:endParaRPr lang="en-US" dirty="0"/>
          </a:p>
        </p:txBody>
      </p:sp>
      <p:grpSp>
        <p:nvGrpSpPr>
          <p:cNvPr id="8" name="Group 7">
            <a:extLst>
              <a:ext uri="{FF2B5EF4-FFF2-40B4-BE49-F238E27FC236}">
                <a16:creationId xmlns:a16="http://schemas.microsoft.com/office/drawing/2014/main" id="{BDC50468-EFA7-3332-47B4-94CC35FF98B4}"/>
              </a:ext>
            </a:extLst>
          </p:cNvPr>
          <p:cNvGrpSpPr/>
          <p:nvPr/>
        </p:nvGrpSpPr>
        <p:grpSpPr>
          <a:xfrm>
            <a:off x="171450" y="2505073"/>
            <a:ext cx="11849100" cy="4200526"/>
            <a:chOff x="200024" y="3057525"/>
            <a:chExt cx="11868150" cy="3800475"/>
          </a:xfrm>
        </p:grpSpPr>
        <p:pic>
          <p:nvPicPr>
            <p:cNvPr id="5" name="Picture 4">
              <a:extLst>
                <a:ext uri="{FF2B5EF4-FFF2-40B4-BE49-F238E27FC236}">
                  <a16:creationId xmlns:a16="http://schemas.microsoft.com/office/drawing/2014/main" id="{0E394FDE-5108-E62D-A1A7-6E8C42675988}"/>
                </a:ext>
              </a:extLst>
            </p:cNvPr>
            <p:cNvPicPr>
              <a:picLocks noChangeAspect="1"/>
            </p:cNvPicPr>
            <p:nvPr/>
          </p:nvPicPr>
          <p:blipFill>
            <a:blip r:embed="rId2"/>
            <a:stretch>
              <a:fillRect/>
            </a:stretch>
          </p:blipFill>
          <p:spPr>
            <a:xfrm>
              <a:off x="200024" y="3057525"/>
              <a:ext cx="11868150" cy="2290762"/>
            </a:xfrm>
            <a:prstGeom prst="rect">
              <a:avLst/>
            </a:prstGeom>
          </p:spPr>
        </p:pic>
        <p:pic>
          <p:nvPicPr>
            <p:cNvPr id="7" name="Picture 6">
              <a:extLst>
                <a:ext uri="{FF2B5EF4-FFF2-40B4-BE49-F238E27FC236}">
                  <a16:creationId xmlns:a16="http://schemas.microsoft.com/office/drawing/2014/main" id="{B6645C8C-288D-D6D8-027B-82EF91235DDE}"/>
                </a:ext>
              </a:extLst>
            </p:cNvPr>
            <p:cNvPicPr>
              <a:picLocks noChangeAspect="1"/>
            </p:cNvPicPr>
            <p:nvPr/>
          </p:nvPicPr>
          <p:blipFill>
            <a:blip r:embed="rId3"/>
            <a:stretch>
              <a:fillRect/>
            </a:stretch>
          </p:blipFill>
          <p:spPr>
            <a:xfrm>
              <a:off x="219073" y="5305425"/>
              <a:ext cx="11849101" cy="1552575"/>
            </a:xfrm>
            <a:prstGeom prst="rect">
              <a:avLst/>
            </a:prstGeom>
          </p:spPr>
        </p:pic>
      </p:grpSp>
    </p:spTree>
    <p:extLst>
      <p:ext uri="{BB962C8B-B14F-4D97-AF65-F5344CB8AC3E}">
        <p14:creationId xmlns:p14="http://schemas.microsoft.com/office/powerpoint/2010/main" val="692229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A0A732-60D0-5E68-2EF6-4F113FD9EDB8}"/>
              </a:ext>
            </a:extLst>
          </p:cNvPr>
          <p:cNvSpPr>
            <a:spLocks noGrp="1"/>
          </p:cNvSpPr>
          <p:nvPr>
            <p:ph idx="1"/>
          </p:nvPr>
        </p:nvSpPr>
        <p:spPr>
          <a:xfrm>
            <a:off x="171450" y="161924"/>
            <a:ext cx="11887200" cy="6562725"/>
          </a:xfrm>
        </p:spPr>
        <p:txBody>
          <a:bodyPr/>
          <a:lstStyle/>
          <a:p>
            <a:pPr algn="just"/>
            <a:r>
              <a:rPr lang="en-US" dirty="0"/>
              <a:t>In summary the previous table has </a:t>
            </a:r>
            <a:r>
              <a:rPr lang="en-US" b="1" dirty="0">
                <a:solidFill>
                  <a:srgbClr val="FF0000"/>
                </a:solidFill>
              </a:rPr>
              <a:t>non-atomic cells </a:t>
            </a:r>
            <a:r>
              <a:rPr lang="en-US" dirty="0"/>
              <a:t>where some cells contain more than one data like in the </a:t>
            </a:r>
            <a:r>
              <a:rPr lang="en-US" b="1" dirty="0">
                <a:solidFill>
                  <a:srgbClr val="FF0000"/>
                </a:solidFill>
              </a:rPr>
              <a:t>second record </a:t>
            </a:r>
            <a:r>
              <a:rPr lang="en-US" dirty="0"/>
              <a:t>where in the </a:t>
            </a:r>
            <a:r>
              <a:rPr lang="en-US" b="1" dirty="0">
                <a:solidFill>
                  <a:srgbClr val="0070C0"/>
                </a:solidFill>
              </a:rPr>
              <a:t>Manufacturer</a:t>
            </a:r>
            <a:r>
              <a:rPr lang="en-US" dirty="0"/>
              <a:t> column there is the content </a:t>
            </a:r>
            <a:r>
              <a:rPr lang="en-US" b="1" dirty="0">
                <a:solidFill>
                  <a:srgbClr val="00B050"/>
                </a:solidFill>
              </a:rPr>
              <a:t>Panasonic</a:t>
            </a:r>
            <a:r>
              <a:rPr lang="en-US" dirty="0"/>
              <a:t> and </a:t>
            </a:r>
            <a:r>
              <a:rPr lang="en-US" b="1" dirty="0">
                <a:solidFill>
                  <a:srgbClr val="00B050"/>
                </a:solidFill>
              </a:rPr>
              <a:t>Phillips</a:t>
            </a:r>
            <a:r>
              <a:rPr lang="en-US" dirty="0"/>
              <a:t>. </a:t>
            </a:r>
          </a:p>
          <a:p>
            <a:pPr algn="just"/>
            <a:r>
              <a:rPr lang="en-US" dirty="0"/>
              <a:t>This table is converted to </a:t>
            </a:r>
            <a:r>
              <a:rPr lang="en-US" b="1" dirty="0">
                <a:solidFill>
                  <a:srgbClr val="00B050"/>
                </a:solidFill>
              </a:rPr>
              <a:t>the First Normal Form </a:t>
            </a:r>
            <a:r>
              <a:rPr lang="en-US" dirty="0"/>
              <a:t>by splitting</a:t>
            </a:r>
            <a:r>
              <a:rPr lang="en-US" b="1" dirty="0">
                <a:solidFill>
                  <a:srgbClr val="FF0000"/>
                </a:solidFill>
              </a:rPr>
              <a:t> non-atomic cells</a:t>
            </a:r>
            <a:r>
              <a:rPr lang="en-US" dirty="0"/>
              <a:t> and becomes the table below: </a:t>
            </a:r>
          </a:p>
          <a:p>
            <a:pPr algn="just"/>
            <a:endParaRPr lang="en-US" dirty="0"/>
          </a:p>
        </p:txBody>
      </p:sp>
      <p:pic>
        <p:nvPicPr>
          <p:cNvPr id="5" name="Picture 4">
            <a:extLst>
              <a:ext uri="{FF2B5EF4-FFF2-40B4-BE49-F238E27FC236}">
                <a16:creationId xmlns:a16="http://schemas.microsoft.com/office/drawing/2014/main" id="{01278A6A-04F6-C2A1-55EF-FD49E8527216}"/>
              </a:ext>
            </a:extLst>
          </p:cNvPr>
          <p:cNvPicPr>
            <a:picLocks noChangeAspect="1"/>
          </p:cNvPicPr>
          <p:nvPr/>
        </p:nvPicPr>
        <p:blipFill>
          <a:blip r:embed="rId2"/>
          <a:stretch>
            <a:fillRect/>
          </a:stretch>
        </p:blipFill>
        <p:spPr>
          <a:xfrm>
            <a:off x="200025" y="2228850"/>
            <a:ext cx="11858625" cy="4467226"/>
          </a:xfrm>
          <a:prstGeom prst="rect">
            <a:avLst/>
          </a:prstGeom>
        </p:spPr>
      </p:pic>
    </p:spTree>
    <p:extLst>
      <p:ext uri="{BB962C8B-B14F-4D97-AF65-F5344CB8AC3E}">
        <p14:creationId xmlns:p14="http://schemas.microsoft.com/office/powerpoint/2010/main" val="353441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D70324-9E45-353A-256F-B50E11614F0F}"/>
              </a:ext>
            </a:extLst>
          </p:cNvPr>
          <p:cNvSpPr>
            <a:spLocks noGrp="1"/>
          </p:cNvSpPr>
          <p:nvPr>
            <p:ph idx="1"/>
          </p:nvPr>
        </p:nvSpPr>
        <p:spPr>
          <a:xfrm>
            <a:off x="180975" y="228600"/>
            <a:ext cx="11858625" cy="6486525"/>
          </a:xfrm>
        </p:spPr>
        <p:txBody>
          <a:bodyPr/>
          <a:lstStyle/>
          <a:p>
            <a:pPr algn="just"/>
            <a:r>
              <a:rPr lang="en-US" b="1" dirty="0">
                <a:solidFill>
                  <a:srgbClr val="00B050"/>
                </a:solidFill>
              </a:rPr>
              <a:t>B. Second Normal Form </a:t>
            </a:r>
          </a:p>
          <a:p>
            <a:pPr algn="just"/>
            <a:r>
              <a:rPr lang="en-US" dirty="0"/>
              <a:t>A </a:t>
            </a:r>
            <a:r>
              <a:rPr lang="en-US" b="1" dirty="0">
                <a:solidFill>
                  <a:srgbClr val="C00000"/>
                </a:solidFill>
              </a:rPr>
              <a:t>table in Second Normal Form </a:t>
            </a:r>
            <a:r>
              <a:rPr lang="en-US" b="1" dirty="0"/>
              <a:t>must first be in the First Normal Form</a:t>
            </a:r>
            <a:r>
              <a:rPr lang="en-US" dirty="0"/>
              <a:t>. </a:t>
            </a:r>
          </a:p>
          <a:p>
            <a:pPr algn="just"/>
            <a:r>
              <a:rPr lang="en-US" dirty="0"/>
              <a:t>The relation is automatically in</a:t>
            </a:r>
            <a:r>
              <a:rPr lang="en-US" b="1" dirty="0">
                <a:solidFill>
                  <a:srgbClr val="007FDE"/>
                </a:solidFill>
              </a:rPr>
              <a:t> 2NF </a:t>
            </a:r>
            <a:r>
              <a:rPr lang="en-US" b="1" dirty="0"/>
              <a:t>if, and only if</a:t>
            </a:r>
            <a:r>
              <a:rPr lang="en-US" dirty="0"/>
              <a:t>, the </a:t>
            </a:r>
            <a:r>
              <a:rPr lang="en-US" b="1" dirty="0">
                <a:solidFill>
                  <a:srgbClr val="FF0000"/>
                </a:solidFill>
              </a:rPr>
              <a:t>Primary Key </a:t>
            </a:r>
            <a:r>
              <a:rPr lang="en-US" b="1" dirty="0"/>
              <a:t>comprises a single attribute</a:t>
            </a:r>
            <a:r>
              <a:rPr lang="en-US" dirty="0"/>
              <a:t>. </a:t>
            </a:r>
          </a:p>
          <a:p>
            <a:pPr algn="just"/>
            <a:r>
              <a:rPr lang="en-US" dirty="0"/>
              <a:t>If a table has a </a:t>
            </a:r>
            <a:r>
              <a:rPr lang="en-US" b="1" dirty="0">
                <a:solidFill>
                  <a:srgbClr val="FF0000"/>
                </a:solidFill>
              </a:rPr>
              <a:t>composite primary key </a:t>
            </a:r>
            <a:r>
              <a:rPr lang="en-US" b="1" dirty="0"/>
              <a:t>no attribute should depend on part </a:t>
            </a:r>
            <a:r>
              <a:rPr lang="en-US" dirty="0"/>
              <a:t>of the </a:t>
            </a:r>
            <a:r>
              <a:rPr lang="en-US" b="1" dirty="0">
                <a:solidFill>
                  <a:srgbClr val="00B0F0"/>
                </a:solidFill>
              </a:rPr>
              <a:t>primary key</a:t>
            </a:r>
            <a:r>
              <a:rPr lang="en-US" dirty="0"/>
              <a:t>. </a:t>
            </a:r>
          </a:p>
          <a:p>
            <a:pPr algn="just"/>
            <a:r>
              <a:rPr lang="en-US" dirty="0"/>
              <a:t>If </a:t>
            </a:r>
            <a:r>
              <a:rPr lang="en-US" b="1" dirty="0">
                <a:solidFill>
                  <a:srgbClr val="0070C0"/>
                </a:solidFill>
              </a:rPr>
              <a:t>one attribute </a:t>
            </a:r>
            <a:r>
              <a:rPr lang="en-US" b="1" dirty="0"/>
              <a:t>is dependent on part of the </a:t>
            </a:r>
            <a:r>
              <a:rPr lang="en-US" b="1" dirty="0">
                <a:solidFill>
                  <a:srgbClr val="FF0000"/>
                </a:solidFill>
              </a:rPr>
              <a:t>primary key </a:t>
            </a:r>
            <a:r>
              <a:rPr lang="en-US" dirty="0"/>
              <a:t>this is referred to as </a:t>
            </a:r>
            <a:r>
              <a:rPr lang="en-US" b="1" dirty="0">
                <a:solidFill>
                  <a:srgbClr val="8D42C6"/>
                </a:solidFill>
              </a:rPr>
              <a:t>Partial Dependency</a:t>
            </a:r>
            <a:r>
              <a:rPr lang="en-US" dirty="0">
                <a:solidFill>
                  <a:srgbClr val="8D42C6"/>
                </a:solidFill>
              </a:rPr>
              <a:t>.  </a:t>
            </a:r>
          </a:p>
          <a:p>
            <a:pPr algn="just"/>
            <a:r>
              <a:rPr lang="en-US" b="1" dirty="0">
                <a:solidFill>
                  <a:srgbClr val="00B050"/>
                </a:solidFill>
              </a:rPr>
              <a:t>Example: </a:t>
            </a:r>
          </a:p>
          <a:p>
            <a:pPr algn="just"/>
            <a:r>
              <a:rPr lang="en-US" dirty="0"/>
              <a:t>Consider the table below with a </a:t>
            </a:r>
            <a:r>
              <a:rPr lang="en-US" b="1" dirty="0">
                <a:solidFill>
                  <a:srgbClr val="FF0000"/>
                </a:solidFill>
              </a:rPr>
              <a:t>composite primary key </a:t>
            </a:r>
            <a:r>
              <a:rPr lang="en-US" dirty="0"/>
              <a:t>with the primary key columns (</a:t>
            </a:r>
            <a:r>
              <a:rPr lang="en-US" b="1" dirty="0" err="1">
                <a:solidFill>
                  <a:srgbClr val="007FDE"/>
                </a:solidFill>
              </a:rPr>
              <a:t>Student_ID</a:t>
            </a:r>
            <a:r>
              <a:rPr lang="en-US" dirty="0"/>
              <a:t>, </a:t>
            </a:r>
            <a:r>
              <a:rPr lang="en-US" b="1" dirty="0" err="1">
                <a:solidFill>
                  <a:srgbClr val="8D42C6"/>
                </a:solidFill>
              </a:rPr>
              <a:t>ProjectID</a:t>
            </a:r>
            <a:r>
              <a:rPr lang="en-US" dirty="0"/>
              <a:t> and other columns </a:t>
            </a:r>
            <a:r>
              <a:rPr lang="en-US" b="1" dirty="0" err="1">
                <a:solidFill>
                  <a:srgbClr val="C00000"/>
                </a:solidFill>
              </a:rPr>
              <a:t>StudentName</a:t>
            </a:r>
            <a:r>
              <a:rPr lang="en-US" dirty="0"/>
              <a:t> and </a:t>
            </a:r>
            <a:r>
              <a:rPr lang="en-US" b="1" dirty="0" err="1">
                <a:solidFill>
                  <a:srgbClr val="C00000"/>
                </a:solidFill>
              </a:rPr>
              <a:t>ProjectName</a:t>
            </a:r>
            <a:r>
              <a:rPr lang="en-US" dirty="0"/>
              <a:t>).  </a:t>
            </a:r>
          </a:p>
          <a:p>
            <a:pPr algn="just"/>
            <a:endParaRPr lang="en-US" dirty="0"/>
          </a:p>
        </p:txBody>
      </p:sp>
      <p:pic>
        <p:nvPicPr>
          <p:cNvPr id="5" name="Picture 4">
            <a:extLst>
              <a:ext uri="{FF2B5EF4-FFF2-40B4-BE49-F238E27FC236}">
                <a16:creationId xmlns:a16="http://schemas.microsoft.com/office/drawing/2014/main" id="{04152D63-9A2A-5246-6C2B-06B382C882F9}"/>
              </a:ext>
            </a:extLst>
          </p:cNvPr>
          <p:cNvPicPr>
            <a:picLocks noChangeAspect="1"/>
          </p:cNvPicPr>
          <p:nvPr/>
        </p:nvPicPr>
        <p:blipFill>
          <a:blip r:embed="rId2"/>
          <a:stretch>
            <a:fillRect/>
          </a:stretch>
        </p:blipFill>
        <p:spPr>
          <a:xfrm>
            <a:off x="166687" y="3886200"/>
            <a:ext cx="11858625" cy="2828925"/>
          </a:xfrm>
          <a:prstGeom prst="rect">
            <a:avLst/>
          </a:prstGeom>
        </p:spPr>
      </p:pic>
    </p:spTree>
    <p:extLst>
      <p:ext uri="{BB962C8B-B14F-4D97-AF65-F5344CB8AC3E}">
        <p14:creationId xmlns:p14="http://schemas.microsoft.com/office/powerpoint/2010/main" val="242852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6A10EC-2BD7-81B4-9806-48C281A1E117}"/>
              </a:ext>
            </a:extLst>
          </p:cNvPr>
          <p:cNvSpPr>
            <a:spLocks noGrp="1"/>
          </p:cNvSpPr>
          <p:nvPr>
            <p:ph idx="1"/>
          </p:nvPr>
        </p:nvSpPr>
        <p:spPr>
          <a:xfrm>
            <a:off x="152399" y="161925"/>
            <a:ext cx="11915775" cy="6496050"/>
          </a:xfrm>
        </p:spPr>
        <p:txBody>
          <a:bodyPr/>
          <a:lstStyle/>
          <a:p>
            <a:r>
              <a:rPr lang="en-US" dirty="0"/>
              <a:t>This table is in the </a:t>
            </a:r>
            <a:r>
              <a:rPr lang="en-US" b="1" dirty="0">
                <a:solidFill>
                  <a:srgbClr val="C00000"/>
                </a:solidFill>
              </a:rPr>
              <a:t>First Normal Form </a:t>
            </a:r>
            <a:r>
              <a:rPr lang="en-US" dirty="0"/>
              <a:t>but not </a:t>
            </a:r>
            <a:r>
              <a:rPr lang="en-US" b="1" dirty="0">
                <a:solidFill>
                  <a:srgbClr val="007FDE"/>
                </a:solidFill>
              </a:rPr>
              <a:t>in the Second Normal Form</a:t>
            </a:r>
            <a:r>
              <a:rPr lang="en-US" dirty="0"/>
              <a:t>. </a:t>
            </a:r>
          </a:p>
          <a:p>
            <a:r>
              <a:rPr lang="en-US" dirty="0"/>
              <a:t>To convert it in the </a:t>
            </a:r>
            <a:r>
              <a:rPr lang="en-US" b="1" dirty="0">
                <a:solidFill>
                  <a:srgbClr val="007FDE"/>
                </a:solidFill>
              </a:rPr>
              <a:t>Second Normal </a:t>
            </a:r>
            <a:r>
              <a:rPr lang="en-US" dirty="0"/>
              <a:t>Form, this </a:t>
            </a:r>
            <a:r>
              <a:rPr lang="en-US" b="1" dirty="0">
                <a:solidFill>
                  <a:srgbClr val="FF0000"/>
                </a:solidFill>
              </a:rPr>
              <a:t>partial dependency </a:t>
            </a:r>
            <a:r>
              <a:rPr lang="en-US" dirty="0"/>
              <a:t>must be </a:t>
            </a:r>
            <a:r>
              <a:rPr lang="en-US" b="1" dirty="0">
                <a:solidFill>
                  <a:srgbClr val="C00000"/>
                </a:solidFill>
              </a:rPr>
              <a:t>removed by splitting the table </a:t>
            </a:r>
            <a:r>
              <a:rPr lang="en-US" dirty="0"/>
              <a:t>in such a way that columns which depend to one another make one table. </a:t>
            </a:r>
          </a:p>
          <a:p>
            <a:r>
              <a:rPr lang="en-US" dirty="0"/>
              <a:t>The new tables get new names respectively </a:t>
            </a:r>
            <a:r>
              <a:rPr lang="en-US" b="1" dirty="0">
                <a:solidFill>
                  <a:srgbClr val="0070C0"/>
                </a:solidFill>
              </a:rPr>
              <a:t>STUDENT</a:t>
            </a:r>
            <a:r>
              <a:rPr lang="en-US" dirty="0"/>
              <a:t> and </a:t>
            </a:r>
            <a:r>
              <a:rPr lang="en-US" b="1" dirty="0">
                <a:solidFill>
                  <a:srgbClr val="0070C0"/>
                </a:solidFill>
              </a:rPr>
              <a:t>PROJECT</a:t>
            </a:r>
            <a:r>
              <a:rPr lang="en-US" dirty="0"/>
              <a:t> with the structure below:  </a:t>
            </a:r>
          </a:p>
          <a:p>
            <a:r>
              <a:rPr lang="en-US" b="1" dirty="0">
                <a:solidFill>
                  <a:srgbClr val="0070C0"/>
                </a:solidFill>
              </a:rPr>
              <a:t>STUDENT</a:t>
            </a:r>
            <a:r>
              <a:rPr lang="en-US" dirty="0"/>
              <a:t> (</a:t>
            </a:r>
            <a:r>
              <a:rPr lang="en-US" b="1" dirty="0" err="1">
                <a:solidFill>
                  <a:srgbClr val="00B050"/>
                </a:solidFill>
              </a:rPr>
              <a:t>StudentID</a:t>
            </a:r>
            <a:r>
              <a:rPr lang="en-US" dirty="0"/>
              <a:t>, </a:t>
            </a:r>
            <a:r>
              <a:rPr lang="en-US" b="1" dirty="0" err="1">
                <a:solidFill>
                  <a:srgbClr val="00B0F0"/>
                </a:solidFill>
              </a:rPr>
              <a:t>StudentName</a:t>
            </a:r>
            <a:r>
              <a:rPr lang="en-US" dirty="0"/>
              <a:t>) here the </a:t>
            </a:r>
            <a:r>
              <a:rPr lang="en-US" b="1" dirty="0" err="1">
                <a:solidFill>
                  <a:srgbClr val="00B050"/>
                </a:solidFill>
              </a:rPr>
              <a:t>StudentID</a:t>
            </a:r>
            <a:r>
              <a:rPr lang="en-US" dirty="0"/>
              <a:t> becomes the primary key </a:t>
            </a:r>
          </a:p>
          <a:p>
            <a:r>
              <a:rPr lang="en-US" b="1" dirty="0">
                <a:solidFill>
                  <a:srgbClr val="0070C0"/>
                </a:solidFill>
              </a:rPr>
              <a:t>PROJECT </a:t>
            </a:r>
            <a:r>
              <a:rPr lang="en-US" dirty="0"/>
              <a:t>(</a:t>
            </a:r>
            <a:r>
              <a:rPr lang="en-US" b="1" dirty="0" err="1">
                <a:solidFill>
                  <a:srgbClr val="00B050"/>
                </a:solidFill>
              </a:rPr>
              <a:t>ProjectID</a:t>
            </a:r>
            <a:r>
              <a:rPr lang="en-US" dirty="0"/>
              <a:t>, </a:t>
            </a:r>
            <a:r>
              <a:rPr lang="en-US" b="1" dirty="0" err="1">
                <a:solidFill>
                  <a:srgbClr val="00B0F0"/>
                </a:solidFill>
              </a:rPr>
              <a:t>ProjectName</a:t>
            </a:r>
            <a:r>
              <a:rPr lang="en-US" dirty="0"/>
              <a:t>) here the </a:t>
            </a:r>
            <a:r>
              <a:rPr lang="en-US" b="1" dirty="0" err="1">
                <a:solidFill>
                  <a:srgbClr val="00B050"/>
                </a:solidFill>
              </a:rPr>
              <a:t>ProjectID</a:t>
            </a:r>
            <a:r>
              <a:rPr lang="en-US" dirty="0"/>
              <a:t> becomes the primary key </a:t>
            </a:r>
          </a:p>
          <a:p>
            <a:endParaRPr lang="en-US" dirty="0"/>
          </a:p>
        </p:txBody>
      </p:sp>
      <p:pic>
        <p:nvPicPr>
          <p:cNvPr id="5" name="Picture 4">
            <a:extLst>
              <a:ext uri="{FF2B5EF4-FFF2-40B4-BE49-F238E27FC236}">
                <a16:creationId xmlns:a16="http://schemas.microsoft.com/office/drawing/2014/main" id="{04FD0B92-4585-62C5-3028-B93A954EE95B}"/>
              </a:ext>
            </a:extLst>
          </p:cNvPr>
          <p:cNvPicPr>
            <a:picLocks noChangeAspect="1"/>
          </p:cNvPicPr>
          <p:nvPr/>
        </p:nvPicPr>
        <p:blipFill>
          <a:blip r:embed="rId2"/>
          <a:stretch>
            <a:fillRect/>
          </a:stretch>
        </p:blipFill>
        <p:spPr>
          <a:xfrm>
            <a:off x="2133600" y="4400550"/>
            <a:ext cx="3714750" cy="2038350"/>
          </a:xfrm>
          <a:prstGeom prst="rect">
            <a:avLst/>
          </a:prstGeom>
        </p:spPr>
      </p:pic>
      <p:pic>
        <p:nvPicPr>
          <p:cNvPr id="7" name="Picture 6">
            <a:extLst>
              <a:ext uri="{FF2B5EF4-FFF2-40B4-BE49-F238E27FC236}">
                <a16:creationId xmlns:a16="http://schemas.microsoft.com/office/drawing/2014/main" id="{F50EB3EB-24DB-A22A-347A-41A1503AB6B2}"/>
              </a:ext>
            </a:extLst>
          </p:cNvPr>
          <p:cNvPicPr>
            <a:picLocks noChangeAspect="1"/>
          </p:cNvPicPr>
          <p:nvPr/>
        </p:nvPicPr>
        <p:blipFill>
          <a:blip r:embed="rId3"/>
          <a:stretch>
            <a:fillRect/>
          </a:stretch>
        </p:blipFill>
        <p:spPr>
          <a:xfrm>
            <a:off x="5886450" y="4572000"/>
            <a:ext cx="4171950" cy="1333500"/>
          </a:xfrm>
          <a:prstGeom prst="rect">
            <a:avLst/>
          </a:prstGeom>
        </p:spPr>
      </p:pic>
    </p:spTree>
    <p:extLst>
      <p:ext uri="{BB962C8B-B14F-4D97-AF65-F5344CB8AC3E}">
        <p14:creationId xmlns:p14="http://schemas.microsoft.com/office/powerpoint/2010/main" val="60948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060B6D-90BB-948C-D117-184426D08D1A}"/>
              </a:ext>
            </a:extLst>
          </p:cNvPr>
          <p:cNvSpPr>
            <a:spLocks noGrp="1"/>
          </p:cNvSpPr>
          <p:nvPr>
            <p:ph idx="1"/>
          </p:nvPr>
        </p:nvSpPr>
        <p:spPr>
          <a:xfrm>
            <a:off x="138223" y="95693"/>
            <a:ext cx="11908465" cy="6592185"/>
          </a:xfrm>
        </p:spPr>
        <p:txBody>
          <a:bodyPr>
            <a:normAutofit/>
          </a:bodyPr>
          <a:lstStyle/>
          <a:p>
            <a:pPr algn="just"/>
            <a:r>
              <a:rPr lang="en-US" b="1" dirty="0">
                <a:solidFill>
                  <a:srgbClr val="00B050"/>
                </a:solidFill>
              </a:rPr>
              <a:t>C. Third Normal Form </a:t>
            </a:r>
          </a:p>
          <a:p>
            <a:pPr algn="just"/>
            <a:r>
              <a:rPr lang="en-US" dirty="0"/>
              <a:t>To be in </a:t>
            </a:r>
            <a:r>
              <a:rPr lang="en-US" b="1" dirty="0">
                <a:solidFill>
                  <a:srgbClr val="FF0000"/>
                </a:solidFill>
              </a:rPr>
              <a:t>third normal form</a:t>
            </a:r>
            <a:r>
              <a:rPr lang="en-US" dirty="0"/>
              <a:t>, the relation must be in </a:t>
            </a:r>
            <a:r>
              <a:rPr lang="en-US" b="1" dirty="0">
                <a:solidFill>
                  <a:srgbClr val="FF0000"/>
                </a:solidFill>
              </a:rPr>
              <a:t>second normal form</a:t>
            </a:r>
            <a:r>
              <a:rPr lang="en-US" dirty="0"/>
              <a:t>. </a:t>
            </a:r>
          </a:p>
          <a:p>
            <a:pPr algn="just"/>
            <a:r>
              <a:rPr lang="en-US" dirty="0"/>
              <a:t>Also, all </a:t>
            </a:r>
            <a:r>
              <a:rPr lang="en-US" b="1" dirty="0">
                <a:solidFill>
                  <a:srgbClr val="00B0F0"/>
                </a:solidFill>
              </a:rPr>
              <a:t>transitive dependencies </a:t>
            </a:r>
            <a:r>
              <a:rPr lang="en-US" dirty="0"/>
              <a:t>must be removed.</a:t>
            </a:r>
          </a:p>
          <a:p>
            <a:pPr algn="just"/>
            <a:r>
              <a:rPr lang="en-US" dirty="0"/>
              <a:t>A </a:t>
            </a:r>
            <a:r>
              <a:rPr lang="en-US" b="1" dirty="0">
                <a:solidFill>
                  <a:srgbClr val="C00000"/>
                </a:solidFill>
              </a:rPr>
              <a:t>non-key attribute </a:t>
            </a:r>
            <a:r>
              <a:rPr lang="en-US" dirty="0"/>
              <a:t>may not be </a:t>
            </a:r>
            <a:r>
              <a:rPr lang="en-US" b="1" dirty="0">
                <a:solidFill>
                  <a:srgbClr val="00B0F0"/>
                </a:solidFill>
              </a:rPr>
              <a:t>functionally dependent </a:t>
            </a:r>
            <a:r>
              <a:rPr lang="en-US" dirty="0"/>
              <a:t>on </a:t>
            </a:r>
            <a:r>
              <a:rPr lang="en-US" b="1" dirty="0">
                <a:solidFill>
                  <a:srgbClr val="C00000"/>
                </a:solidFill>
              </a:rPr>
              <a:t>another non-key attribute</a:t>
            </a:r>
            <a:r>
              <a:rPr lang="en-US" dirty="0"/>
              <a:t>.  </a:t>
            </a:r>
          </a:p>
          <a:p>
            <a:pPr algn="just"/>
            <a:r>
              <a:rPr lang="en-US" dirty="0"/>
              <a:t>In our case on table </a:t>
            </a:r>
            <a:r>
              <a:rPr lang="en-US" b="1" dirty="0">
                <a:solidFill>
                  <a:srgbClr val="0070C0"/>
                </a:solidFill>
              </a:rPr>
              <a:t>PRODUCTSSOLD</a:t>
            </a:r>
            <a:r>
              <a:rPr lang="en-US" dirty="0"/>
              <a:t>, Manufacturer attribute is dependent on ProductName, which is not the primary key of the PRODUCTSSOLD table therefore there is no key dependency. </a:t>
            </a:r>
          </a:p>
          <a:p>
            <a:pPr algn="just"/>
            <a:r>
              <a:rPr lang="en-US" dirty="0"/>
              <a:t>Consider the </a:t>
            </a:r>
            <a:r>
              <a:rPr lang="en-US" b="1" dirty="0">
                <a:solidFill>
                  <a:srgbClr val="0070C0"/>
                </a:solidFill>
              </a:rPr>
              <a:t>SHOPSALES</a:t>
            </a:r>
            <a:r>
              <a:rPr lang="en-US" dirty="0"/>
              <a:t> table with the columns </a:t>
            </a:r>
            <a:r>
              <a:rPr lang="en-US" b="1" dirty="0" err="1">
                <a:solidFill>
                  <a:srgbClr val="C00000"/>
                </a:solidFill>
              </a:rPr>
              <a:t>SurName</a:t>
            </a:r>
            <a:r>
              <a:rPr lang="en-US" dirty="0">
                <a:solidFill>
                  <a:srgbClr val="C00000"/>
                </a:solidFill>
              </a:rPr>
              <a:t>, </a:t>
            </a:r>
            <a:r>
              <a:rPr lang="en-US" b="1" dirty="0" err="1">
                <a:solidFill>
                  <a:srgbClr val="C00000"/>
                </a:solidFill>
              </a:rPr>
              <a:t>ShopName</a:t>
            </a:r>
            <a:r>
              <a:rPr lang="en-US" dirty="0">
                <a:solidFill>
                  <a:srgbClr val="C00000"/>
                </a:solidFill>
              </a:rPr>
              <a:t>, </a:t>
            </a:r>
            <a:r>
              <a:rPr lang="en-US" b="1" dirty="0">
                <a:solidFill>
                  <a:srgbClr val="C00000"/>
                </a:solidFill>
              </a:rPr>
              <a:t>ProductName</a:t>
            </a:r>
            <a:r>
              <a:rPr lang="en-US" dirty="0"/>
              <a:t>, </a:t>
            </a:r>
            <a:r>
              <a:rPr lang="en-US" b="1" dirty="0" err="1">
                <a:solidFill>
                  <a:srgbClr val="C00000"/>
                </a:solidFill>
              </a:rPr>
              <a:t>Numberof</a:t>
            </a:r>
            <a:r>
              <a:rPr lang="en-US" b="1" dirty="0">
                <a:solidFill>
                  <a:srgbClr val="C00000"/>
                </a:solidFill>
              </a:rPr>
              <a:t> Products </a:t>
            </a:r>
            <a:r>
              <a:rPr lang="en-US" dirty="0"/>
              <a:t>and </a:t>
            </a:r>
            <a:r>
              <a:rPr lang="en-US" b="1" dirty="0">
                <a:solidFill>
                  <a:srgbClr val="C00000"/>
                </a:solidFill>
              </a:rPr>
              <a:t>Manufacturer</a:t>
            </a:r>
            <a:r>
              <a:rPr lang="en-US" dirty="0"/>
              <a:t>. </a:t>
            </a:r>
          </a:p>
          <a:p>
            <a:pPr algn="just"/>
            <a:r>
              <a:rPr lang="en-US" dirty="0"/>
              <a:t>This table was split in </a:t>
            </a:r>
            <a:r>
              <a:rPr lang="en-US" b="1" dirty="0">
                <a:solidFill>
                  <a:srgbClr val="007FDE"/>
                </a:solidFill>
              </a:rPr>
              <a:t>two </a:t>
            </a:r>
            <a:r>
              <a:rPr lang="en-US" dirty="0"/>
              <a:t>in order to make it be in the </a:t>
            </a:r>
            <a:r>
              <a:rPr lang="en-US" b="1" dirty="0">
                <a:solidFill>
                  <a:srgbClr val="00B050"/>
                </a:solidFill>
              </a:rPr>
              <a:t>Second Normal Form </a:t>
            </a:r>
            <a:r>
              <a:rPr lang="en-US" dirty="0"/>
              <a:t>and the resulting tables are:</a:t>
            </a:r>
          </a:p>
          <a:p>
            <a:pPr algn="just"/>
            <a:r>
              <a:rPr lang="en-US" b="1" dirty="0">
                <a:solidFill>
                  <a:srgbClr val="0070C0"/>
                </a:solidFill>
              </a:rPr>
              <a:t>SELLER</a:t>
            </a:r>
            <a:r>
              <a:rPr lang="en-US" dirty="0"/>
              <a:t>(</a:t>
            </a:r>
            <a:r>
              <a:rPr lang="en-US" b="1" dirty="0" err="1">
                <a:solidFill>
                  <a:srgbClr val="C00000"/>
                </a:solidFill>
              </a:rPr>
              <a:t>SurName</a:t>
            </a:r>
            <a:r>
              <a:rPr lang="en-US" b="1" dirty="0">
                <a:solidFill>
                  <a:srgbClr val="C00000"/>
                </a:solidFill>
              </a:rPr>
              <a:t>, </a:t>
            </a:r>
            <a:r>
              <a:rPr lang="en-US" b="1" dirty="0" err="1">
                <a:solidFill>
                  <a:srgbClr val="C00000"/>
                </a:solidFill>
              </a:rPr>
              <a:t>ShopName</a:t>
            </a:r>
            <a:r>
              <a:rPr lang="en-US" dirty="0"/>
              <a:t>)  </a:t>
            </a:r>
          </a:p>
          <a:p>
            <a:pPr algn="just"/>
            <a:r>
              <a:rPr lang="en-US" b="1" dirty="0">
                <a:solidFill>
                  <a:srgbClr val="0070C0"/>
                </a:solidFill>
              </a:rPr>
              <a:t>PRODUCTSSOLD</a:t>
            </a:r>
            <a:r>
              <a:rPr lang="en-US" dirty="0"/>
              <a:t>(</a:t>
            </a:r>
            <a:r>
              <a:rPr lang="en-US" b="1" dirty="0" err="1">
                <a:solidFill>
                  <a:srgbClr val="C00000"/>
                </a:solidFill>
              </a:rPr>
              <a:t>SurName</a:t>
            </a:r>
            <a:r>
              <a:rPr lang="en-US" dirty="0"/>
              <a:t>, </a:t>
            </a:r>
            <a:r>
              <a:rPr lang="en-US" b="1" dirty="0">
                <a:solidFill>
                  <a:srgbClr val="C00000"/>
                </a:solidFill>
              </a:rPr>
              <a:t>ProductName</a:t>
            </a:r>
            <a:r>
              <a:rPr lang="en-US" dirty="0"/>
              <a:t>, </a:t>
            </a:r>
            <a:r>
              <a:rPr lang="en-US" b="1" dirty="0" err="1">
                <a:solidFill>
                  <a:srgbClr val="C00000"/>
                </a:solidFill>
              </a:rPr>
              <a:t>NumberofProducts</a:t>
            </a:r>
            <a:r>
              <a:rPr lang="en-US" dirty="0"/>
              <a:t>, </a:t>
            </a:r>
            <a:r>
              <a:rPr lang="en-US" b="1" dirty="0">
                <a:solidFill>
                  <a:srgbClr val="C00000"/>
                </a:solidFill>
              </a:rPr>
              <a:t>Manufacturer</a:t>
            </a:r>
            <a:r>
              <a:rPr lang="en-US" dirty="0"/>
              <a:t>).</a:t>
            </a:r>
          </a:p>
        </p:txBody>
      </p:sp>
    </p:spTree>
    <p:extLst>
      <p:ext uri="{BB962C8B-B14F-4D97-AF65-F5344CB8AC3E}">
        <p14:creationId xmlns:p14="http://schemas.microsoft.com/office/powerpoint/2010/main" val="381162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0CAFA9-B65A-4A05-E5ED-52AB3D7A2300}"/>
              </a:ext>
            </a:extLst>
          </p:cNvPr>
          <p:cNvSpPr>
            <a:spLocks noGrp="1"/>
          </p:cNvSpPr>
          <p:nvPr>
            <p:ph idx="1"/>
          </p:nvPr>
        </p:nvSpPr>
        <p:spPr>
          <a:xfrm>
            <a:off x="233916" y="202019"/>
            <a:ext cx="11759610" cy="6485860"/>
          </a:xfrm>
        </p:spPr>
        <p:txBody>
          <a:bodyPr>
            <a:normAutofit/>
          </a:bodyPr>
          <a:lstStyle/>
          <a:p>
            <a:pPr algn="just"/>
            <a:r>
              <a:rPr lang="en-US" dirty="0"/>
              <a:t>The table </a:t>
            </a:r>
            <a:r>
              <a:rPr lang="en-US" b="1" dirty="0">
                <a:solidFill>
                  <a:srgbClr val="0070C0"/>
                </a:solidFill>
              </a:rPr>
              <a:t>PRODUCTSSOLD</a:t>
            </a:r>
            <a:r>
              <a:rPr lang="en-US" dirty="0"/>
              <a:t> is not in </a:t>
            </a:r>
            <a:r>
              <a:rPr lang="en-US" b="1" dirty="0">
                <a:solidFill>
                  <a:srgbClr val="00B050"/>
                </a:solidFill>
              </a:rPr>
              <a:t>3NF</a:t>
            </a:r>
            <a:r>
              <a:rPr lang="en-US" dirty="0"/>
              <a:t> as there is transitive dependency between </a:t>
            </a:r>
            <a:r>
              <a:rPr lang="en-US" b="1" dirty="0">
                <a:solidFill>
                  <a:srgbClr val="C00000"/>
                </a:solidFill>
              </a:rPr>
              <a:t>ProductName</a:t>
            </a:r>
            <a:r>
              <a:rPr lang="en-US" dirty="0"/>
              <a:t> and </a:t>
            </a:r>
            <a:r>
              <a:rPr lang="en-US" b="1" dirty="0">
                <a:solidFill>
                  <a:srgbClr val="C00000"/>
                </a:solidFill>
              </a:rPr>
              <a:t>manufacturer</a:t>
            </a:r>
            <a:r>
              <a:rPr lang="en-US" dirty="0"/>
              <a:t>.</a:t>
            </a:r>
          </a:p>
          <a:p>
            <a:pPr algn="just"/>
            <a:r>
              <a:rPr lang="en-US" dirty="0"/>
              <a:t>The new generated tables are: </a:t>
            </a:r>
          </a:p>
          <a:p>
            <a:pPr algn="just"/>
            <a:r>
              <a:rPr lang="en-US" b="1" dirty="0">
                <a:solidFill>
                  <a:srgbClr val="007FDE"/>
                </a:solidFill>
              </a:rPr>
              <a:t>SELLERS</a:t>
            </a:r>
            <a:r>
              <a:rPr lang="en-US" dirty="0"/>
              <a:t> (</a:t>
            </a:r>
            <a:r>
              <a:rPr lang="en-US" b="1" dirty="0" err="1">
                <a:solidFill>
                  <a:srgbClr val="C00000"/>
                </a:solidFill>
              </a:rPr>
              <a:t>SurName</a:t>
            </a:r>
            <a:r>
              <a:rPr lang="en-US" b="1" dirty="0">
                <a:solidFill>
                  <a:srgbClr val="C00000"/>
                </a:solidFill>
              </a:rPr>
              <a:t>, Shop</a:t>
            </a:r>
            <a:r>
              <a:rPr lang="en-US" dirty="0"/>
              <a:t>) </a:t>
            </a:r>
          </a:p>
          <a:p>
            <a:pPr algn="just"/>
            <a:r>
              <a:rPr lang="en-US" b="1" dirty="0">
                <a:solidFill>
                  <a:srgbClr val="007FDE"/>
                </a:solidFill>
              </a:rPr>
              <a:t>PRODUCTSSOLD </a:t>
            </a:r>
            <a:r>
              <a:rPr lang="en-US" dirty="0"/>
              <a:t>(</a:t>
            </a:r>
            <a:r>
              <a:rPr lang="en-US" b="1" dirty="0" err="1">
                <a:solidFill>
                  <a:srgbClr val="C00000"/>
                </a:solidFill>
              </a:rPr>
              <a:t>SurName</a:t>
            </a:r>
            <a:r>
              <a:rPr lang="en-US" b="1" dirty="0">
                <a:solidFill>
                  <a:srgbClr val="C00000"/>
                </a:solidFill>
              </a:rPr>
              <a:t>, ProductName, </a:t>
            </a:r>
            <a:r>
              <a:rPr lang="en-US" b="1" dirty="0" err="1">
                <a:solidFill>
                  <a:srgbClr val="C00000"/>
                </a:solidFill>
              </a:rPr>
              <a:t>NumberofProducts</a:t>
            </a:r>
            <a:r>
              <a:rPr lang="en-US" dirty="0"/>
              <a:t>) </a:t>
            </a:r>
          </a:p>
          <a:p>
            <a:pPr algn="just"/>
            <a:r>
              <a:rPr lang="en-US" b="1" dirty="0">
                <a:solidFill>
                  <a:srgbClr val="007FDE"/>
                </a:solidFill>
              </a:rPr>
              <a:t>PRODUCTS</a:t>
            </a:r>
            <a:r>
              <a:rPr lang="en-US" dirty="0"/>
              <a:t> (</a:t>
            </a:r>
            <a:r>
              <a:rPr lang="en-US" b="1" dirty="0">
                <a:solidFill>
                  <a:srgbClr val="C00000"/>
                </a:solidFill>
              </a:rPr>
              <a:t>ProductName, Manufacturer</a:t>
            </a:r>
            <a:r>
              <a:rPr lang="en-US" dirty="0"/>
              <a:t>) </a:t>
            </a:r>
          </a:p>
          <a:p>
            <a:pPr algn="just"/>
            <a:r>
              <a:rPr lang="en-US" b="1" dirty="0">
                <a:solidFill>
                  <a:srgbClr val="007FDE"/>
                </a:solidFill>
              </a:rPr>
              <a:t>1.6. Data types in Access </a:t>
            </a:r>
          </a:p>
          <a:p>
            <a:pPr algn="just"/>
            <a:r>
              <a:rPr lang="en-US" b="1" dirty="0">
                <a:solidFill>
                  <a:srgbClr val="FF0000"/>
                </a:solidFill>
              </a:rPr>
              <a:t>A data type </a:t>
            </a:r>
            <a:r>
              <a:rPr lang="en-US" dirty="0"/>
              <a:t>is a set of possible values and a set of allowed operations on it.</a:t>
            </a:r>
            <a:endParaRPr lang="en-US" b="1" dirty="0">
              <a:solidFill>
                <a:srgbClr val="007FDE"/>
              </a:solidFill>
            </a:endParaRPr>
          </a:p>
          <a:p>
            <a:pPr algn="just"/>
            <a:r>
              <a:rPr lang="en-US" dirty="0"/>
              <a:t>In Access, when creating </a:t>
            </a:r>
            <a:r>
              <a:rPr lang="en-US" b="1" dirty="0">
                <a:solidFill>
                  <a:srgbClr val="00B050"/>
                </a:solidFill>
              </a:rPr>
              <a:t>tables</a:t>
            </a:r>
            <a:r>
              <a:rPr lang="en-US" dirty="0"/>
              <a:t>, the </a:t>
            </a:r>
            <a:r>
              <a:rPr lang="en-US" b="1" dirty="0">
                <a:solidFill>
                  <a:srgbClr val="FF0000"/>
                </a:solidFill>
              </a:rPr>
              <a:t>data type </a:t>
            </a:r>
            <a:r>
              <a:rPr lang="en-US" b="1" dirty="0"/>
              <a:t>for each column </a:t>
            </a:r>
            <a:r>
              <a:rPr lang="en-US" dirty="0"/>
              <a:t>of data must be specified.</a:t>
            </a:r>
          </a:p>
          <a:p>
            <a:pPr algn="just"/>
            <a:r>
              <a:rPr lang="en-US" dirty="0"/>
              <a:t>The data types in Access are: </a:t>
            </a:r>
          </a:p>
          <a:p>
            <a:pPr algn="just"/>
            <a:r>
              <a:rPr lang="en-US" b="1" dirty="0"/>
              <a:t>Short text, long text, number, date/time, currency, </a:t>
            </a:r>
            <a:r>
              <a:rPr lang="en-US" b="1" dirty="0" err="1"/>
              <a:t>autonumber</a:t>
            </a:r>
            <a:r>
              <a:rPr lang="en-US" b="1" dirty="0"/>
              <a:t>, Yes/No, OLE Object, Hyperlink, Attachment, Calculated, </a:t>
            </a:r>
            <a:r>
              <a:rPr lang="en-US" dirty="0"/>
              <a:t>and</a:t>
            </a:r>
            <a:r>
              <a:rPr lang="en-US" b="1" dirty="0"/>
              <a:t> Lookup Wizard</a:t>
            </a:r>
          </a:p>
        </p:txBody>
      </p:sp>
    </p:spTree>
    <p:extLst>
      <p:ext uri="{BB962C8B-B14F-4D97-AF65-F5344CB8AC3E}">
        <p14:creationId xmlns:p14="http://schemas.microsoft.com/office/powerpoint/2010/main" val="135222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98FD0A-E5B2-B840-72EE-4402E3F35DAE}"/>
              </a:ext>
            </a:extLst>
          </p:cNvPr>
          <p:cNvSpPr>
            <a:spLocks noGrp="1"/>
          </p:cNvSpPr>
          <p:nvPr>
            <p:ph idx="1"/>
          </p:nvPr>
        </p:nvSpPr>
        <p:spPr>
          <a:xfrm>
            <a:off x="180975" y="142874"/>
            <a:ext cx="11849100" cy="6562725"/>
          </a:xfrm>
        </p:spPr>
        <p:txBody>
          <a:bodyPr/>
          <a:lstStyle/>
          <a:p>
            <a:pPr algn="just"/>
            <a:r>
              <a:rPr lang="en-US" b="1" dirty="0">
                <a:solidFill>
                  <a:srgbClr val="007FDE"/>
                </a:solidFill>
              </a:rPr>
              <a:t>1.7. Database creation  </a:t>
            </a:r>
          </a:p>
          <a:p>
            <a:pPr algn="just"/>
            <a:r>
              <a:rPr lang="en-US" b="1" dirty="0">
                <a:solidFill>
                  <a:srgbClr val="00B050"/>
                </a:solidFill>
              </a:rPr>
              <a:t>A. Steps for creating database in Microsoft Access </a:t>
            </a:r>
          </a:p>
          <a:p>
            <a:pPr algn="just"/>
            <a:r>
              <a:rPr lang="en-US" b="1" dirty="0">
                <a:solidFill>
                  <a:srgbClr val="FF0000"/>
                </a:solidFill>
              </a:rPr>
              <a:t>Step 1: </a:t>
            </a:r>
            <a:r>
              <a:rPr lang="en-US" dirty="0"/>
              <a:t>Open Microsoft Access </a:t>
            </a:r>
          </a:p>
          <a:p>
            <a:pPr algn="just"/>
            <a:r>
              <a:rPr lang="en-US" b="1" dirty="0">
                <a:solidFill>
                  <a:srgbClr val="FF0000"/>
                </a:solidFill>
              </a:rPr>
              <a:t>Step 2: </a:t>
            </a:r>
            <a:r>
              <a:rPr lang="en-US" dirty="0"/>
              <a:t>Click on Blank database in the task pane </a:t>
            </a:r>
          </a:p>
          <a:p>
            <a:pPr algn="just"/>
            <a:r>
              <a:rPr lang="en-US" b="1" dirty="0">
                <a:solidFill>
                  <a:srgbClr val="FF0000"/>
                </a:solidFill>
              </a:rPr>
              <a:t>Step 3: </a:t>
            </a:r>
            <a:r>
              <a:rPr lang="en-US" dirty="0"/>
              <a:t>Name your database file (say Company)</a:t>
            </a:r>
          </a:p>
          <a:p>
            <a:pPr algn="just"/>
            <a:r>
              <a:rPr lang="en-US" b="1" dirty="0">
                <a:solidFill>
                  <a:srgbClr val="FF0000"/>
                </a:solidFill>
              </a:rPr>
              <a:t>Step 4: </a:t>
            </a:r>
            <a:r>
              <a:rPr lang="en-US" dirty="0"/>
              <a:t>Click the Create button to create the database. </a:t>
            </a:r>
          </a:p>
          <a:p>
            <a:pPr algn="just"/>
            <a:r>
              <a:rPr lang="en-US" b="1" dirty="0">
                <a:solidFill>
                  <a:srgbClr val="00B050"/>
                </a:solidFill>
              </a:rPr>
              <a:t>B. Creating tables inside the database using in Design View </a:t>
            </a:r>
          </a:p>
          <a:p>
            <a:pPr algn="just"/>
            <a:r>
              <a:rPr lang="en-US" b="1" dirty="0">
                <a:solidFill>
                  <a:srgbClr val="FF0000"/>
                </a:solidFill>
              </a:rPr>
              <a:t>Step 1: </a:t>
            </a:r>
            <a:r>
              <a:rPr lang="en-US" dirty="0"/>
              <a:t>In the database already created, click on Create </a:t>
            </a:r>
          </a:p>
          <a:p>
            <a:pPr algn="just"/>
            <a:r>
              <a:rPr lang="en-US" b="1" dirty="0">
                <a:solidFill>
                  <a:srgbClr val="FF0000"/>
                </a:solidFill>
              </a:rPr>
              <a:t>Step 2: </a:t>
            </a:r>
            <a:r>
              <a:rPr lang="en-US" dirty="0"/>
              <a:t>In the tools that appears click on the Table icon  </a:t>
            </a:r>
          </a:p>
          <a:p>
            <a:pPr algn="just"/>
            <a:r>
              <a:rPr lang="en-US" b="1" dirty="0">
                <a:solidFill>
                  <a:srgbClr val="FF0000"/>
                </a:solidFill>
              </a:rPr>
              <a:t>Step 3: </a:t>
            </a:r>
            <a:r>
              <a:rPr lang="en-US" dirty="0"/>
              <a:t>Under the File menu click on the View arrow </a:t>
            </a:r>
          </a:p>
          <a:p>
            <a:pPr algn="just"/>
            <a:r>
              <a:rPr lang="en-US" b="1" dirty="0">
                <a:solidFill>
                  <a:srgbClr val="FF0000"/>
                </a:solidFill>
              </a:rPr>
              <a:t>Step 4: </a:t>
            </a:r>
            <a:r>
              <a:rPr lang="en-US" dirty="0"/>
              <a:t>Click on Design View tool and save the new table as prompted to do so</a:t>
            </a:r>
            <a:endParaRPr lang="en-US" b="1" dirty="0">
              <a:solidFill>
                <a:srgbClr val="00B050"/>
              </a:solidFill>
            </a:endParaRPr>
          </a:p>
          <a:p>
            <a:pPr algn="just"/>
            <a:r>
              <a:rPr lang="en-US" b="1" dirty="0">
                <a:solidFill>
                  <a:srgbClr val="FF0000"/>
                </a:solidFill>
              </a:rPr>
              <a:t>Step 5: </a:t>
            </a:r>
            <a:r>
              <a:rPr lang="en-US" dirty="0"/>
              <a:t>In the new window that appears write the field names and set the data types for those fields</a:t>
            </a:r>
          </a:p>
        </p:txBody>
      </p:sp>
    </p:spTree>
    <p:extLst>
      <p:ext uri="{BB962C8B-B14F-4D97-AF65-F5344CB8AC3E}">
        <p14:creationId xmlns:p14="http://schemas.microsoft.com/office/powerpoint/2010/main" val="2723490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F6BC3F-8E76-663C-23BE-E45023F8BA05}"/>
              </a:ext>
            </a:extLst>
          </p:cNvPr>
          <p:cNvSpPr>
            <a:spLocks noGrp="1"/>
          </p:cNvSpPr>
          <p:nvPr>
            <p:ph idx="1"/>
          </p:nvPr>
        </p:nvSpPr>
        <p:spPr>
          <a:xfrm>
            <a:off x="95250" y="180975"/>
            <a:ext cx="11991975" cy="6477000"/>
          </a:xfrm>
        </p:spPr>
        <p:txBody>
          <a:bodyPr/>
          <a:lstStyle/>
          <a:p>
            <a:r>
              <a:rPr lang="en-US" b="1" dirty="0">
                <a:solidFill>
                  <a:srgbClr val="00B050"/>
                </a:solidFill>
              </a:rPr>
              <a:t>C. Creating tables inside the database using in SQL View </a:t>
            </a:r>
          </a:p>
          <a:p>
            <a:r>
              <a:rPr lang="en-US" sz="2700" b="1" dirty="0">
                <a:solidFill>
                  <a:srgbClr val="FF0000"/>
                </a:solidFill>
              </a:rPr>
              <a:t>Step 1: </a:t>
            </a:r>
            <a:r>
              <a:rPr lang="en-US" sz="2700" dirty="0"/>
              <a:t>Click on Create menu </a:t>
            </a:r>
          </a:p>
          <a:p>
            <a:r>
              <a:rPr lang="en-US" sz="2700" b="1" dirty="0">
                <a:solidFill>
                  <a:srgbClr val="FF0000"/>
                </a:solidFill>
              </a:rPr>
              <a:t>Step 2: </a:t>
            </a:r>
            <a:r>
              <a:rPr lang="en-US" sz="2700" dirty="0"/>
              <a:t>Click on Query Design tool and close the Show table window that pops up </a:t>
            </a:r>
          </a:p>
          <a:p>
            <a:r>
              <a:rPr lang="en-US" sz="2700" b="1" dirty="0">
                <a:solidFill>
                  <a:srgbClr val="FF0000"/>
                </a:solidFill>
              </a:rPr>
              <a:t>Step 3: </a:t>
            </a:r>
            <a:r>
              <a:rPr lang="en-US" sz="2700" dirty="0"/>
              <a:t>Click on SQL view tool. Immediately the area where the SQL query is to be written appears </a:t>
            </a:r>
          </a:p>
          <a:p>
            <a:endParaRPr lang="en-US" sz="2700" b="1" dirty="0">
              <a:solidFill>
                <a:srgbClr val="FF0000"/>
              </a:solidFill>
            </a:endParaRPr>
          </a:p>
          <a:p>
            <a:endParaRPr lang="en-US" sz="2700" b="1" dirty="0">
              <a:solidFill>
                <a:srgbClr val="FF0000"/>
              </a:solidFill>
            </a:endParaRPr>
          </a:p>
          <a:p>
            <a:endParaRPr lang="en-US" sz="2700" b="1" dirty="0">
              <a:solidFill>
                <a:srgbClr val="FF0000"/>
              </a:solidFill>
            </a:endParaRPr>
          </a:p>
          <a:p>
            <a:endParaRPr lang="en-US" sz="2700" b="1" dirty="0">
              <a:solidFill>
                <a:srgbClr val="FF0000"/>
              </a:solidFill>
            </a:endParaRPr>
          </a:p>
          <a:p>
            <a:r>
              <a:rPr lang="en-US" sz="2400" b="1" dirty="0">
                <a:solidFill>
                  <a:srgbClr val="FF0000"/>
                </a:solidFill>
              </a:rPr>
              <a:t>Step 4: </a:t>
            </a:r>
            <a:r>
              <a:rPr lang="en-US" sz="2400" dirty="0"/>
              <a:t>Write the query and run it to get results. </a:t>
            </a:r>
          </a:p>
          <a:p>
            <a:r>
              <a:rPr lang="en-US" sz="2400" b="1" dirty="0">
                <a:solidFill>
                  <a:srgbClr val="FF0000"/>
                </a:solidFill>
              </a:rPr>
              <a:t>Step 5: </a:t>
            </a:r>
            <a:r>
              <a:rPr lang="en-US" sz="2400" dirty="0"/>
              <a:t>Click on SQL view tool, Immediately the area where the SQL query is to be written appears. </a:t>
            </a:r>
          </a:p>
          <a:p>
            <a:r>
              <a:rPr lang="en-US" sz="2400" dirty="0"/>
              <a:t>A query to create the table that was created in Design view looks like this:</a:t>
            </a:r>
            <a:endParaRPr lang="en-US" sz="2700" b="1" dirty="0">
              <a:solidFill>
                <a:srgbClr val="00B050"/>
              </a:solidFill>
            </a:endParaRPr>
          </a:p>
        </p:txBody>
      </p:sp>
      <p:pic>
        <p:nvPicPr>
          <p:cNvPr id="5" name="Picture 4">
            <a:extLst>
              <a:ext uri="{FF2B5EF4-FFF2-40B4-BE49-F238E27FC236}">
                <a16:creationId xmlns:a16="http://schemas.microsoft.com/office/drawing/2014/main" id="{0A21C9F6-AF45-9693-E7C1-E0AF757C50B5}"/>
              </a:ext>
            </a:extLst>
          </p:cNvPr>
          <p:cNvPicPr>
            <a:picLocks noChangeAspect="1"/>
          </p:cNvPicPr>
          <p:nvPr/>
        </p:nvPicPr>
        <p:blipFill>
          <a:blip r:embed="rId2"/>
          <a:stretch>
            <a:fillRect/>
          </a:stretch>
        </p:blipFill>
        <p:spPr>
          <a:xfrm>
            <a:off x="471487" y="2447925"/>
            <a:ext cx="11239500" cy="2105025"/>
          </a:xfrm>
          <a:prstGeom prst="rect">
            <a:avLst/>
          </a:prstGeom>
        </p:spPr>
      </p:pic>
      <p:pic>
        <p:nvPicPr>
          <p:cNvPr id="7" name="Picture 6">
            <a:extLst>
              <a:ext uri="{FF2B5EF4-FFF2-40B4-BE49-F238E27FC236}">
                <a16:creationId xmlns:a16="http://schemas.microsoft.com/office/drawing/2014/main" id="{25D7B930-9627-AB9E-17D1-679E9F8F0D20}"/>
              </a:ext>
            </a:extLst>
          </p:cNvPr>
          <p:cNvPicPr>
            <a:picLocks noChangeAspect="1"/>
          </p:cNvPicPr>
          <p:nvPr/>
        </p:nvPicPr>
        <p:blipFill>
          <a:blip r:embed="rId3"/>
          <a:stretch>
            <a:fillRect/>
          </a:stretch>
        </p:blipFill>
        <p:spPr>
          <a:xfrm>
            <a:off x="180975" y="1552575"/>
            <a:ext cx="11915775" cy="5124450"/>
          </a:xfrm>
          <a:prstGeom prst="rect">
            <a:avLst/>
          </a:prstGeom>
        </p:spPr>
      </p:pic>
    </p:spTree>
    <p:extLst>
      <p:ext uri="{BB962C8B-B14F-4D97-AF65-F5344CB8AC3E}">
        <p14:creationId xmlns:p14="http://schemas.microsoft.com/office/powerpoint/2010/main" val="365097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750431-3773-9FC3-C78A-99A25B63F38E}"/>
              </a:ext>
            </a:extLst>
          </p:cNvPr>
          <p:cNvSpPr>
            <a:spLocks noGrp="1"/>
          </p:cNvSpPr>
          <p:nvPr>
            <p:ph idx="1"/>
          </p:nvPr>
        </p:nvSpPr>
        <p:spPr>
          <a:xfrm>
            <a:off x="190500" y="190500"/>
            <a:ext cx="11811000" cy="6496049"/>
          </a:xfrm>
        </p:spPr>
        <p:txBody>
          <a:bodyPr>
            <a:normAutofit lnSpcReduction="10000"/>
          </a:bodyPr>
          <a:lstStyle/>
          <a:p>
            <a:pPr algn="just"/>
            <a:r>
              <a:rPr lang="en-US" b="1" dirty="0">
                <a:solidFill>
                  <a:srgbClr val="007FDE"/>
                </a:solidFill>
              </a:rPr>
              <a:t>1.8. Manipulation of data in an Access table </a:t>
            </a:r>
          </a:p>
          <a:p>
            <a:pPr algn="just"/>
            <a:r>
              <a:rPr lang="en-US" b="1" dirty="0">
                <a:solidFill>
                  <a:srgbClr val="00B050"/>
                </a:solidFill>
              </a:rPr>
              <a:t>1.8.1. Entering data in datasheet view </a:t>
            </a:r>
          </a:p>
          <a:p>
            <a:pPr algn="just"/>
            <a:r>
              <a:rPr lang="en-US" dirty="0"/>
              <a:t>The entering of data in an Access table will depend on the type of data to enter. </a:t>
            </a:r>
          </a:p>
          <a:p>
            <a:pPr algn="just"/>
            <a:r>
              <a:rPr lang="en-US" dirty="0"/>
              <a:t>When it is text data entry will be done by just placing the cursor in the cell and writing the text. </a:t>
            </a:r>
          </a:p>
          <a:p>
            <a:pPr algn="just"/>
            <a:r>
              <a:rPr lang="en-US" dirty="0"/>
              <a:t>Thus, the new record added will go at the bottom of the table. </a:t>
            </a:r>
          </a:p>
          <a:p>
            <a:pPr algn="just"/>
            <a:r>
              <a:rPr lang="en-US" b="1" dirty="0">
                <a:solidFill>
                  <a:srgbClr val="00B050"/>
                </a:solidFill>
              </a:rPr>
              <a:t>1.8.2. Sorting and filtering data </a:t>
            </a:r>
          </a:p>
          <a:p>
            <a:pPr algn="just"/>
            <a:r>
              <a:rPr lang="en-US" b="1" dirty="0">
                <a:solidFill>
                  <a:srgbClr val="C00000"/>
                </a:solidFill>
              </a:rPr>
              <a:t>A. Sorting </a:t>
            </a:r>
          </a:p>
          <a:p>
            <a:pPr algn="just"/>
            <a:r>
              <a:rPr lang="en-US" b="1" dirty="0">
                <a:solidFill>
                  <a:srgbClr val="FF0000"/>
                </a:solidFill>
              </a:rPr>
              <a:t>Step 1: </a:t>
            </a:r>
            <a:r>
              <a:rPr lang="en-US" dirty="0"/>
              <a:t>Select the column on which sorting is to be applied. </a:t>
            </a:r>
          </a:p>
          <a:p>
            <a:pPr algn="just"/>
            <a:r>
              <a:rPr lang="en-US" dirty="0"/>
              <a:t>Sorting in Access is done by placing the cursor at the top of the column </a:t>
            </a:r>
          </a:p>
          <a:p>
            <a:pPr algn="just"/>
            <a:r>
              <a:rPr lang="en-US" b="1" dirty="0">
                <a:solidFill>
                  <a:srgbClr val="C00000"/>
                </a:solidFill>
              </a:rPr>
              <a:t>Step 2: </a:t>
            </a:r>
            <a:r>
              <a:rPr lang="en-US" dirty="0"/>
              <a:t>On the Home tab click on Ascending or Descending depending on the type of sort to be applied. </a:t>
            </a:r>
          </a:p>
          <a:p>
            <a:pPr algn="just"/>
            <a:r>
              <a:rPr lang="en-US" dirty="0"/>
              <a:t>Immediately the data gets sorted by the column that was selected</a:t>
            </a:r>
            <a:endParaRPr lang="en-US" b="1" dirty="0">
              <a:solidFill>
                <a:srgbClr val="008000"/>
              </a:solidFill>
            </a:endParaRPr>
          </a:p>
        </p:txBody>
      </p:sp>
    </p:spTree>
    <p:extLst>
      <p:ext uri="{BB962C8B-B14F-4D97-AF65-F5344CB8AC3E}">
        <p14:creationId xmlns:p14="http://schemas.microsoft.com/office/powerpoint/2010/main" val="308874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87CADA-D139-B66B-1BE1-FBC36FADA898}"/>
              </a:ext>
            </a:extLst>
          </p:cNvPr>
          <p:cNvSpPr>
            <a:spLocks noGrp="1"/>
          </p:cNvSpPr>
          <p:nvPr>
            <p:ph idx="1"/>
          </p:nvPr>
        </p:nvSpPr>
        <p:spPr>
          <a:xfrm>
            <a:off x="114300" y="171450"/>
            <a:ext cx="11896725" cy="6562725"/>
          </a:xfrm>
        </p:spPr>
        <p:txBody>
          <a:bodyPr>
            <a:normAutofit lnSpcReduction="10000"/>
          </a:bodyPr>
          <a:lstStyle/>
          <a:p>
            <a:pPr algn="just"/>
            <a:r>
              <a:rPr lang="en-US" b="1" dirty="0">
                <a:solidFill>
                  <a:srgbClr val="C00000"/>
                </a:solidFill>
              </a:rPr>
              <a:t>B. Filtering </a:t>
            </a:r>
          </a:p>
          <a:p>
            <a:pPr algn="just"/>
            <a:r>
              <a:rPr lang="en-US" dirty="0"/>
              <a:t>Filtering is a way of displaying only needed data. </a:t>
            </a:r>
          </a:p>
          <a:p>
            <a:pPr algn="just"/>
            <a:r>
              <a:rPr lang="en-US" b="1" dirty="0">
                <a:solidFill>
                  <a:srgbClr val="FF0000"/>
                </a:solidFill>
              </a:rPr>
              <a:t>Step 1: </a:t>
            </a:r>
            <a:r>
              <a:rPr lang="en-US" dirty="0"/>
              <a:t>Select the column containing the data to be filtered </a:t>
            </a:r>
          </a:p>
          <a:p>
            <a:pPr algn="just"/>
            <a:r>
              <a:rPr lang="en-US" b="1" dirty="0">
                <a:solidFill>
                  <a:srgbClr val="FF0000"/>
                </a:solidFill>
              </a:rPr>
              <a:t>Step 2: </a:t>
            </a:r>
            <a:r>
              <a:rPr lang="en-US" dirty="0"/>
              <a:t>On the </a:t>
            </a:r>
            <a:r>
              <a:rPr lang="en-US" b="1" dirty="0">
                <a:solidFill>
                  <a:srgbClr val="00B050"/>
                </a:solidFill>
              </a:rPr>
              <a:t>Home</a:t>
            </a:r>
            <a:r>
              <a:rPr lang="en-US" dirty="0"/>
              <a:t> tab click on the </a:t>
            </a:r>
            <a:r>
              <a:rPr lang="en-US" b="1" dirty="0">
                <a:solidFill>
                  <a:srgbClr val="00B050"/>
                </a:solidFill>
              </a:rPr>
              <a:t>Filter </a:t>
            </a:r>
            <a:r>
              <a:rPr lang="en-US" dirty="0"/>
              <a:t>icon </a:t>
            </a:r>
          </a:p>
          <a:p>
            <a:pPr algn="just"/>
            <a:r>
              <a:rPr lang="en-US" b="1" dirty="0">
                <a:solidFill>
                  <a:srgbClr val="FF0000"/>
                </a:solidFill>
              </a:rPr>
              <a:t>Step 3: </a:t>
            </a:r>
            <a:r>
              <a:rPr lang="en-US" dirty="0"/>
              <a:t>In the new dialog box </a:t>
            </a:r>
            <a:r>
              <a:rPr lang="en-US" b="1" dirty="0"/>
              <a:t>select the column </a:t>
            </a:r>
            <a:r>
              <a:rPr lang="en-US" dirty="0"/>
              <a:t>on which the </a:t>
            </a:r>
            <a:r>
              <a:rPr lang="en-US" b="1" dirty="0"/>
              <a:t>filter is to be applied </a:t>
            </a:r>
          </a:p>
          <a:p>
            <a:pPr algn="just"/>
            <a:r>
              <a:rPr lang="en-US" b="1" dirty="0">
                <a:solidFill>
                  <a:srgbClr val="FF0000"/>
                </a:solidFill>
              </a:rPr>
              <a:t>Step 4: </a:t>
            </a:r>
            <a:r>
              <a:rPr lang="en-US" dirty="0"/>
              <a:t>Click on </a:t>
            </a:r>
            <a:r>
              <a:rPr lang="en-US" b="1" dirty="0">
                <a:solidFill>
                  <a:srgbClr val="00B050"/>
                </a:solidFill>
              </a:rPr>
              <a:t>OK</a:t>
            </a:r>
            <a:r>
              <a:rPr lang="en-US" dirty="0"/>
              <a:t> </a:t>
            </a:r>
          </a:p>
          <a:p>
            <a:pPr algn="just"/>
            <a:r>
              <a:rPr lang="en-US" b="1" dirty="0">
                <a:solidFill>
                  <a:srgbClr val="00B050"/>
                </a:solidFill>
              </a:rPr>
              <a:t>1.8.3. Importing and Exporting </a:t>
            </a:r>
          </a:p>
          <a:p>
            <a:pPr algn="just"/>
            <a:r>
              <a:rPr lang="en-US" b="1" dirty="0">
                <a:solidFill>
                  <a:srgbClr val="0070C0"/>
                </a:solidFill>
              </a:rPr>
              <a:t>Import data from other files follow these steps: </a:t>
            </a:r>
          </a:p>
          <a:p>
            <a:pPr algn="just"/>
            <a:r>
              <a:rPr lang="en-US" b="1" dirty="0">
                <a:solidFill>
                  <a:srgbClr val="FF0000"/>
                </a:solidFill>
              </a:rPr>
              <a:t>Step 1: </a:t>
            </a:r>
            <a:r>
              <a:rPr lang="en-US" dirty="0"/>
              <a:t>Under the </a:t>
            </a:r>
            <a:r>
              <a:rPr lang="en-US" b="1" dirty="0">
                <a:solidFill>
                  <a:srgbClr val="00B0F0"/>
                </a:solidFill>
              </a:rPr>
              <a:t>External Data </a:t>
            </a:r>
            <a:r>
              <a:rPr lang="en-US" dirty="0"/>
              <a:t>menu in the </a:t>
            </a:r>
            <a:r>
              <a:rPr lang="en-US" b="1" dirty="0">
                <a:solidFill>
                  <a:srgbClr val="8D42C6"/>
                </a:solidFill>
              </a:rPr>
              <a:t>Import &amp; Link </a:t>
            </a:r>
            <a:r>
              <a:rPr lang="en-US" dirty="0"/>
              <a:t>group click on </a:t>
            </a:r>
            <a:r>
              <a:rPr lang="en-US" b="1" dirty="0">
                <a:solidFill>
                  <a:srgbClr val="00B050"/>
                </a:solidFill>
              </a:rPr>
              <a:t>any application </a:t>
            </a:r>
            <a:r>
              <a:rPr lang="en-US" dirty="0"/>
              <a:t>from where the data is to be imported from. </a:t>
            </a:r>
          </a:p>
          <a:p>
            <a:pPr algn="just"/>
            <a:r>
              <a:rPr lang="en-US" b="1" dirty="0">
                <a:solidFill>
                  <a:srgbClr val="FF0000"/>
                </a:solidFill>
              </a:rPr>
              <a:t>Step 2: </a:t>
            </a:r>
            <a:r>
              <a:rPr lang="en-US" dirty="0"/>
              <a:t>In the new dialog </a:t>
            </a:r>
            <a:r>
              <a:rPr lang="en-US" b="1" dirty="0"/>
              <a:t>box select the source and destination</a:t>
            </a:r>
            <a:r>
              <a:rPr lang="en-US" dirty="0"/>
              <a:t> of the </a:t>
            </a:r>
            <a:r>
              <a:rPr lang="en-US" b="1" dirty="0">
                <a:solidFill>
                  <a:srgbClr val="00B050"/>
                </a:solidFill>
              </a:rPr>
              <a:t>data</a:t>
            </a:r>
            <a:r>
              <a:rPr lang="en-US" dirty="0"/>
              <a:t> by first browsing the files on your computer and then specifying how and where to store the data in the current database </a:t>
            </a:r>
          </a:p>
          <a:p>
            <a:pPr algn="just"/>
            <a:r>
              <a:rPr lang="en-US" b="1" dirty="0">
                <a:solidFill>
                  <a:srgbClr val="FF0000"/>
                </a:solidFill>
              </a:rPr>
              <a:t>Step 3: </a:t>
            </a:r>
            <a:r>
              <a:rPr lang="en-US" dirty="0"/>
              <a:t>Click </a:t>
            </a:r>
            <a:r>
              <a:rPr lang="en-US" b="1" dirty="0">
                <a:solidFill>
                  <a:srgbClr val="00B050"/>
                </a:solidFill>
              </a:rPr>
              <a:t>OK</a:t>
            </a:r>
            <a:r>
              <a:rPr lang="en-US" dirty="0"/>
              <a:t> to approve the options chosen</a:t>
            </a:r>
            <a:endParaRPr lang="en-US" b="1" dirty="0">
              <a:solidFill>
                <a:srgbClr val="00B050"/>
              </a:solidFill>
            </a:endParaRPr>
          </a:p>
        </p:txBody>
      </p:sp>
    </p:spTree>
    <p:extLst>
      <p:ext uri="{BB962C8B-B14F-4D97-AF65-F5344CB8AC3E}">
        <p14:creationId xmlns:p14="http://schemas.microsoft.com/office/powerpoint/2010/main" val="225995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64159-A6A4-D56F-3DE8-9BC61DD8954E}"/>
              </a:ext>
            </a:extLst>
          </p:cNvPr>
          <p:cNvSpPr>
            <a:spLocks noGrp="1"/>
          </p:cNvSpPr>
          <p:nvPr>
            <p:ph type="title"/>
          </p:nvPr>
        </p:nvSpPr>
        <p:spPr>
          <a:xfrm>
            <a:off x="0" y="1"/>
            <a:ext cx="12192000" cy="681036"/>
          </a:xfr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fontScale="90000"/>
          </a:bodyPr>
          <a:lstStyle/>
          <a:p>
            <a:pPr algn="ctr"/>
            <a:r>
              <a:rPr lang="en-US" b="1" dirty="0">
                <a:solidFill>
                  <a:srgbClr val="C00000"/>
                </a:solidFill>
                <a:latin typeface="+mn-lt"/>
              </a:rPr>
              <a:t>UNIT 1. DATABASE DESIGN </a:t>
            </a:r>
          </a:p>
        </p:txBody>
      </p:sp>
      <p:sp>
        <p:nvSpPr>
          <p:cNvPr id="3" name="Content Placeholder 2">
            <a:extLst>
              <a:ext uri="{FF2B5EF4-FFF2-40B4-BE49-F238E27FC236}">
                <a16:creationId xmlns:a16="http://schemas.microsoft.com/office/drawing/2014/main" id="{984C9B72-E262-5734-C1AE-251AC5EF0B66}"/>
              </a:ext>
            </a:extLst>
          </p:cNvPr>
          <p:cNvSpPr>
            <a:spLocks noGrp="1"/>
          </p:cNvSpPr>
          <p:nvPr>
            <p:ph idx="1"/>
          </p:nvPr>
        </p:nvSpPr>
        <p:spPr>
          <a:xfrm>
            <a:off x="177281" y="774441"/>
            <a:ext cx="11330473" cy="4897016"/>
          </a:xfrm>
        </p:spPr>
        <p:txBody>
          <a:bodyPr>
            <a:normAutofit fontScale="92500" lnSpcReduction="10000"/>
          </a:bodyPr>
          <a:lstStyle/>
          <a:p>
            <a:r>
              <a:rPr lang="en-US" sz="3200" b="1" dirty="0">
                <a:solidFill>
                  <a:schemeClr val="accent1"/>
                </a:solidFill>
              </a:rPr>
              <a:t>1.1. Database models </a:t>
            </a:r>
          </a:p>
          <a:p>
            <a:pPr algn="just"/>
            <a:r>
              <a:rPr lang="en-US" sz="3200" dirty="0"/>
              <a:t>A </a:t>
            </a:r>
            <a:r>
              <a:rPr lang="en-US" sz="3200" b="1" dirty="0">
                <a:solidFill>
                  <a:srgbClr val="FF0000"/>
                </a:solidFill>
              </a:rPr>
              <a:t>data model </a:t>
            </a:r>
            <a:r>
              <a:rPr lang="en-US" sz="3200" dirty="0"/>
              <a:t>shows the </a:t>
            </a:r>
            <a:r>
              <a:rPr lang="en-US" sz="3200" b="1" dirty="0"/>
              <a:t>logical structure </a:t>
            </a:r>
            <a:r>
              <a:rPr lang="en-US" sz="3200" dirty="0"/>
              <a:t>of a database including </a:t>
            </a:r>
            <a:r>
              <a:rPr lang="en-US" sz="3200" b="1" dirty="0">
                <a:solidFill>
                  <a:srgbClr val="C00000"/>
                </a:solidFill>
              </a:rPr>
              <a:t>the relationships </a:t>
            </a:r>
            <a:r>
              <a:rPr lang="en-US" sz="3200" dirty="0"/>
              <a:t>and </a:t>
            </a:r>
            <a:r>
              <a:rPr lang="en-US" sz="3200" b="1" dirty="0">
                <a:solidFill>
                  <a:srgbClr val="C00000"/>
                </a:solidFill>
              </a:rPr>
              <a:t>constraints</a:t>
            </a:r>
            <a:r>
              <a:rPr lang="en-US" sz="3200" dirty="0"/>
              <a:t> that determine how data can be accessed and stored. </a:t>
            </a:r>
          </a:p>
          <a:p>
            <a:pPr algn="just"/>
            <a:r>
              <a:rPr lang="en-US" sz="3200" b="1" dirty="0">
                <a:solidFill>
                  <a:srgbClr val="00B050"/>
                </a:solidFill>
              </a:rPr>
              <a:t>1.1.1. Relational model  </a:t>
            </a:r>
          </a:p>
          <a:p>
            <a:pPr algn="just"/>
            <a:r>
              <a:rPr lang="en-US" sz="3200" dirty="0"/>
              <a:t>The most common model, the relational model sorts data into tables known as relations.</a:t>
            </a:r>
          </a:p>
          <a:p>
            <a:r>
              <a:rPr lang="en-US" sz="3200" dirty="0"/>
              <a:t>A relation (</a:t>
            </a:r>
            <a:r>
              <a:rPr lang="en-US" sz="3200" b="1" dirty="0">
                <a:solidFill>
                  <a:srgbClr val="FF0000"/>
                </a:solidFill>
              </a:rPr>
              <a:t>table</a:t>
            </a:r>
            <a:r>
              <a:rPr lang="en-US" sz="3200" dirty="0"/>
              <a:t>) consists of </a:t>
            </a:r>
            <a:r>
              <a:rPr lang="en-US" sz="3200" b="1" dirty="0">
                <a:solidFill>
                  <a:srgbClr val="C00000"/>
                </a:solidFill>
              </a:rPr>
              <a:t>columns</a:t>
            </a:r>
            <a:r>
              <a:rPr lang="en-US" sz="3200" dirty="0"/>
              <a:t> (</a:t>
            </a:r>
            <a:r>
              <a:rPr lang="en-US" sz="3200" b="1" dirty="0">
                <a:solidFill>
                  <a:srgbClr val="FF0000"/>
                </a:solidFill>
              </a:rPr>
              <a:t>attribute</a:t>
            </a:r>
            <a:r>
              <a:rPr lang="en-US" sz="3200" dirty="0"/>
              <a:t>). </a:t>
            </a:r>
          </a:p>
          <a:p>
            <a:r>
              <a:rPr lang="en-US" sz="3200" b="1" dirty="0">
                <a:solidFill>
                  <a:srgbClr val="00B0F0"/>
                </a:solidFill>
              </a:rPr>
              <a:t>All attributes </a:t>
            </a:r>
            <a:r>
              <a:rPr lang="en-US" sz="3200" dirty="0"/>
              <a:t>in a table are </a:t>
            </a:r>
            <a:r>
              <a:rPr lang="en-US" sz="3200" b="1" dirty="0">
                <a:solidFill>
                  <a:srgbClr val="FF0000"/>
                </a:solidFill>
              </a:rPr>
              <a:t>called Domain</a:t>
            </a:r>
            <a:r>
              <a:rPr lang="en-US" sz="3200" dirty="0"/>
              <a:t>. </a:t>
            </a:r>
          </a:p>
          <a:p>
            <a:r>
              <a:rPr lang="en-US" sz="3200" b="1" dirty="0">
                <a:solidFill>
                  <a:srgbClr val="FF0000"/>
                </a:solidFill>
              </a:rPr>
              <a:t>One attribute </a:t>
            </a:r>
            <a:r>
              <a:rPr lang="en-US" sz="3200" dirty="0"/>
              <a:t>or a </a:t>
            </a:r>
            <a:r>
              <a:rPr lang="en-US" sz="3200" b="1" dirty="0">
                <a:solidFill>
                  <a:srgbClr val="FF0000"/>
                </a:solidFill>
              </a:rPr>
              <a:t>group of attribute </a:t>
            </a:r>
            <a:r>
              <a:rPr lang="en-US" sz="3200" dirty="0"/>
              <a:t>are chosen to be a </a:t>
            </a:r>
            <a:r>
              <a:rPr lang="en-US" sz="3200" b="1" dirty="0">
                <a:solidFill>
                  <a:srgbClr val="00B050"/>
                </a:solidFill>
              </a:rPr>
              <a:t>primary key </a:t>
            </a:r>
            <a:r>
              <a:rPr lang="en-US" sz="3200" dirty="0"/>
              <a:t>or a </a:t>
            </a:r>
            <a:r>
              <a:rPr lang="en-US" sz="3200" b="1" dirty="0">
                <a:solidFill>
                  <a:srgbClr val="0070C0"/>
                </a:solidFill>
              </a:rPr>
              <a:t>foreign key</a:t>
            </a:r>
            <a:r>
              <a:rPr lang="en-US" sz="3200" dirty="0"/>
              <a:t>. </a:t>
            </a:r>
          </a:p>
        </p:txBody>
      </p:sp>
      <p:pic>
        <p:nvPicPr>
          <p:cNvPr id="5" name="Picture 4">
            <a:extLst>
              <a:ext uri="{FF2B5EF4-FFF2-40B4-BE49-F238E27FC236}">
                <a16:creationId xmlns:a16="http://schemas.microsoft.com/office/drawing/2014/main" id="{21C558C7-6594-497F-EF00-6862AD8F92D5}"/>
              </a:ext>
            </a:extLst>
          </p:cNvPr>
          <p:cNvPicPr>
            <a:picLocks noChangeAspect="1"/>
          </p:cNvPicPr>
          <p:nvPr/>
        </p:nvPicPr>
        <p:blipFill>
          <a:blip r:embed="rId2"/>
          <a:srcRect l="4196" t="9710"/>
          <a:stretch>
            <a:fillRect/>
          </a:stretch>
        </p:blipFill>
        <p:spPr>
          <a:xfrm>
            <a:off x="304800" y="3254666"/>
            <a:ext cx="11582400" cy="3189677"/>
          </a:xfrm>
          <a:prstGeom prst="rect">
            <a:avLst/>
          </a:prstGeom>
        </p:spPr>
      </p:pic>
    </p:spTree>
    <p:extLst>
      <p:ext uri="{BB962C8B-B14F-4D97-AF65-F5344CB8AC3E}">
        <p14:creationId xmlns:p14="http://schemas.microsoft.com/office/powerpoint/2010/main" val="388567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E364FA-AD55-5432-401E-E08188EAC51E}"/>
              </a:ext>
            </a:extLst>
          </p:cNvPr>
          <p:cNvSpPr>
            <a:spLocks noGrp="1"/>
          </p:cNvSpPr>
          <p:nvPr>
            <p:ph idx="1"/>
          </p:nvPr>
        </p:nvSpPr>
        <p:spPr>
          <a:xfrm>
            <a:off x="209549" y="219074"/>
            <a:ext cx="11782425" cy="6467475"/>
          </a:xfrm>
        </p:spPr>
        <p:txBody>
          <a:bodyPr>
            <a:normAutofit fontScale="92500"/>
          </a:bodyPr>
          <a:lstStyle/>
          <a:p>
            <a:pPr algn="just"/>
            <a:r>
              <a:rPr lang="en-US" b="1" dirty="0">
                <a:solidFill>
                  <a:srgbClr val="FF0000"/>
                </a:solidFill>
              </a:rPr>
              <a:t>Step 4: </a:t>
            </a:r>
            <a:r>
              <a:rPr lang="en-US" dirty="0"/>
              <a:t>In the next dialog boxes that appear choose different options by using the different dialog boxes provided. </a:t>
            </a:r>
          </a:p>
          <a:p>
            <a:pPr algn="just"/>
            <a:r>
              <a:rPr lang="en-US" dirty="0"/>
              <a:t>Among the options to choose is making the first row contain column headings, choosing the primary key, etc. </a:t>
            </a:r>
          </a:p>
          <a:p>
            <a:pPr algn="just"/>
            <a:r>
              <a:rPr lang="en-US" dirty="0"/>
              <a:t>In all these options the dialog boxes will guide the process. </a:t>
            </a:r>
          </a:p>
          <a:p>
            <a:pPr algn="just"/>
            <a:r>
              <a:rPr lang="en-US" b="1" dirty="0">
                <a:solidFill>
                  <a:srgbClr val="007FDE"/>
                </a:solidFill>
              </a:rPr>
              <a:t>Exporting</a:t>
            </a:r>
            <a:r>
              <a:rPr lang="en-US" dirty="0"/>
              <a:t> data from Access to other applications is done also by using the External Data menu. The steps are shown below: </a:t>
            </a:r>
          </a:p>
          <a:p>
            <a:pPr algn="just"/>
            <a:r>
              <a:rPr lang="en-US" b="1" dirty="0">
                <a:solidFill>
                  <a:srgbClr val="FF0000"/>
                </a:solidFill>
              </a:rPr>
              <a:t>Step 1: </a:t>
            </a:r>
            <a:r>
              <a:rPr lang="en-US" dirty="0"/>
              <a:t>Under the External Data menu in the Export group click on one of the application </a:t>
            </a:r>
          </a:p>
          <a:p>
            <a:pPr algn="just"/>
            <a:r>
              <a:rPr lang="en-US" dirty="0"/>
              <a:t>icons. In this case the icon for Excel was clicked. </a:t>
            </a:r>
          </a:p>
          <a:p>
            <a:pPr algn="just"/>
            <a:r>
              <a:rPr lang="en-US" b="1" dirty="0">
                <a:solidFill>
                  <a:srgbClr val="FF0000"/>
                </a:solidFill>
              </a:rPr>
              <a:t>Step 2: </a:t>
            </a:r>
            <a:r>
              <a:rPr lang="en-US" dirty="0"/>
              <a:t>Browse the folders on the computer so as to choose where the new exported file will be </a:t>
            </a:r>
          </a:p>
          <a:p>
            <a:pPr algn="just"/>
            <a:r>
              <a:rPr lang="en-US" dirty="0"/>
              <a:t>stored and its format. Here also specify different options like </a:t>
            </a:r>
            <a:r>
              <a:rPr lang="en-US" b="1" dirty="0">
                <a:solidFill>
                  <a:srgbClr val="00B050"/>
                </a:solidFill>
              </a:rPr>
              <a:t>Export data with formatting and layout</a:t>
            </a:r>
            <a:r>
              <a:rPr lang="en-US" dirty="0"/>
              <a:t> </a:t>
            </a:r>
          </a:p>
          <a:p>
            <a:pPr algn="just"/>
            <a:r>
              <a:rPr lang="en-US" b="1" dirty="0">
                <a:solidFill>
                  <a:srgbClr val="FF0000"/>
                </a:solidFill>
              </a:rPr>
              <a:t>Step 3: </a:t>
            </a:r>
            <a:r>
              <a:rPr lang="en-US" dirty="0"/>
              <a:t>Click Ok. Immediately the new file will be stored to the location specified. </a:t>
            </a:r>
          </a:p>
        </p:txBody>
      </p:sp>
    </p:spTree>
    <p:extLst>
      <p:ext uri="{BB962C8B-B14F-4D97-AF65-F5344CB8AC3E}">
        <p14:creationId xmlns:p14="http://schemas.microsoft.com/office/powerpoint/2010/main" val="32937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19AF9F-7A88-9E75-E667-0448F705634C}"/>
              </a:ext>
            </a:extLst>
          </p:cNvPr>
          <p:cNvSpPr>
            <a:spLocks noGrp="1"/>
          </p:cNvSpPr>
          <p:nvPr>
            <p:ph idx="1"/>
          </p:nvPr>
        </p:nvSpPr>
        <p:spPr>
          <a:xfrm>
            <a:off x="192024" y="237743"/>
            <a:ext cx="11740896" cy="6439281"/>
          </a:xfrm>
        </p:spPr>
        <p:txBody>
          <a:bodyPr>
            <a:normAutofit/>
          </a:bodyPr>
          <a:lstStyle/>
          <a:p>
            <a:pPr algn="just"/>
            <a:r>
              <a:rPr lang="en-US" b="1" dirty="0">
                <a:solidFill>
                  <a:srgbClr val="00B050"/>
                </a:solidFill>
              </a:rPr>
              <a:t>1.8.4. Creating a query in design view </a:t>
            </a:r>
          </a:p>
          <a:p>
            <a:pPr algn="just"/>
            <a:r>
              <a:rPr lang="en-US" b="1" dirty="0">
                <a:solidFill>
                  <a:srgbClr val="0070C0"/>
                </a:solidFill>
              </a:rPr>
              <a:t>A. First method:</a:t>
            </a:r>
            <a:r>
              <a:rPr lang="en-US" b="1" dirty="0">
                <a:solidFill>
                  <a:srgbClr val="FF0000"/>
                </a:solidFill>
              </a:rPr>
              <a:t> </a:t>
            </a:r>
          </a:p>
          <a:p>
            <a:pPr algn="just"/>
            <a:r>
              <a:rPr lang="en-US" b="1" dirty="0">
                <a:solidFill>
                  <a:srgbClr val="FF0000"/>
                </a:solidFill>
              </a:rPr>
              <a:t>Step 1: </a:t>
            </a:r>
            <a:r>
              <a:rPr lang="en-US" dirty="0"/>
              <a:t>Under the </a:t>
            </a:r>
            <a:r>
              <a:rPr lang="en-US" b="1" dirty="0">
                <a:solidFill>
                  <a:srgbClr val="00B050"/>
                </a:solidFill>
              </a:rPr>
              <a:t>Create </a:t>
            </a:r>
            <a:r>
              <a:rPr lang="en-US" dirty="0"/>
              <a:t>menu in the </a:t>
            </a:r>
            <a:r>
              <a:rPr lang="en-US" b="1" dirty="0">
                <a:solidFill>
                  <a:srgbClr val="C00000"/>
                </a:solidFill>
              </a:rPr>
              <a:t>Queries</a:t>
            </a:r>
            <a:r>
              <a:rPr lang="en-US" dirty="0"/>
              <a:t> group click on </a:t>
            </a:r>
            <a:r>
              <a:rPr lang="en-US" b="1" dirty="0">
                <a:solidFill>
                  <a:srgbClr val="00B050"/>
                </a:solidFill>
              </a:rPr>
              <a:t>Query Design </a:t>
            </a:r>
          </a:p>
          <a:p>
            <a:pPr algn="just"/>
            <a:r>
              <a:rPr lang="en-US" b="1" dirty="0">
                <a:solidFill>
                  <a:srgbClr val="FF0000"/>
                </a:solidFill>
              </a:rPr>
              <a:t>Step 2: </a:t>
            </a:r>
            <a:r>
              <a:rPr lang="en-US" dirty="0"/>
              <a:t>In popup dialog box, choose the tables on which the query will be run </a:t>
            </a:r>
          </a:p>
          <a:p>
            <a:pPr algn="just"/>
            <a:r>
              <a:rPr lang="en-US" b="1" dirty="0">
                <a:solidFill>
                  <a:srgbClr val="FF0000"/>
                </a:solidFill>
              </a:rPr>
              <a:t>Step 3: </a:t>
            </a:r>
            <a:r>
              <a:rPr lang="en-US" dirty="0"/>
              <a:t>Click </a:t>
            </a:r>
            <a:r>
              <a:rPr lang="en-US" b="1" dirty="0">
                <a:solidFill>
                  <a:srgbClr val="00B050"/>
                </a:solidFill>
              </a:rPr>
              <a:t>Add </a:t>
            </a:r>
            <a:r>
              <a:rPr lang="en-US" dirty="0"/>
              <a:t>to make those tables be part of the query </a:t>
            </a:r>
          </a:p>
          <a:p>
            <a:pPr algn="just"/>
            <a:r>
              <a:rPr lang="en-US" b="1" dirty="0">
                <a:solidFill>
                  <a:srgbClr val="FF0000"/>
                </a:solidFill>
              </a:rPr>
              <a:t>Step 4: </a:t>
            </a:r>
            <a:r>
              <a:rPr lang="en-US" dirty="0"/>
              <a:t>Click </a:t>
            </a:r>
            <a:r>
              <a:rPr lang="en-US" b="1" dirty="0">
                <a:solidFill>
                  <a:srgbClr val="00B050"/>
                </a:solidFill>
              </a:rPr>
              <a:t>Add</a:t>
            </a:r>
            <a:r>
              <a:rPr lang="en-US" dirty="0"/>
              <a:t> </a:t>
            </a:r>
          </a:p>
          <a:p>
            <a:pPr algn="just"/>
            <a:r>
              <a:rPr lang="en-US" b="1" dirty="0">
                <a:solidFill>
                  <a:srgbClr val="FF0000"/>
                </a:solidFill>
              </a:rPr>
              <a:t>Step 5: </a:t>
            </a:r>
            <a:r>
              <a:rPr lang="en-US" dirty="0"/>
              <a:t>Select the columns to appear in the query results by double clicking them. </a:t>
            </a:r>
          </a:p>
          <a:p>
            <a:pPr algn="just"/>
            <a:r>
              <a:rPr lang="en-US" b="1" dirty="0">
                <a:solidFill>
                  <a:srgbClr val="FF0000"/>
                </a:solidFill>
              </a:rPr>
              <a:t>Step 6 (Optional): </a:t>
            </a:r>
            <a:r>
              <a:rPr lang="en-US" dirty="0"/>
              <a:t>If the query is based on more than one table, link the related columns by dragging the column name from one table to the column to the other table.</a:t>
            </a:r>
          </a:p>
          <a:p>
            <a:pPr algn="just"/>
            <a:r>
              <a:rPr lang="en-US" b="1" dirty="0">
                <a:solidFill>
                  <a:srgbClr val="FF0000"/>
                </a:solidFill>
              </a:rPr>
              <a:t>Step 7: </a:t>
            </a:r>
            <a:r>
              <a:rPr lang="en-US" dirty="0"/>
              <a:t>Run the query by clicking on </a:t>
            </a:r>
            <a:r>
              <a:rPr lang="en-US" b="1" dirty="0">
                <a:solidFill>
                  <a:srgbClr val="00B050"/>
                </a:solidFill>
              </a:rPr>
              <a:t>Run</a:t>
            </a:r>
            <a:r>
              <a:rPr lang="en-US" dirty="0"/>
              <a:t> icon</a:t>
            </a:r>
          </a:p>
        </p:txBody>
      </p:sp>
    </p:spTree>
    <p:extLst>
      <p:ext uri="{BB962C8B-B14F-4D97-AF65-F5344CB8AC3E}">
        <p14:creationId xmlns:p14="http://schemas.microsoft.com/office/powerpoint/2010/main" val="3547401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3F6B4A-200B-D437-4A4A-41B9EE0260D0}"/>
              </a:ext>
            </a:extLst>
          </p:cNvPr>
          <p:cNvSpPr>
            <a:spLocks noGrp="1"/>
          </p:cNvSpPr>
          <p:nvPr>
            <p:ph idx="1"/>
          </p:nvPr>
        </p:nvSpPr>
        <p:spPr>
          <a:xfrm>
            <a:off x="255181" y="223284"/>
            <a:ext cx="11738345" cy="6400800"/>
          </a:xfrm>
        </p:spPr>
        <p:txBody>
          <a:bodyPr/>
          <a:lstStyle/>
          <a:p>
            <a:pPr algn="just"/>
            <a:r>
              <a:rPr lang="en-US" b="1" dirty="0">
                <a:solidFill>
                  <a:srgbClr val="0070C0"/>
                </a:solidFill>
              </a:rPr>
              <a:t>B. Second method: </a:t>
            </a:r>
          </a:p>
          <a:p>
            <a:pPr algn="just"/>
            <a:r>
              <a:rPr lang="en-US" b="1" dirty="0">
                <a:solidFill>
                  <a:schemeClr val="accent2">
                    <a:lumMod val="50000"/>
                  </a:schemeClr>
                </a:solidFill>
              </a:rPr>
              <a:t>Creating a query by using the query wizard </a:t>
            </a:r>
          </a:p>
          <a:p>
            <a:pPr algn="just"/>
            <a:r>
              <a:rPr lang="en-US" b="1" dirty="0">
                <a:solidFill>
                  <a:srgbClr val="FF0000"/>
                </a:solidFill>
              </a:rPr>
              <a:t>Step 1: </a:t>
            </a:r>
            <a:r>
              <a:rPr lang="en-US" dirty="0"/>
              <a:t>Click on Create menu, </a:t>
            </a:r>
          </a:p>
          <a:p>
            <a:pPr algn="just"/>
            <a:r>
              <a:rPr lang="en-US" b="1" dirty="0">
                <a:solidFill>
                  <a:srgbClr val="FF0000"/>
                </a:solidFill>
              </a:rPr>
              <a:t>Step 2: </a:t>
            </a:r>
            <a:r>
              <a:rPr lang="en-US" dirty="0"/>
              <a:t>In the queries group click on Query Wizard </a:t>
            </a:r>
          </a:p>
          <a:p>
            <a:pPr algn="just"/>
            <a:r>
              <a:rPr lang="en-US" b="1" dirty="0">
                <a:solidFill>
                  <a:srgbClr val="FF0000"/>
                </a:solidFill>
              </a:rPr>
              <a:t>Step 3: </a:t>
            </a:r>
            <a:r>
              <a:rPr lang="en-US" dirty="0"/>
              <a:t>Select (Click) one query type that is going to be used. The query types can be</a:t>
            </a:r>
            <a:r>
              <a:rPr lang="en-US" b="1" dirty="0">
                <a:solidFill>
                  <a:srgbClr val="FF0000"/>
                </a:solidFill>
              </a:rPr>
              <a:t> </a:t>
            </a:r>
            <a:r>
              <a:rPr lang="en-US" dirty="0"/>
              <a:t>Simple Query Wizard, Crosstab Query Wizard, Find Duplicate Query Wizard, Find Unmatched Query Wizard. In this example the Simple Query Wizard was selected. </a:t>
            </a:r>
          </a:p>
          <a:p>
            <a:pPr algn="just"/>
            <a:r>
              <a:rPr lang="en-US" b="1" dirty="0">
                <a:solidFill>
                  <a:srgbClr val="FF0000"/>
                </a:solidFill>
              </a:rPr>
              <a:t>Step 4: </a:t>
            </a:r>
            <a:r>
              <a:rPr lang="en-US" dirty="0"/>
              <a:t>Click OK</a:t>
            </a:r>
          </a:p>
        </p:txBody>
      </p:sp>
      <p:pic>
        <p:nvPicPr>
          <p:cNvPr id="5" name="Picture 4">
            <a:extLst>
              <a:ext uri="{FF2B5EF4-FFF2-40B4-BE49-F238E27FC236}">
                <a16:creationId xmlns:a16="http://schemas.microsoft.com/office/drawing/2014/main" id="{08281D21-A6CB-9252-7F16-B0290AC2EE03}"/>
              </a:ext>
            </a:extLst>
          </p:cNvPr>
          <p:cNvPicPr>
            <a:picLocks noChangeAspect="1"/>
          </p:cNvPicPr>
          <p:nvPr/>
        </p:nvPicPr>
        <p:blipFill>
          <a:blip r:embed="rId2"/>
          <a:srcRect l="3972" t="3542"/>
          <a:stretch>
            <a:fillRect/>
          </a:stretch>
        </p:blipFill>
        <p:spPr>
          <a:xfrm>
            <a:off x="198474" y="74428"/>
            <a:ext cx="7761767" cy="6783572"/>
          </a:xfrm>
          <a:prstGeom prst="rect">
            <a:avLst/>
          </a:prstGeom>
        </p:spPr>
      </p:pic>
    </p:spTree>
    <p:extLst>
      <p:ext uri="{BB962C8B-B14F-4D97-AF65-F5344CB8AC3E}">
        <p14:creationId xmlns:p14="http://schemas.microsoft.com/office/powerpoint/2010/main" val="6443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7DCAAC-6F47-B183-2DBF-49B0EC2C0A1A}"/>
              </a:ext>
            </a:extLst>
          </p:cNvPr>
          <p:cNvSpPr>
            <a:spLocks noGrp="1"/>
          </p:cNvSpPr>
          <p:nvPr>
            <p:ph idx="1"/>
          </p:nvPr>
        </p:nvSpPr>
        <p:spPr>
          <a:xfrm>
            <a:off x="276447" y="233916"/>
            <a:ext cx="11653283" cy="6422065"/>
          </a:xfrm>
        </p:spPr>
        <p:txBody>
          <a:bodyPr/>
          <a:lstStyle/>
          <a:p>
            <a:pPr algn="just"/>
            <a:r>
              <a:rPr lang="en-US" b="1" dirty="0">
                <a:solidFill>
                  <a:srgbClr val="FF0000"/>
                </a:solidFill>
              </a:rPr>
              <a:t>Step 5: </a:t>
            </a:r>
            <a:r>
              <a:rPr lang="en-US" dirty="0"/>
              <a:t>In the new dialog box select the columns which will appear in the results of the query. The selected fields will move to the right in the area under </a:t>
            </a:r>
            <a:r>
              <a:rPr lang="en-US" b="1" dirty="0">
                <a:solidFill>
                  <a:srgbClr val="007FDE"/>
                </a:solidFill>
              </a:rPr>
              <a:t>Selected fields</a:t>
            </a:r>
          </a:p>
          <a:p>
            <a:pPr algn="just"/>
            <a:r>
              <a:rPr lang="en-US" b="1" dirty="0">
                <a:solidFill>
                  <a:srgbClr val="FF0000"/>
                </a:solidFill>
              </a:rPr>
              <a:t>Step 6: </a:t>
            </a:r>
            <a:r>
              <a:rPr lang="en-US" dirty="0"/>
              <a:t>Click Next and follow the prompts. When the Next button is no longer active click on Finish. </a:t>
            </a:r>
          </a:p>
          <a:p>
            <a:pPr algn="just"/>
            <a:endParaRPr lang="en-US" dirty="0"/>
          </a:p>
          <a:p>
            <a:endParaRPr lang="en-US" dirty="0"/>
          </a:p>
        </p:txBody>
      </p:sp>
      <p:pic>
        <p:nvPicPr>
          <p:cNvPr id="5" name="Picture 4">
            <a:extLst>
              <a:ext uri="{FF2B5EF4-FFF2-40B4-BE49-F238E27FC236}">
                <a16:creationId xmlns:a16="http://schemas.microsoft.com/office/drawing/2014/main" id="{9737D4AC-5966-5A10-B4F3-1224E7C68F47}"/>
              </a:ext>
            </a:extLst>
          </p:cNvPr>
          <p:cNvPicPr>
            <a:picLocks noChangeAspect="1"/>
          </p:cNvPicPr>
          <p:nvPr/>
        </p:nvPicPr>
        <p:blipFill>
          <a:blip r:embed="rId2"/>
          <a:stretch>
            <a:fillRect/>
          </a:stretch>
        </p:blipFill>
        <p:spPr>
          <a:xfrm>
            <a:off x="276448" y="202019"/>
            <a:ext cx="9143999" cy="6528390"/>
          </a:xfrm>
          <a:prstGeom prst="rect">
            <a:avLst/>
          </a:prstGeom>
        </p:spPr>
      </p:pic>
    </p:spTree>
    <p:extLst>
      <p:ext uri="{BB962C8B-B14F-4D97-AF65-F5344CB8AC3E}">
        <p14:creationId xmlns:p14="http://schemas.microsoft.com/office/powerpoint/2010/main" val="242895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76616-949C-D753-BD7D-93A32AEE5653}"/>
              </a:ext>
            </a:extLst>
          </p:cNvPr>
          <p:cNvSpPr>
            <a:spLocks noGrp="1"/>
          </p:cNvSpPr>
          <p:nvPr>
            <p:ph type="title"/>
          </p:nvPr>
        </p:nvSpPr>
        <p:spPr>
          <a:xfrm>
            <a:off x="0" y="18256"/>
            <a:ext cx="12192000" cy="800451"/>
          </a:xfr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pPr algn="ctr"/>
            <a:r>
              <a:rPr lang="en-US" b="1" dirty="0">
                <a:solidFill>
                  <a:srgbClr val="C00000"/>
                </a:solidFill>
                <a:latin typeface="+mn-lt"/>
              </a:rPr>
              <a:t>UNIT 2: SQL AND DATABASE PROJECT </a:t>
            </a:r>
          </a:p>
        </p:txBody>
      </p:sp>
      <p:sp>
        <p:nvSpPr>
          <p:cNvPr id="3" name="Content Placeholder 2">
            <a:extLst>
              <a:ext uri="{FF2B5EF4-FFF2-40B4-BE49-F238E27FC236}">
                <a16:creationId xmlns:a16="http://schemas.microsoft.com/office/drawing/2014/main" id="{07CDB6BD-AAB0-9864-5BB9-784E64917905}"/>
              </a:ext>
            </a:extLst>
          </p:cNvPr>
          <p:cNvSpPr>
            <a:spLocks noGrp="1"/>
          </p:cNvSpPr>
          <p:nvPr>
            <p:ph idx="1"/>
          </p:nvPr>
        </p:nvSpPr>
        <p:spPr>
          <a:xfrm>
            <a:off x="148857" y="956930"/>
            <a:ext cx="11876566" cy="5709684"/>
          </a:xfrm>
        </p:spPr>
        <p:txBody>
          <a:bodyPr>
            <a:normAutofit/>
          </a:bodyPr>
          <a:lstStyle/>
          <a:p>
            <a:pPr algn="just"/>
            <a:r>
              <a:rPr lang="en-US" sz="3200" b="1" dirty="0">
                <a:solidFill>
                  <a:srgbClr val="007FDE"/>
                </a:solidFill>
              </a:rPr>
              <a:t>2.1. Introduction to Structured Query Language </a:t>
            </a:r>
          </a:p>
          <a:p>
            <a:pPr algn="just"/>
            <a:r>
              <a:rPr lang="en-US" sz="3200" b="1" dirty="0">
                <a:solidFill>
                  <a:srgbClr val="FF0000"/>
                </a:solidFill>
              </a:rPr>
              <a:t>S</a:t>
            </a:r>
            <a:r>
              <a:rPr lang="en-US" sz="3200" b="1" dirty="0"/>
              <a:t>tructured </a:t>
            </a:r>
            <a:r>
              <a:rPr lang="en-US" sz="3200" b="1" dirty="0">
                <a:solidFill>
                  <a:srgbClr val="FF0000"/>
                </a:solidFill>
              </a:rPr>
              <a:t>Q</a:t>
            </a:r>
            <a:r>
              <a:rPr lang="en-US" sz="3200" b="1" dirty="0"/>
              <a:t>uery </a:t>
            </a:r>
            <a:r>
              <a:rPr lang="en-US" sz="3200" b="1" dirty="0">
                <a:solidFill>
                  <a:srgbClr val="FF0000"/>
                </a:solidFill>
              </a:rPr>
              <a:t>L</a:t>
            </a:r>
            <a:r>
              <a:rPr lang="en-US" sz="3200" b="1" dirty="0"/>
              <a:t>anguage (</a:t>
            </a:r>
            <a:r>
              <a:rPr lang="en-US" sz="3200" b="1" dirty="0">
                <a:solidFill>
                  <a:srgbClr val="FF0000"/>
                </a:solidFill>
              </a:rPr>
              <a:t>SQL</a:t>
            </a:r>
            <a:r>
              <a:rPr lang="en-US" sz="3200" b="1" dirty="0"/>
              <a:t>) </a:t>
            </a:r>
            <a:r>
              <a:rPr lang="en-US" sz="3200" dirty="0"/>
              <a:t>is a computer language that is used to request, add, update, to remove data within a database. </a:t>
            </a:r>
          </a:p>
          <a:p>
            <a:pPr algn="just"/>
            <a:r>
              <a:rPr lang="en-US" sz="3200" b="1" dirty="0">
                <a:solidFill>
                  <a:srgbClr val="00B050"/>
                </a:solidFill>
              </a:rPr>
              <a:t>Commonly used statements are grouped into three categories:</a:t>
            </a:r>
          </a:p>
          <a:p>
            <a:pPr algn="just"/>
            <a:r>
              <a:rPr lang="en-US" sz="3200" b="1" dirty="0">
                <a:solidFill>
                  <a:srgbClr val="FF0000"/>
                </a:solidFill>
              </a:rPr>
              <a:t>Data Definition Language(DDL): </a:t>
            </a:r>
            <a:r>
              <a:rPr lang="en-US" sz="3200" dirty="0"/>
              <a:t>refers to the set of </a:t>
            </a:r>
            <a:r>
              <a:rPr lang="en-US" sz="3200" b="1" dirty="0">
                <a:solidFill>
                  <a:srgbClr val="FF0000"/>
                </a:solidFill>
              </a:rPr>
              <a:t>SQL</a:t>
            </a:r>
            <a:r>
              <a:rPr lang="en-US" sz="3200" dirty="0"/>
              <a:t> statements that can create and set the structures of a database. </a:t>
            </a:r>
          </a:p>
          <a:p>
            <a:pPr algn="just"/>
            <a:r>
              <a:rPr lang="en-US" sz="3200" b="1" dirty="0">
                <a:solidFill>
                  <a:srgbClr val="FF0000"/>
                </a:solidFill>
              </a:rPr>
              <a:t>DDL</a:t>
            </a:r>
            <a:r>
              <a:rPr lang="en-US" sz="3200" dirty="0"/>
              <a:t> is a set of </a:t>
            </a:r>
            <a:r>
              <a:rPr lang="en-US" sz="3200" b="1" dirty="0">
                <a:solidFill>
                  <a:srgbClr val="FF0000"/>
                </a:solidFill>
              </a:rPr>
              <a:t>SQL</a:t>
            </a:r>
            <a:r>
              <a:rPr lang="en-US" sz="3200" dirty="0"/>
              <a:t> commands used to create, modify, and delete database structures but not data. </a:t>
            </a:r>
          </a:p>
          <a:p>
            <a:pPr algn="just"/>
            <a:r>
              <a:rPr lang="en-US" sz="3200" b="1" dirty="0">
                <a:solidFill>
                  <a:srgbClr val="FF0000"/>
                </a:solidFill>
              </a:rPr>
              <a:t>Data Manipulation Language (DML)</a:t>
            </a:r>
            <a:r>
              <a:rPr lang="en-US" sz="3200" dirty="0"/>
              <a:t>refers to a data manipulation language is a set of commends used for adding, deleting, and modifying data in a database. </a:t>
            </a:r>
          </a:p>
        </p:txBody>
      </p:sp>
    </p:spTree>
    <p:extLst>
      <p:ext uri="{BB962C8B-B14F-4D97-AF65-F5344CB8AC3E}">
        <p14:creationId xmlns:p14="http://schemas.microsoft.com/office/powerpoint/2010/main" val="20340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8BEA6D-7920-6521-BD65-2B9AA7327130}"/>
              </a:ext>
            </a:extLst>
          </p:cNvPr>
          <p:cNvSpPr>
            <a:spLocks noGrp="1"/>
          </p:cNvSpPr>
          <p:nvPr>
            <p:ph idx="1"/>
          </p:nvPr>
        </p:nvSpPr>
        <p:spPr>
          <a:xfrm>
            <a:off x="244549" y="223284"/>
            <a:ext cx="11706446" cy="6390167"/>
          </a:xfrm>
        </p:spPr>
        <p:txBody>
          <a:bodyPr>
            <a:normAutofit lnSpcReduction="10000"/>
          </a:bodyPr>
          <a:lstStyle/>
          <a:p>
            <a:pPr algn="just"/>
            <a:r>
              <a:rPr lang="en-US" b="1" dirty="0">
                <a:solidFill>
                  <a:srgbClr val="FF0000"/>
                </a:solidFill>
              </a:rPr>
              <a:t>Data Control Language(DCL) </a:t>
            </a:r>
            <a:r>
              <a:rPr lang="en-US" dirty="0"/>
              <a:t>includes commands such as </a:t>
            </a:r>
            <a:r>
              <a:rPr lang="en-US" b="1" dirty="0">
                <a:solidFill>
                  <a:srgbClr val="00B050"/>
                </a:solidFill>
              </a:rPr>
              <a:t>GRANT</a:t>
            </a:r>
            <a:r>
              <a:rPr lang="en-US" dirty="0"/>
              <a:t> and </a:t>
            </a:r>
            <a:r>
              <a:rPr lang="en-US" b="1" dirty="0">
                <a:solidFill>
                  <a:srgbClr val="00B050"/>
                </a:solidFill>
              </a:rPr>
              <a:t>REVOKE</a:t>
            </a:r>
            <a:r>
              <a:rPr lang="en-US" dirty="0"/>
              <a:t> which mainly deal with the rights, permissions, and other controls of the database system. </a:t>
            </a:r>
          </a:p>
          <a:p>
            <a:pPr algn="just"/>
            <a:r>
              <a:rPr lang="en-US" b="1" dirty="0">
                <a:solidFill>
                  <a:srgbClr val="007FDE"/>
                </a:solidFill>
              </a:rPr>
              <a:t>2.2. Data Definition Language (DDL) </a:t>
            </a:r>
          </a:p>
          <a:p>
            <a:pPr algn="just"/>
            <a:r>
              <a:rPr lang="en-US" dirty="0"/>
              <a:t>Common </a:t>
            </a:r>
            <a:r>
              <a:rPr lang="en-US" b="1" dirty="0">
                <a:solidFill>
                  <a:srgbClr val="FF0000"/>
                </a:solidFill>
              </a:rPr>
              <a:t>DDL</a:t>
            </a:r>
            <a:r>
              <a:rPr lang="en-US" dirty="0"/>
              <a:t> statements include:</a:t>
            </a:r>
          </a:p>
          <a:p>
            <a:pPr algn="just"/>
            <a:r>
              <a:rPr lang="en-US" b="1" dirty="0">
                <a:solidFill>
                  <a:srgbClr val="00B050"/>
                </a:solidFill>
              </a:rPr>
              <a:t>CREATE</a:t>
            </a:r>
            <a:r>
              <a:rPr lang="en-US" dirty="0"/>
              <a:t> (generates a new table) </a:t>
            </a:r>
          </a:p>
          <a:p>
            <a:pPr algn="just"/>
            <a:r>
              <a:rPr lang="en-US" b="1" dirty="0">
                <a:solidFill>
                  <a:srgbClr val="00B050"/>
                </a:solidFill>
              </a:rPr>
              <a:t>ALTER </a:t>
            </a:r>
            <a:r>
              <a:rPr lang="en-US" dirty="0"/>
              <a:t>(alters table) </a:t>
            </a:r>
          </a:p>
          <a:p>
            <a:pPr algn="just"/>
            <a:r>
              <a:rPr lang="en-US" b="1" dirty="0">
                <a:solidFill>
                  <a:srgbClr val="00B050"/>
                </a:solidFill>
              </a:rPr>
              <a:t>DROP </a:t>
            </a:r>
            <a:r>
              <a:rPr lang="en-US" dirty="0"/>
              <a:t>(removes a table from the database) </a:t>
            </a:r>
          </a:p>
          <a:p>
            <a:pPr algn="just"/>
            <a:r>
              <a:rPr lang="en-US" b="1" dirty="0">
                <a:solidFill>
                  <a:srgbClr val="00B050"/>
                </a:solidFill>
              </a:rPr>
              <a:t>2.2.1 Creating and saving a database</a:t>
            </a:r>
          </a:p>
          <a:p>
            <a:pPr algn="just"/>
            <a:r>
              <a:rPr lang="en-US" dirty="0"/>
              <a:t>Here is the </a:t>
            </a:r>
            <a:r>
              <a:rPr lang="en-US" b="1" dirty="0">
                <a:solidFill>
                  <a:srgbClr val="FF0000"/>
                </a:solidFill>
              </a:rPr>
              <a:t>SQL</a:t>
            </a:r>
            <a:r>
              <a:rPr lang="en-US" dirty="0"/>
              <a:t> Syntax to create a new database into </a:t>
            </a:r>
            <a:r>
              <a:rPr lang="en-US" b="1" dirty="0">
                <a:solidFill>
                  <a:srgbClr val="FF0000"/>
                </a:solidFill>
              </a:rPr>
              <a:t>RDBMS</a:t>
            </a:r>
            <a:r>
              <a:rPr lang="en-US" dirty="0"/>
              <a:t>: </a:t>
            </a:r>
          </a:p>
          <a:p>
            <a:pPr algn="just"/>
            <a:r>
              <a:rPr lang="en-US" b="1" dirty="0">
                <a:solidFill>
                  <a:srgbClr val="FF0000"/>
                </a:solidFill>
              </a:rPr>
              <a:t>CREATE DATABASE </a:t>
            </a:r>
            <a:r>
              <a:rPr lang="en-US" b="1" dirty="0" err="1">
                <a:solidFill>
                  <a:srgbClr val="8D42C6"/>
                </a:solidFill>
              </a:rPr>
              <a:t>databasename</a:t>
            </a:r>
            <a:r>
              <a:rPr lang="en-US" dirty="0"/>
              <a:t>; </a:t>
            </a:r>
          </a:p>
          <a:p>
            <a:pPr algn="just"/>
            <a:r>
              <a:rPr lang="en-US" dirty="0"/>
              <a:t>Note that MS Access doesn’t allow a user to create a database using the </a:t>
            </a:r>
            <a:r>
              <a:rPr lang="en-US" b="1" dirty="0">
                <a:solidFill>
                  <a:srgbClr val="FF0000"/>
                </a:solidFill>
              </a:rPr>
              <a:t>SQL</a:t>
            </a:r>
            <a:r>
              <a:rPr lang="en-US" dirty="0"/>
              <a:t> statement </a:t>
            </a:r>
            <a:r>
              <a:rPr lang="en-US" b="1" dirty="0">
                <a:solidFill>
                  <a:srgbClr val="FF0000"/>
                </a:solidFill>
              </a:rPr>
              <a:t>CREATE DATABASE</a:t>
            </a:r>
          </a:p>
          <a:p>
            <a:pPr algn="just"/>
            <a:r>
              <a:rPr lang="en-US" dirty="0"/>
              <a:t>In other </a:t>
            </a:r>
            <a:r>
              <a:rPr lang="en-US" b="1" dirty="0">
                <a:solidFill>
                  <a:srgbClr val="FF0000"/>
                </a:solidFill>
              </a:rPr>
              <a:t>RDBMS</a:t>
            </a:r>
            <a:r>
              <a:rPr lang="en-US" dirty="0"/>
              <a:t> software this </a:t>
            </a:r>
            <a:r>
              <a:rPr lang="en-US" b="1" dirty="0">
                <a:solidFill>
                  <a:srgbClr val="FF0000"/>
                </a:solidFill>
              </a:rPr>
              <a:t>SQL</a:t>
            </a:r>
            <a:r>
              <a:rPr lang="en-US" dirty="0"/>
              <a:t> statement can be executed by the user.</a:t>
            </a:r>
            <a:endParaRPr lang="en-US" b="1" dirty="0">
              <a:solidFill>
                <a:srgbClr val="007FDE"/>
              </a:solidFill>
            </a:endParaRPr>
          </a:p>
        </p:txBody>
      </p:sp>
    </p:spTree>
    <p:extLst>
      <p:ext uri="{BB962C8B-B14F-4D97-AF65-F5344CB8AC3E}">
        <p14:creationId xmlns:p14="http://schemas.microsoft.com/office/powerpoint/2010/main" val="17949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A3A75F-7FC0-5842-98A1-F239C61B0C5B}"/>
              </a:ext>
            </a:extLst>
          </p:cNvPr>
          <p:cNvSpPr>
            <a:spLocks noGrp="1"/>
          </p:cNvSpPr>
          <p:nvPr>
            <p:ph idx="1"/>
          </p:nvPr>
        </p:nvSpPr>
        <p:spPr>
          <a:xfrm>
            <a:off x="170122" y="202019"/>
            <a:ext cx="11812772" cy="6475228"/>
          </a:xfrm>
        </p:spPr>
        <p:txBody>
          <a:bodyPr>
            <a:normAutofit fontScale="92500"/>
          </a:bodyPr>
          <a:lstStyle/>
          <a:p>
            <a:r>
              <a:rPr lang="en-US" b="1" dirty="0">
                <a:solidFill>
                  <a:srgbClr val="00B050"/>
                </a:solidFill>
              </a:rPr>
              <a:t>2.2.2 CREATE TABLE STATEMENT </a:t>
            </a:r>
          </a:p>
          <a:p>
            <a:r>
              <a:rPr lang="en-US" dirty="0"/>
              <a:t>The syntax for creating a new table is: </a:t>
            </a:r>
          </a:p>
          <a:p>
            <a:r>
              <a:rPr lang="en-US" b="1" dirty="0">
                <a:solidFill>
                  <a:srgbClr val="FF0000"/>
                </a:solidFill>
              </a:rPr>
              <a:t>CREATE TABLE </a:t>
            </a:r>
            <a:r>
              <a:rPr lang="en-US" b="1" dirty="0" err="1">
                <a:solidFill>
                  <a:srgbClr val="00B050"/>
                </a:solidFill>
              </a:rPr>
              <a:t>tablename</a:t>
            </a:r>
            <a:r>
              <a:rPr lang="en-US" dirty="0"/>
              <a:t> (</a:t>
            </a:r>
            <a:r>
              <a:rPr lang="en-US" b="1" dirty="0"/>
              <a:t>column1</a:t>
            </a:r>
            <a:r>
              <a:rPr lang="en-US" dirty="0"/>
              <a:t> </a:t>
            </a:r>
            <a:r>
              <a:rPr lang="en-US" b="1" dirty="0">
                <a:solidFill>
                  <a:srgbClr val="7030A0"/>
                </a:solidFill>
              </a:rPr>
              <a:t>datatype</a:t>
            </a:r>
            <a:r>
              <a:rPr lang="en-US" dirty="0"/>
              <a:t>, </a:t>
            </a:r>
            <a:r>
              <a:rPr lang="en-US" b="1" dirty="0"/>
              <a:t>column2 </a:t>
            </a:r>
            <a:r>
              <a:rPr lang="en-US" b="1" dirty="0">
                <a:solidFill>
                  <a:srgbClr val="7030A0"/>
                </a:solidFill>
              </a:rPr>
              <a:t>datatype</a:t>
            </a:r>
            <a:r>
              <a:rPr lang="en-US" dirty="0"/>
              <a:t>, </a:t>
            </a:r>
            <a:r>
              <a:rPr lang="en-US" b="1" dirty="0"/>
              <a:t>column3</a:t>
            </a:r>
            <a:r>
              <a:rPr lang="en-US" dirty="0"/>
              <a:t> </a:t>
            </a:r>
            <a:r>
              <a:rPr lang="en-US" b="1" dirty="0">
                <a:solidFill>
                  <a:srgbClr val="7030A0"/>
                </a:solidFill>
              </a:rPr>
              <a:t>datatype</a:t>
            </a:r>
            <a:r>
              <a:rPr lang="en-US" dirty="0"/>
              <a:t>, .....</a:t>
            </a:r>
            <a:r>
              <a:rPr lang="en-US" b="1" dirty="0" err="1"/>
              <a:t>columnn</a:t>
            </a:r>
            <a:r>
              <a:rPr lang="en-US" dirty="0"/>
              <a:t> </a:t>
            </a:r>
            <a:r>
              <a:rPr lang="en-US" b="1" dirty="0">
                <a:solidFill>
                  <a:srgbClr val="7030A0"/>
                </a:solidFill>
              </a:rPr>
              <a:t>datatype</a:t>
            </a:r>
            <a:r>
              <a:rPr lang="en-US" dirty="0"/>
              <a:t>, </a:t>
            </a:r>
            <a:r>
              <a:rPr lang="en-US" b="1" dirty="0">
                <a:solidFill>
                  <a:srgbClr val="C00000"/>
                </a:solidFill>
              </a:rPr>
              <a:t>primary key </a:t>
            </a:r>
            <a:r>
              <a:rPr lang="en-US" dirty="0"/>
              <a:t>(one or more columns) ); </a:t>
            </a:r>
          </a:p>
          <a:p>
            <a:r>
              <a:rPr lang="en-US" b="1" dirty="0">
                <a:solidFill>
                  <a:srgbClr val="00B050"/>
                </a:solidFill>
              </a:rPr>
              <a:t>2.2.3 DROP TABLE STATEMENT </a:t>
            </a:r>
          </a:p>
          <a:p>
            <a:r>
              <a:rPr lang="en-US" dirty="0"/>
              <a:t>This statement deletes the entire structure as well as the content of the table.</a:t>
            </a:r>
          </a:p>
          <a:p>
            <a:r>
              <a:rPr lang="en-US" dirty="0"/>
              <a:t>The syntax of drop table statement is as follows: </a:t>
            </a:r>
          </a:p>
          <a:p>
            <a:r>
              <a:rPr lang="en-US" b="1" dirty="0">
                <a:solidFill>
                  <a:srgbClr val="FF0000"/>
                </a:solidFill>
              </a:rPr>
              <a:t>DROP TABLE </a:t>
            </a:r>
            <a:r>
              <a:rPr lang="en-US" b="1" dirty="0" err="1">
                <a:solidFill>
                  <a:srgbClr val="00B050"/>
                </a:solidFill>
              </a:rPr>
              <a:t>table_name</a:t>
            </a:r>
            <a:r>
              <a:rPr lang="en-US" dirty="0"/>
              <a:t>; </a:t>
            </a:r>
          </a:p>
          <a:p>
            <a:r>
              <a:rPr lang="en-US" b="1" dirty="0">
                <a:solidFill>
                  <a:srgbClr val="00B050"/>
                </a:solidFill>
              </a:rPr>
              <a:t>2.2.4 ALTER TABLE STATEMENT </a:t>
            </a:r>
          </a:p>
          <a:p>
            <a:r>
              <a:rPr lang="en-US" dirty="0"/>
              <a:t>The </a:t>
            </a:r>
            <a:r>
              <a:rPr lang="en-US" b="1" dirty="0">
                <a:solidFill>
                  <a:srgbClr val="FF0000"/>
                </a:solidFill>
              </a:rPr>
              <a:t>ALTER TABLE </a:t>
            </a:r>
            <a:r>
              <a:rPr lang="en-US" dirty="0"/>
              <a:t>statement is used to </a:t>
            </a:r>
            <a:r>
              <a:rPr lang="en-US" b="1" dirty="0"/>
              <a:t>add, delete </a:t>
            </a:r>
            <a:r>
              <a:rPr lang="en-US" dirty="0"/>
              <a:t>or</a:t>
            </a:r>
            <a:r>
              <a:rPr lang="en-US" b="1" dirty="0"/>
              <a:t> modify </a:t>
            </a:r>
            <a:r>
              <a:rPr lang="en-US" b="1" dirty="0">
                <a:solidFill>
                  <a:srgbClr val="8D42C6"/>
                </a:solidFill>
              </a:rPr>
              <a:t>columns</a:t>
            </a:r>
            <a:r>
              <a:rPr lang="en-US" dirty="0"/>
              <a:t> in an </a:t>
            </a:r>
            <a:r>
              <a:rPr lang="en-US" b="1" dirty="0"/>
              <a:t>existing table</a:t>
            </a:r>
          </a:p>
          <a:p>
            <a:r>
              <a:rPr lang="en-US" dirty="0"/>
              <a:t>Use the </a:t>
            </a:r>
            <a:r>
              <a:rPr lang="en-US" b="1" dirty="0">
                <a:solidFill>
                  <a:srgbClr val="FF0000"/>
                </a:solidFill>
              </a:rPr>
              <a:t>SQL</a:t>
            </a:r>
            <a:r>
              <a:rPr lang="en-US" dirty="0"/>
              <a:t> Command </a:t>
            </a:r>
            <a:r>
              <a:rPr lang="en-US" b="1" dirty="0">
                <a:solidFill>
                  <a:srgbClr val="FF0000"/>
                </a:solidFill>
              </a:rPr>
              <a:t>ALTER TABLE </a:t>
            </a:r>
            <a:r>
              <a:rPr lang="en-US" dirty="0"/>
              <a:t>followed by either </a:t>
            </a:r>
            <a:r>
              <a:rPr lang="en-US" b="1" dirty="0">
                <a:solidFill>
                  <a:srgbClr val="00B050"/>
                </a:solidFill>
              </a:rPr>
              <a:t>ADD </a:t>
            </a:r>
            <a:r>
              <a:rPr lang="en-US" dirty="0"/>
              <a:t>or </a:t>
            </a:r>
            <a:r>
              <a:rPr lang="en-US" b="1" dirty="0">
                <a:solidFill>
                  <a:srgbClr val="00B050"/>
                </a:solidFill>
              </a:rPr>
              <a:t>DROP</a:t>
            </a:r>
            <a:r>
              <a:rPr lang="en-US" dirty="0"/>
              <a:t> or</a:t>
            </a:r>
            <a:r>
              <a:rPr lang="en-US" b="1" dirty="0">
                <a:solidFill>
                  <a:srgbClr val="00B050"/>
                </a:solidFill>
              </a:rPr>
              <a:t> MODIFY</a:t>
            </a:r>
            <a:r>
              <a:rPr lang="en-US" dirty="0"/>
              <a:t>. </a:t>
            </a:r>
          </a:p>
          <a:p>
            <a:r>
              <a:rPr lang="en-US" b="1" dirty="0">
                <a:solidFill>
                  <a:srgbClr val="FF0000"/>
                </a:solidFill>
              </a:rPr>
              <a:t>ALTER TABLE </a:t>
            </a:r>
            <a:r>
              <a:rPr lang="en-US" dirty="0"/>
              <a:t>command can also be used to </a:t>
            </a:r>
            <a:r>
              <a:rPr lang="en-US" b="1" dirty="0">
                <a:solidFill>
                  <a:srgbClr val="007FDE"/>
                </a:solidFill>
              </a:rPr>
              <a:t>add</a:t>
            </a:r>
            <a:r>
              <a:rPr lang="en-US" dirty="0"/>
              <a:t> and </a:t>
            </a:r>
            <a:r>
              <a:rPr lang="en-US" b="1" dirty="0">
                <a:solidFill>
                  <a:srgbClr val="007FDE"/>
                </a:solidFill>
              </a:rPr>
              <a:t>drop </a:t>
            </a:r>
            <a:r>
              <a:rPr lang="en-US" dirty="0"/>
              <a:t>various </a:t>
            </a:r>
            <a:r>
              <a:rPr lang="en-US" b="1" dirty="0">
                <a:solidFill>
                  <a:srgbClr val="FF0000"/>
                </a:solidFill>
              </a:rPr>
              <a:t>constraints</a:t>
            </a:r>
            <a:r>
              <a:rPr lang="en-US" dirty="0"/>
              <a:t> on an existing table.</a:t>
            </a:r>
            <a:endParaRPr lang="en-US" b="1" dirty="0">
              <a:solidFill>
                <a:srgbClr val="00B050"/>
              </a:solidFill>
            </a:endParaRPr>
          </a:p>
        </p:txBody>
      </p:sp>
    </p:spTree>
    <p:extLst>
      <p:ext uri="{BB962C8B-B14F-4D97-AF65-F5344CB8AC3E}">
        <p14:creationId xmlns:p14="http://schemas.microsoft.com/office/powerpoint/2010/main" val="407226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9F3DEA-00E0-E54B-1ED3-78279987F1F4}"/>
              </a:ext>
            </a:extLst>
          </p:cNvPr>
          <p:cNvSpPr>
            <a:spLocks noGrp="1"/>
          </p:cNvSpPr>
          <p:nvPr>
            <p:ph idx="1"/>
          </p:nvPr>
        </p:nvSpPr>
        <p:spPr>
          <a:xfrm>
            <a:off x="244549" y="265814"/>
            <a:ext cx="11727711" cy="6395483"/>
          </a:xfrm>
        </p:spPr>
        <p:txBody>
          <a:bodyPr>
            <a:noAutofit/>
          </a:bodyPr>
          <a:lstStyle/>
          <a:p>
            <a:r>
              <a:rPr lang="en-US" sz="3200" b="1" dirty="0"/>
              <a:t>The basic syntax of </a:t>
            </a:r>
            <a:r>
              <a:rPr lang="en-US" sz="3200" b="1" dirty="0">
                <a:solidFill>
                  <a:srgbClr val="FF0000"/>
                </a:solidFill>
              </a:rPr>
              <a:t>ALTER TABLE </a:t>
            </a:r>
            <a:r>
              <a:rPr lang="en-US" sz="3200" b="1" dirty="0"/>
              <a:t>to add a new column in an existing table is</a:t>
            </a:r>
            <a:r>
              <a:rPr lang="en-US" sz="3200" dirty="0"/>
              <a:t>:</a:t>
            </a:r>
          </a:p>
          <a:p>
            <a:r>
              <a:rPr lang="en-US" sz="3200" b="1" dirty="0">
                <a:solidFill>
                  <a:srgbClr val="FF0000"/>
                </a:solidFill>
              </a:rPr>
              <a:t>ALTER TABLE </a:t>
            </a:r>
            <a:r>
              <a:rPr lang="en-US" sz="3200" b="1" dirty="0" err="1">
                <a:solidFill>
                  <a:srgbClr val="00B050"/>
                </a:solidFill>
              </a:rPr>
              <a:t>table_name</a:t>
            </a:r>
            <a:r>
              <a:rPr lang="en-US" sz="3200" b="1" dirty="0">
                <a:solidFill>
                  <a:srgbClr val="00B050"/>
                </a:solidFill>
              </a:rPr>
              <a:t> </a:t>
            </a:r>
            <a:r>
              <a:rPr lang="en-US" sz="3200" b="1" dirty="0">
                <a:solidFill>
                  <a:srgbClr val="8D42C6"/>
                </a:solidFill>
              </a:rPr>
              <a:t>ADD</a:t>
            </a:r>
            <a:r>
              <a:rPr lang="en-US" sz="3200" dirty="0"/>
              <a:t> </a:t>
            </a:r>
            <a:r>
              <a:rPr lang="en-US" sz="3200" b="1" dirty="0" err="1">
                <a:solidFill>
                  <a:srgbClr val="00B0F0"/>
                </a:solidFill>
              </a:rPr>
              <a:t>column_name</a:t>
            </a:r>
            <a:r>
              <a:rPr lang="en-US" sz="3200" b="1" dirty="0">
                <a:solidFill>
                  <a:srgbClr val="00B0F0"/>
                </a:solidFill>
              </a:rPr>
              <a:t> </a:t>
            </a:r>
            <a:r>
              <a:rPr lang="en-US" sz="3200" b="1" dirty="0">
                <a:solidFill>
                  <a:srgbClr val="C00000"/>
                </a:solidFill>
              </a:rPr>
              <a:t>datatype</a:t>
            </a:r>
            <a:r>
              <a:rPr lang="en-US" sz="3200" dirty="0"/>
              <a:t>; </a:t>
            </a:r>
          </a:p>
          <a:p>
            <a:r>
              <a:rPr lang="en-US" sz="3200" b="1" dirty="0"/>
              <a:t>The basic syntax of </a:t>
            </a:r>
            <a:r>
              <a:rPr lang="en-US" sz="3200" b="1" dirty="0">
                <a:solidFill>
                  <a:srgbClr val="FF0000"/>
                </a:solidFill>
              </a:rPr>
              <a:t>ALTER TABLE </a:t>
            </a:r>
            <a:r>
              <a:rPr lang="en-US" sz="3200" b="1" dirty="0"/>
              <a:t>to</a:t>
            </a:r>
            <a:r>
              <a:rPr lang="en-US" sz="3200" dirty="0"/>
              <a:t> </a:t>
            </a:r>
            <a:r>
              <a:rPr lang="en-US" sz="3200" b="1" dirty="0">
                <a:solidFill>
                  <a:srgbClr val="8D42C6"/>
                </a:solidFill>
              </a:rPr>
              <a:t>DROP</a:t>
            </a:r>
            <a:r>
              <a:rPr lang="en-US" sz="3200" b="1" dirty="0">
                <a:solidFill>
                  <a:schemeClr val="accent2">
                    <a:lumMod val="75000"/>
                  </a:schemeClr>
                </a:solidFill>
              </a:rPr>
              <a:t> </a:t>
            </a:r>
            <a:r>
              <a:rPr lang="en-US" sz="3200" b="1" dirty="0"/>
              <a:t>COLUMN in an existing table is</a:t>
            </a:r>
            <a:r>
              <a:rPr lang="en-US" sz="3200" dirty="0"/>
              <a:t>:</a:t>
            </a:r>
          </a:p>
          <a:p>
            <a:r>
              <a:rPr lang="en-US" sz="3200" b="1" dirty="0">
                <a:solidFill>
                  <a:srgbClr val="FF0000"/>
                </a:solidFill>
              </a:rPr>
              <a:t>ALTER TABLE </a:t>
            </a:r>
            <a:r>
              <a:rPr lang="en-US" sz="3200" b="1" dirty="0" err="1">
                <a:solidFill>
                  <a:srgbClr val="00B050"/>
                </a:solidFill>
              </a:rPr>
              <a:t>table_name</a:t>
            </a:r>
            <a:r>
              <a:rPr lang="en-US" sz="3200" b="1" dirty="0">
                <a:solidFill>
                  <a:srgbClr val="00B050"/>
                </a:solidFill>
              </a:rPr>
              <a:t> </a:t>
            </a:r>
            <a:r>
              <a:rPr lang="en-US" sz="3200" b="1" dirty="0">
                <a:solidFill>
                  <a:srgbClr val="8D42C6"/>
                </a:solidFill>
              </a:rPr>
              <a:t>DROP</a:t>
            </a:r>
            <a:r>
              <a:rPr lang="en-US" sz="3200" dirty="0"/>
              <a:t> </a:t>
            </a:r>
            <a:r>
              <a:rPr lang="en-US" sz="3200" b="1" dirty="0" err="1">
                <a:solidFill>
                  <a:srgbClr val="00B0F0"/>
                </a:solidFill>
              </a:rPr>
              <a:t>column_name</a:t>
            </a:r>
            <a:r>
              <a:rPr lang="en-US" sz="3200" dirty="0"/>
              <a:t>; </a:t>
            </a:r>
          </a:p>
          <a:p>
            <a:r>
              <a:rPr lang="en-US" sz="3200" b="1" dirty="0">
                <a:solidFill>
                  <a:srgbClr val="FF0000"/>
                </a:solidFill>
              </a:rPr>
              <a:t>ALTER TABLE </a:t>
            </a:r>
            <a:r>
              <a:rPr lang="en-US" sz="3200" b="1" dirty="0" err="1">
                <a:solidFill>
                  <a:srgbClr val="00B050"/>
                </a:solidFill>
              </a:rPr>
              <a:t>table_name</a:t>
            </a:r>
            <a:r>
              <a:rPr lang="en-US" sz="3200" b="1" dirty="0">
                <a:solidFill>
                  <a:srgbClr val="00B050"/>
                </a:solidFill>
              </a:rPr>
              <a:t> </a:t>
            </a:r>
            <a:r>
              <a:rPr lang="en-US" sz="3200" b="1" dirty="0">
                <a:solidFill>
                  <a:srgbClr val="8D42C6"/>
                </a:solidFill>
              </a:rPr>
              <a:t>ADD</a:t>
            </a:r>
            <a:r>
              <a:rPr lang="en-US" sz="3200" dirty="0"/>
              <a:t> </a:t>
            </a:r>
            <a:r>
              <a:rPr lang="en-US" sz="3200" b="1" dirty="0"/>
              <a:t>constraint</a:t>
            </a:r>
            <a:r>
              <a:rPr lang="en-US" sz="3200" dirty="0"/>
              <a:t> </a:t>
            </a:r>
            <a:r>
              <a:rPr lang="en-US" sz="3200" b="1" dirty="0">
                <a:solidFill>
                  <a:srgbClr val="C00000"/>
                </a:solidFill>
              </a:rPr>
              <a:t>primary key</a:t>
            </a:r>
            <a:r>
              <a:rPr lang="en-US" sz="3200" dirty="0"/>
              <a:t>(</a:t>
            </a:r>
            <a:r>
              <a:rPr lang="en-US" sz="3200" b="1" dirty="0">
                <a:solidFill>
                  <a:srgbClr val="00B0F0"/>
                </a:solidFill>
              </a:rPr>
              <a:t>column1, column2...</a:t>
            </a:r>
            <a:r>
              <a:rPr lang="en-US" sz="3200" dirty="0"/>
              <a:t>);</a:t>
            </a:r>
          </a:p>
          <a:p>
            <a:r>
              <a:rPr lang="en-US" sz="3200" b="1" dirty="0">
                <a:solidFill>
                  <a:srgbClr val="007FDE"/>
                </a:solidFill>
              </a:rPr>
              <a:t>2.3 SQL CONSTRAINTS APPLICATION TO MS ACCESS TABLE </a:t>
            </a:r>
          </a:p>
          <a:p>
            <a:r>
              <a:rPr lang="en-US" sz="3200" dirty="0"/>
              <a:t>The following are commonly used </a:t>
            </a:r>
            <a:r>
              <a:rPr lang="en-US" sz="3200" b="1" dirty="0">
                <a:solidFill>
                  <a:srgbClr val="FF0000"/>
                </a:solidFill>
              </a:rPr>
              <a:t>constraints</a:t>
            </a:r>
            <a:r>
              <a:rPr lang="en-US" sz="3200" dirty="0"/>
              <a:t> available in </a:t>
            </a:r>
            <a:r>
              <a:rPr lang="en-US" sz="3200" b="1" dirty="0">
                <a:solidFill>
                  <a:srgbClr val="FF0000"/>
                </a:solidFill>
              </a:rPr>
              <a:t>SQL</a:t>
            </a:r>
            <a:r>
              <a:rPr lang="en-US" sz="3200" dirty="0"/>
              <a:t>. </a:t>
            </a:r>
          </a:p>
          <a:p>
            <a:r>
              <a:rPr lang="en-US" sz="3200" b="1" dirty="0">
                <a:solidFill>
                  <a:srgbClr val="00B050"/>
                </a:solidFill>
              </a:rPr>
              <a:t>Not null constraint: </a:t>
            </a:r>
            <a:r>
              <a:rPr lang="en-US" sz="3200" dirty="0"/>
              <a:t>ensures that a column cannot have null value. </a:t>
            </a:r>
          </a:p>
          <a:p>
            <a:r>
              <a:rPr lang="en-US" sz="3200" b="1" dirty="0">
                <a:solidFill>
                  <a:srgbClr val="00B050"/>
                </a:solidFill>
              </a:rPr>
              <a:t>Unique constraint: </a:t>
            </a:r>
            <a:r>
              <a:rPr lang="en-US" sz="3200" dirty="0"/>
              <a:t>ensures that all values in a column are different. </a:t>
            </a:r>
          </a:p>
        </p:txBody>
      </p:sp>
    </p:spTree>
    <p:extLst>
      <p:ext uri="{BB962C8B-B14F-4D97-AF65-F5344CB8AC3E}">
        <p14:creationId xmlns:p14="http://schemas.microsoft.com/office/powerpoint/2010/main" val="379457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7CC843-1331-3F7B-7E05-A8EA271E26D2}"/>
              </a:ext>
            </a:extLst>
          </p:cNvPr>
          <p:cNvSpPr>
            <a:spLocks noGrp="1"/>
          </p:cNvSpPr>
          <p:nvPr>
            <p:ph idx="1"/>
          </p:nvPr>
        </p:nvSpPr>
        <p:spPr>
          <a:xfrm>
            <a:off x="142875" y="152400"/>
            <a:ext cx="11830050" cy="6471684"/>
          </a:xfrm>
        </p:spPr>
        <p:txBody>
          <a:bodyPr>
            <a:noAutofit/>
          </a:bodyPr>
          <a:lstStyle/>
          <a:p>
            <a:r>
              <a:rPr lang="en-US" sz="2900" b="1" dirty="0">
                <a:solidFill>
                  <a:srgbClr val="00B050"/>
                </a:solidFill>
              </a:rPr>
              <a:t>Primary key: </a:t>
            </a:r>
            <a:r>
              <a:rPr lang="en-US" sz="2900" dirty="0"/>
              <a:t>uniquely identified each </a:t>
            </a:r>
            <a:r>
              <a:rPr lang="en-US" sz="2900" b="1" dirty="0">
                <a:solidFill>
                  <a:srgbClr val="FF0000"/>
                </a:solidFill>
              </a:rPr>
              <a:t>rows/records </a:t>
            </a:r>
            <a:r>
              <a:rPr lang="en-US" sz="2900" dirty="0"/>
              <a:t>in a database table. </a:t>
            </a:r>
          </a:p>
          <a:p>
            <a:r>
              <a:rPr lang="en-US" sz="2900" b="1" dirty="0">
                <a:solidFill>
                  <a:srgbClr val="00B050"/>
                </a:solidFill>
              </a:rPr>
              <a:t>Foreign key: </a:t>
            </a:r>
            <a:r>
              <a:rPr lang="en-US" sz="2900" dirty="0"/>
              <a:t>uniquely identified a </a:t>
            </a:r>
            <a:r>
              <a:rPr lang="en-US" sz="2900" b="1" dirty="0">
                <a:solidFill>
                  <a:srgbClr val="FF0000"/>
                </a:solidFill>
              </a:rPr>
              <a:t>row/record </a:t>
            </a:r>
            <a:r>
              <a:rPr lang="en-US" sz="2900" dirty="0"/>
              <a:t>in any other database table.</a:t>
            </a:r>
            <a:endParaRPr lang="en-US" sz="2900" b="1" dirty="0">
              <a:solidFill>
                <a:srgbClr val="007FDE"/>
              </a:solidFill>
            </a:endParaRPr>
          </a:p>
          <a:p>
            <a:r>
              <a:rPr lang="en-US" sz="2900" b="1" dirty="0">
                <a:solidFill>
                  <a:srgbClr val="FF0000"/>
                </a:solidFill>
              </a:rPr>
              <a:t>Exercise: </a:t>
            </a:r>
            <a:r>
              <a:rPr lang="en-US" sz="2900" dirty="0"/>
              <a:t>Using, the following </a:t>
            </a:r>
            <a:r>
              <a:rPr lang="en-US" sz="2900" b="1" dirty="0"/>
              <a:t>SQL</a:t>
            </a:r>
            <a:r>
              <a:rPr lang="en-US" sz="2900" dirty="0"/>
              <a:t> creates a new table called </a:t>
            </a:r>
            <a:r>
              <a:rPr lang="en-US" sz="2900" b="1" dirty="0" err="1">
                <a:solidFill>
                  <a:srgbClr val="00B050"/>
                </a:solidFill>
              </a:rPr>
              <a:t>CasualWorker</a:t>
            </a:r>
            <a:r>
              <a:rPr lang="en-US" sz="2900" dirty="0"/>
              <a:t> and </a:t>
            </a:r>
            <a:r>
              <a:rPr lang="en-US" sz="2900" b="1" dirty="0"/>
              <a:t>adds five columns</a:t>
            </a:r>
            <a:r>
              <a:rPr lang="en-US" sz="2900" dirty="0"/>
              <a:t>, three of which,</a:t>
            </a:r>
            <a:r>
              <a:rPr lang="en-US" sz="2900" b="1" dirty="0"/>
              <a:t> ID </a:t>
            </a:r>
            <a:r>
              <a:rPr lang="en-US" sz="2900" dirty="0"/>
              <a:t>and </a:t>
            </a:r>
            <a:r>
              <a:rPr lang="en-US" sz="2900" b="1" dirty="0"/>
              <a:t>NAME</a:t>
            </a:r>
            <a:r>
              <a:rPr lang="en-US" sz="2900" dirty="0"/>
              <a:t> and </a:t>
            </a:r>
            <a:r>
              <a:rPr lang="en-US" sz="2900" b="1" dirty="0"/>
              <a:t>AGE</a:t>
            </a:r>
            <a:r>
              <a:rPr lang="en-US" sz="2900" dirty="0"/>
              <a:t>, specify </a:t>
            </a:r>
            <a:r>
              <a:rPr lang="en-US" sz="2900" b="1" dirty="0"/>
              <a:t>not to accept NULLs </a:t>
            </a:r>
            <a:r>
              <a:rPr lang="en-US" sz="2900" dirty="0"/>
              <a:t>and </a:t>
            </a:r>
            <a:r>
              <a:rPr lang="en-US" sz="2900" b="1" dirty="0"/>
              <a:t>Age column is set to UNIQUE</a:t>
            </a:r>
            <a:r>
              <a:rPr lang="en-US" sz="2900" dirty="0"/>
              <a:t>. </a:t>
            </a:r>
          </a:p>
          <a:p>
            <a:r>
              <a:rPr lang="en-US" sz="2900" b="1" dirty="0">
                <a:solidFill>
                  <a:srgbClr val="FF0000"/>
                </a:solidFill>
              </a:rPr>
              <a:t>CREATE TABLE </a:t>
            </a:r>
            <a:r>
              <a:rPr lang="en-US" sz="2900" b="1" dirty="0" err="1">
                <a:solidFill>
                  <a:srgbClr val="00B050"/>
                </a:solidFill>
              </a:rPr>
              <a:t>CasualWorker</a:t>
            </a:r>
            <a:r>
              <a:rPr lang="en-US" sz="2900" dirty="0"/>
              <a:t> ( </a:t>
            </a:r>
            <a:r>
              <a:rPr lang="en-US" sz="2900" b="1" dirty="0"/>
              <a:t>id</a:t>
            </a:r>
            <a:r>
              <a:rPr lang="en-US" sz="2900" dirty="0"/>
              <a:t> </a:t>
            </a:r>
            <a:r>
              <a:rPr lang="en-US" sz="2900" b="1" dirty="0">
                <a:solidFill>
                  <a:srgbClr val="00B0F0"/>
                </a:solidFill>
              </a:rPr>
              <a:t>integer</a:t>
            </a:r>
            <a:r>
              <a:rPr lang="en-US" sz="2900" dirty="0"/>
              <a:t> </a:t>
            </a:r>
            <a:r>
              <a:rPr lang="en-US" sz="2900" b="1" dirty="0">
                <a:solidFill>
                  <a:srgbClr val="8D42C6"/>
                </a:solidFill>
              </a:rPr>
              <a:t>not null</a:t>
            </a:r>
            <a:r>
              <a:rPr lang="en-US" sz="2900" dirty="0"/>
              <a:t>, </a:t>
            </a:r>
            <a:r>
              <a:rPr lang="en-US" sz="2900" b="1" dirty="0"/>
              <a:t>name</a:t>
            </a:r>
            <a:r>
              <a:rPr lang="en-US" sz="2900" dirty="0"/>
              <a:t> </a:t>
            </a:r>
            <a:r>
              <a:rPr lang="en-US" sz="2900" b="1" dirty="0">
                <a:solidFill>
                  <a:srgbClr val="00B0F0"/>
                </a:solidFill>
              </a:rPr>
              <a:t>varchar (20) </a:t>
            </a:r>
            <a:r>
              <a:rPr lang="en-US" sz="2900" b="1" dirty="0">
                <a:solidFill>
                  <a:srgbClr val="8D42C6"/>
                </a:solidFill>
              </a:rPr>
              <a:t>not null</a:t>
            </a:r>
            <a:r>
              <a:rPr lang="en-US" sz="2900" dirty="0"/>
              <a:t>, </a:t>
            </a:r>
            <a:r>
              <a:rPr lang="en-US" sz="2900" b="1" dirty="0"/>
              <a:t>age</a:t>
            </a:r>
            <a:r>
              <a:rPr lang="en-US" sz="2900" dirty="0"/>
              <a:t> </a:t>
            </a:r>
            <a:r>
              <a:rPr lang="en-US" sz="2900" b="1" dirty="0">
                <a:solidFill>
                  <a:srgbClr val="00B0F0"/>
                </a:solidFill>
              </a:rPr>
              <a:t>integer</a:t>
            </a:r>
            <a:r>
              <a:rPr lang="en-US" sz="2900" dirty="0"/>
              <a:t> </a:t>
            </a:r>
            <a:r>
              <a:rPr lang="en-US" sz="2900" b="1" dirty="0">
                <a:solidFill>
                  <a:srgbClr val="8D42C6"/>
                </a:solidFill>
              </a:rPr>
              <a:t>not null </a:t>
            </a:r>
            <a:r>
              <a:rPr lang="en-US" sz="2900" b="1" dirty="0">
                <a:solidFill>
                  <a:schemeClr val="accent2">
                    <a:lumMod val="75000"/>
                  </a:schemeClr>
                </a:solidFill>
              </a:rPr>
              <a:t>unique</a:t>
            </a:r>
            <a:r>
              <a:rPr lang="en-US" sz="2900" dirty="0"/>
              <a:t>, </a:t>
            </a:r>
            <a:r>
              <a:rPr lang="en-US" sz="2900" b="1" dirty="0"/>
              <a:t>address</a:t>
            </a:r>
            <a:r>
              <a:rPr lang="en-US" sz="2900" dirty="0"/>
              <a:t> </a:t>
            </a:r>
            <a:r>
              <a:rPr lang="en-US" sz="2900" b="1" dirty="0">
                <a:solidFill>
                  <a:srgbClr val="00B0F0"/>
                </a:solidFill>
              </a:rPr>
              <a:t>varchar (25) </a:t>
            </a:r>
            <a:r>
              <a:rPr lang="en-US" sz="2900" dirty="0"/>
              <a:t>, </a:t>
            </a:r>
            <a:r>
              <a:rPr lang="en-US" sz="2900" b="1" dirty="0"/>
              <a:t>salary</a:t>
            </a:r>
            <a:r>
              <a:rPr lang="en-US" sz="2900" dirty="0"/>
              <a:t> </a:t>
            </a:r>
            <a:r>
              <a:rPr lang="en-US" sz="2900" b="1" dirty="0">
                <a:solidFill>
                  <a:srgbClr val="00B0F0"/>
                </a:solidFill>
              </a:rPr>
              <a:t>number</a:t>
            </a:r>
            <a:r>
              <a:rPr lang="en-US" sz="2900" dirty="0"/>
              <a:t>); </a:t>
            </a:r>
          </a:p>
          <a:p>
            <a:r>
              <a:rPr lang="en-US" sz="2900" dirty="0"/>
              <a:t>Sometime you </a:t>
            </a:r>
            <a:r>
              <a:rPr lang="en-US" sz="2900" b="1" dirty="0"/>
              <a:t>need to delete a constrain </a:t>
            </a:r>
            <a:r>
              <a:rPr lang="en-US" sz="2900" dirty="0"/>
              <a:t>give to a column, in order to </a:t>
            </a:r>
            <a:r>
              <a:rPr lang="en-US" sz="2900" b="1" dirty="0"/>
              <a:t>drop a UNIQUE constraint</a:t>
            </a:r>
            <a:r>
              <a:rPr lang="en-US" sz="2900" dirty="0"/>
              <a:t>, use the following SQL: </a:t>
            </a:r>
          </a:p>
          <a:p>
            <a:r>
              <a:rPr lang="en-US" sz="2900" b="1" dirty="0">
                <a:solidFill>
                  <a:srgbClr val="FF0000"/>
                </a:solidFill>
              </a:rPr>
              <a:t>ALTER TABLE </a:t>
            </a:r>
            <a:r>
              <a:rPr lang="en-US" sz="2900" b="1" dirty="0" err="1">
                <a:solidFill>
                  <a:srgbClr val="00B050"/>
                </a:solidFill>
              </a:rPr>
              <a:t>CasualWorker</a:t>
            </a:r>
            <a:r>
              <a:rPr lang="en-US" sz="2900" dirty="0"/>
              <a:t> </a:t>
            </a:r>
            <a:r>
              <a:rPr lang="en-US" sz="2900" b="1" dirty="0">
                <a:solidFill>
                  <a:srgbClr val="8D42C6"/>
                </a:solidFill>
              </a:rPr>
              <a:t>DROP</a:t>
            </a:r>
            <a:r>
              <a:rPr lang="en-US" sz="2900" dirty="0"/>
              <a:t> </a:t>
            </a:r>
            <a:r>
              <a:rPr lang="en-US" sz="2900" b="1" dirty="0">
                <a:solidFill>
                  <a:srgbClr val="FF0000"/>
                </a:solidFill>
              </a:rPr>
              <a:t>constraint</a:t>
            </a:r>
            <a:r>
              <a:rPr lang="en-US" sz="2900" dirty="0"/>
              <a:t> </a:t>
            </a:r>
            <a:r>
              <a:rPr lang="en-US" sz="2900" b="1" dirty="0" err="1"/>
              <a:t>myuniqueconstraint</a:t>
            </a:r>
            <a:r>
              <a:rPr lang="en-US" sz="2900" dirty="0"/>
              <a:t>; </a:t>
            </a:r>
          </a:p>
          <a:p>
            <a:r>
              <a:rPr lang="en-US" sz="2900" dirty="0"/>
              <a:t>A </a:t>
            </a:r>
            <a:r>
              <a:rPr lang="en-US" sz="2900" b="1" dirty="0">
                <a:solidFill>
                  <a:srgbClr val="FF0000"/>
                </a:solidFill>
              </a:rPr>
              <a:t>primary key </a:t>
            </a:r>
            <a:r>
              <a:rPr lang="en-US" sz="2900" dirty="0"/>
              <a:t>is a field in a table which uniquely identifies each </a:t>
            </a:r>
            <a:r>
              <a:rPr lang="en-US" sz="2900" b="1" dirty="0">
                <a:solidFill>
                  <a:srgbClr val="FF0000"/>
                </a:solidFill>
              </a:rPr>
              <a:t>row/record </a:t>
            </a:r>
            <a:r>
              <a:rPr lang="en-US" sz="2900" dirty="0"/>
              <a:t>in a database table. </a:t>
            </a:r>
          </a:p>
          <a:p>
            <a:r>
              <a:rPr lang="en-US" sz="2900" b="1" dirty="0">
                <a:solidFill>
                  <a:srgbClr val="FF0000"/>
                </a:solidFill>
              </a:rPr>
              <a:t>ALTER TABLE </a:t>
            </a:r>
            <a:r>
              <a:rPr lang="en-US" sz="2900" b="1" dirty="0" err="1">
                <a:solidFill>
                  <a:srgbClr val="00B050"/>
                </a:solidFill>
              </a:rPr>
              <a:t>table_name</a:t>
            </a:r>
            <a:r>
              <a:rPr lang="en-US" sz="2900" b="1" dirty="0">
                <a:solidFill>
                  <a:srgbClr val="00B050"/>
                </a:solidFill>
              </a:rPr>
              <a:t> </a:t>
            </a:r>
            <a:r>
              <a:rPr lang="en-US" sz="2900" b="1" dirty="0">
                <a:solidFill>
                  <a:srgbClr val="8D42C6"/>
                </a:solidFill>
              </a:rPr>
              <a:t>ADD</a:t>
            </a:r>
            <a:r>
              <a:rPr lang="en-US" sz="2900" dirty="0"/>
              <a:t> </a:t>
            </a:r>
            <a:r>
              <a:rPr lang="en-US" sz="2900" b="1" dirty="0">
                <a:solidFill>
                  <a:srgbClr val="C00000"/>
                </a:solidFill>
              </a:rPr>
              <a:t>primary key </a:t>
            </a:r>
            <a:r>
              <a:rPr lang="en-US" sz="2900" dirty="0"/>
              <a:t>(</a:t>
            </a:r>
            <a:r>
              <a:rPr lang="en-US" sz="2900" b="1" dirty="0"/>
              <a:t>ID</a:t>
            </a:r>
            <a:r>
              <a:rPr lang="en-US" sz="2900" dirty="0"/>
              <a:t>); </a:t>
            </a:r>
          </a:p>
          <a:p>
            <a:endParaRPr lang="en-US" sz="2900" dirty="0"/>
          </a:p>
        </p:txBody>
      </p:sp>
    </p:spTree>
    <p:extLst>
      <p:ext uri="{BB962C8B-B14F-4D97-AF65-F5344CB8AC3E}">
        <p14:creationId xmlns:p14="http://schemas.microsoft.com/office/powerpoint/2010/main" val="371249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D83BC5-13AC-D06C-3F42-C06D10688682}"/>
              </a:ext>
            </a:extLst>
          </p:cNvPr>
          <p:cNvSpPr>
            <a:spLocks noGrp="1"/>
          </p:cNvSpPr>
          <p:nvPr>
            <p:ph idx="1"/>
          </p:nvPr>
        </p:nvSpPr>
        <p:spPr>
          <a:xfrm>
            <a:off x="233916" y="180754"/>
            <a:ext cx="11706447" cy="6464596"/>
          </a:xfrm>
        </p:spPr>
        <p:txBody>
          <a:bodyPr>
            <a:noAutofit/>
          </a:bodyPr>
          <a:lstStyle/>
          <a:p>
            <a:r>
              <a:rPr lang="en-US" sz="3200" b="1" dirty="0">
                <a:solidFill>
                  <a:srgbClr val="007FDE"/>
                </a:solidFill>
              </a:rPr>
              <a:t>2.4 DATA MANIPULATION LANGUAGE </a:t>
            </a:r>
          </a:p>
          <a:p>
            <a:r>
              <a:rPr lang="en-US" sz="3200" dirty="0"/>
              <a:t>The SQL </a:t>
            </a:r>
            <a:r>
              <a:rPr lang="en-US" sz="3200" b="1" dirty="0">
                <a:solidFill>
                  <a:srgbClr val="FF0000"/>
                </a:solidFill>
              </a:rPr>
              <a:t>D</a:t>
            </a:r>
            <a:r>
              <a:rPr lang="en-US" sz="3200" dirty="0"/>
              <a:t>ata </a:t>
            </a:r>
            <a:r>
              <a:rPr lang="en-US" sz="3200" b="1" dirty="0">
                <a:solidFill>
                  <a:srgbClr val="FF0000"/>
                </a:solidFill>
              </a:rPr>
              <a:t>M</a:t>
            </a:r>
            <a:r>
              <a:rPr lang="en-US" sz="3200" dirty="0"/>
              <a:t>anipulation </a:t>
            </a:r>
            <a:r>
              <a:rPr lang="en-US" sz="3200" b="1" dirty="0">
                <a:solidFill>
                  <a:srgbClr val="FF0000"/>
                </a:solidFill>
              </a:rPr>
              <a:t>L</a:t>
            </a:r>
            <a:r>
              <a:rPr lang="en-US" sz="3200" dirty="0"/>
              <a:t>anguage </a:t>
            </a:r>
            <a:r>
              <a:rPr lang="en-US" sz="3200" b="1" dirty="0">
                <a:solidFill>
                  <a:srgbClr val="FF0000"/>
                </a:solidFill>
              </a:rPr>
              <a:t>(DML) </a:t>
            </a:r>
            <a:r>
              <a:rPr lang="en-US" sz="3200" dirty="0"/>
              <a:t>is used to query and modify database data.</a:t>
            </a:r>
          </a:p>
          <a:p>
            <a:r>
              <a:rPr lang="en-US" sz="3200" dirty="0"/>
              <a:t>Below are the main </a:t>
            </a:r>
            <a:r>
              <a:rPr lang="en-US" sz="3200" b="1" dirty="0">
                <a:solidFill>
                  <a:srgbClr val="FF0000"/>
                </a:solidFill>
              </a:rPr>
              <a:t>DML</a:t>
            </a:r>
            <a:r>
              <a:rPr lang="en-US" sz="3200" dirty="0"/>
              <a:t> statements: </a:t>
            </a:r>
          </a:p>
          <a:p>
            <a:r>
              <a:rPr lang="en-US" sz="3200" b="1" dirty="0">
                <a:solidFill>
                  <a:srgbClr val="00B050"/>
                </a:solidFill>
              </a:rPr>
              <a:t>INSERT: </a:t>
            </a:r>
            <a:r>
              <a:rPr lang="en-US" sz="3200" dirty="0"/>
              <a:t>to insert data into a table </a:t>
            </a:r>
          </a:p>
          <a:p>
            <a:r>
              <a:rPr lang="en-US" sz="3200" b="1" dirty="0">
                <a:solidFill>
                  <a:srgbClr val="00B050"/>
                </a:solidFill>
              </a:rPr>
              <a:t>SELECT: </a:t>
            </a:r>
            <a:r>
              <a:rPr lang="en-US" sz="3200" dirty="0"/>
              <a:t>to query data in the database </a:t>
            </a:r>
          </a:p>
          <a:p>
            <a:r>
              <a:rPr lang="en-US" sz="3200" b="1" dirty="0">
                <a:solidFill>
                  <a:srgbClr val="00B050"/>
                </a:solidFill>
              </a:rPr>
              <a:t>UPDATE: </a:t>
            </a:r>
            <a:r>
              <a:rPr lang="en-US" sz="3200" dirty="0"/>
              <a:t>to update data in a table </a:t>
            </a:r>
          </a:p>
          <a:p>
            <a:r>
              <a:rPr lang="en-US" sz="3200" b="1" dirty="0">
                <a:solidFill>
                  <a:srgbClr val="00B050"/>
                </a:solidFill>
              </a:rPr>
              <a:t>DELETE: </a:t>
            </a:r>
            <a:r>
              <a:rPr lang="en-US" sz="3200" dirty="0"/>
              <a:t>to delete data from a table </a:t>
            </a:r>
          </a:p>
          <a:p>
            <a:r>
              <a:rPr lang="en-US" sz="3200" dirty="0"/>
              <a:t>In each Data Manipulation Language statement: </a:t>
            </a:r>
          </a:p>
          <a:p>
            <a:r>
              <a:rPr lang="en-US" sz="3200" dirty="0"/>
              <a:t>Each clause in a statement should begin on a new line. </a:t>
            </a:r>
          </a:p>
          <a:p>
            <a:r>
              <a:rPr lang="en-US" sz="3200" dirty="0"/>
              <a:t>The beginning of each clause should line up with the beginning of other clauses. </a:t>
            </a:r>
          </a:p>
        </p:txBody>
      </p:sp>
    </p:spTree>
    <p:extLst>
      <p:ext uri="{BB962C8B-B14F-4D97-AF65-F5344CB8AC3E}">
        <p14:creationId xmlns:p14="http://schemas.microsoft.com/office/powerpoint/2010/main" val="138707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9CDFE5-5D16-94F3-F8F5-3F18104BFF24}"/>
              </a:ext>
            </a:extLst>
          </p:cNvPr>
          <p:cNvSpPr>
            <a:spLocks noGrp="1"/>
          </p:cNvSpPr>
          <p:nvPr>
            <p:ph idx="1"/>
          </p:nvPr>
        </p:nvSpPr>
        <p:spPr>
          <a:xfrm>
            <a:off x="228599" y="195942"/>
            <a:ext cx="11778343" cy="6509657"/>
          </a:xfrm>
        </p:spPr>
        <p:txBody>
          <a:bodyPr/>
          <a:lstStyle/>
          <a:p>
            <a:r>
              <a:rPr lang="en-US" sz="3200" b="1" dirty="0">
                <a:solidFill>
                  <a:srgbClr val="00B050"/>
                </a:solidFill>
              </a:rPr>
              <a:t>1.1.2. Hierarchical model </a:t>
            </a:r>
            <a:endParaRPr lang="en-US" dirty="0"/>
          </a:p>
          <a:p>
            <a:r>
              <a:rPr lang="en-US" sz="3200" dirty="0"/>
              <a:t>The hierarchical model organizes its data using a </a:t>
            </a:r>
            <a:r>
              <a:rPr lang="en-US" sz="3200" b="1" dirty="0">
                <a:solidFill>
                  <a:srgbClr val="FF0000"/>
                </a:solidFill>
              </a:rPr>
              <a:t>tree structure</a:t>
            </a:r>
            <a:r>
              <a:rPr lang="en-US" sz="3200" dirty="0"/>
              <a:t>.</a:t>
            </a:r>
          </a:p>
          <a:p>
            <a:endParaRPr lang="en-US" sz="3200" dirty="0"/>
          </a:p>
          <a:p>
            <a:endParaRPr lang="en-US" sz="3200" dirty="0"/>
          </a:p>
          <a:p>
            <a:endParaRPr lang="en-US" sz="3200" dirty="0"/>
          </a:p>
          <a:p>
            <a:endParaRPr lang="en-US" sz="3200" dirty="0"/>
          </a:p>
          <a:p>
            <a:endParaRPr lang="en-US" sz="3200" dirty="0"/>
          </a:p>
          <a:p>
            <a:endParaRPr lang="en-US" sz="3200" dirty="0"/>
          </a:p>
          <a:p>
            <a:r>
              <a:rPr lang="en-US" sz="3200" b="1" dirty="0">
                <a:solidFill>
                  <a:srgbClr val="00B050"/>
                </a:solidFill>
              </a:rPr>
              <a:t>1.1.3. Network model </a:t>
            </a:r>
          </a:p>
          <a:p>
            <a:pPr algn="just"/>
            <a:r>
              <a:rPr lang="en-US" sz="3200" dirty="0"/>
              <a:t>The network model builds on the hierarchical model by allowing many-to-many relationships between linked records, implying multiple parent records. </a:t>
            </a:r>
            <a:endParaRPr lang="en-US" sz="3200" b="1" dirty="0">
              <a:solidFill>
                <a:srgbClr val="00B050"/>
              </a:solidFill>
            </a:endParaRPr>
          </a:p>
          <a:p>
            <a:endParaRPr lang="en-US" sz="3200" dirty="0"/>
          </a:p>
          <a:p>
            <a:endParaRPr lang="en-US" sz="3200" b="1" dirty="0">
              <a:solidFill>
                <a:srgbClr val="00B050"/>
              </a:solidFill>
            </a:endParaRPr>
          </a:p>
        </p:txBody>
      </p:sp>
      <p:pic>
        <p:nvPicPr>
          <p:cNvPr id="5" name="Picture 4">
            <a:extLst>
              <a:ext uri="{FF2B5EF4-FFF2-40B4-BE49-F238E27FC236}">
                <a16:creationId xmlns:a16="http://schemas.microsoft.com/office/drawing/2014/main" id="{FBA8FA61-906E-024D-DEF9-7259FE2E8FBE}"/>
              </a:ext>
            </a:extLst>
          </p:cNvPr>
          <p:cNvPicPr>
            <a:picLocks noChangeAspect="1"/>
          </p:cNvPicPr>
          <p:nvPr/>
        </p:nvPicPr>
        <p:blipFill>
          <a:blip r:embed="rId2"/>
          <a:stretch>
            <a:fillRect/>
          </a:stretch>
        </p:blipFill>
        <p:spPr>
          <a:xfrm>
            <a:off x="523874" y="1219201"/>
            <a:ext cx="8696326" cy="3069770"/>
          </a:xfrm>
          <a:prstGeom prst="rect">
            <a:avLst/>
          </a:prstGeom>
        </p:spPr>
      </p:pic>
      <p:pic>
        <p:nvPicPr>
          <p:cNvPr id="7" name="Picture 6">
            <a:extLst>
              <a:ext uri="{FF2B5EF4-FFF2-40B4-BE49-F238E27FC236}">
                <a16:creationId xmlns:a16="http://schemas.microsoft.com/office/drawing/2014/main" id="{3479013D-0685-B0BE-9484-7FB5A79E3CF4}"/>
              </a:ext>
            </a:extLst>
          </p:cNvPr>
          <p:cNvPicPr>
            <a:picLocks noChangeAspect="1"/>
          </p:cNvPicPr>
          <p:nvPr/>
        </p:nvPicPr>
        <p:blipFill>
          <a:blip r:embed="rId3"/>
          <a:stretch>
            <a:fillRect/>
          </a:stretch>
        </p:blipFill>
        <p:spPr>
          <a:xfrm>
            <a:off x="185058" y="1328057"/>
            <a:ext cx="11734802" cy="5334001"/>
          </a:xfrm>
          <a:prstGeom prst="rect">
            <a:avLst/>
          </a:prstGeom>
        </p:spPr>
      </p:pic>
    </p:spTree>
    <p:extLst>
      <p:ext uri="{BB962C8B-B14F-4D97-AF65-F5344CB8AC3E}">
        <p14:creationId xmlns:p14="http://schemas.microsoft.com/office/powerpoint/2010/main" val="192645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84A0B7-725E-B6A1-6BBB-FE4A5E4B3B03}"/>
              </a:ext>
            </a:extLst>
          </p:cNvPr>
          <p:cNvSpPr>
            <a:spLocks noGrp="1"/>
          </p:cNvSpPr>
          <p:nvPr>
            <p:ph idx="1"/>
          </p:nvPr>
        </p:nvSpPr>
        <p:spPr>
          <a:xfrm>
            <a:off x="233916" y="223285"/>
            <a:ext cx="11738344" cy="6400800"/>
          </a:xfrm>
        </p:spPr>
        <p:txBody>
          <a:bodyPr>
            <a:normAutofit lnSpcReduction="10000"/>
          </a:bodyPr>
          <a:lstStyle/>
          <a:p>
            <a:r>
              <a:rPr lang="en-US" dirty="0"/>
              <a:t>If a clause has several parts, they should appear on separate lines and be </a:t>
            </a:r>
            <a:r>
              <a:rPr lang="en-US" b="1" dirty="0"/>
              <a:t>indented </a:t>
            </a:r>
            <a:r>
              <a:rPr lang="en-US" dirty="0"/>
              <a:t>under the start of the clause to show the relationship.</a:t>
            </a:r>
          </a:p>
          <a:p>
            <a:r>
              <a:rPr lang="en-US" b="1" dirty="0"/>
              <a:t>Upper case letters </a:t>
            </a:r>
            <a:r>
              <a:rPr lang="en-US" dirty="0"/>
              <a:t>are used to represent </a:t>
            </a:r>
            <a:r>
              <a:rPr lang="en-US" b="1" dirty="0"/>
              <a:t>reserved words</a:t>
            </a:r>
            <a:r>
              <a:rPr lang="en-US" dirty="0"/>
              <a:t>.</a:t>
            </a:r>
          </a:p>
          <a:p>
            <a:r>
              <a:rPr lang="en-US" b="1" dirty="0"/>
              <a:t>Lower case letters </a:t>
            </a:r>
            <a:r>
              <a:rPr lang="en-US" dirty="0"/>
              <a:t>are used to represent </a:t>
            </a:r>
            <a:r>
              <a:rPr lang="en-US" b="1" dirty="0"/>
              <a:t>user-defined words</a:t>
            </a:r>
            <a:r>
              <a:rPr lang="en-US" dirty="0"/>
              <a:t>. </a:t>
            </a:r>
          </a:p>
          <a:p>
            <a:r>
              <a:rPr lang="en-US" b="1" dirty="0">
                <a:solidFill>
                  <a:srgbClr val="00B050"/>
                </a:solidFill>
              </a:rPr>
              <a:t>2.4.1 INSERT INTO STATEMENT </a:t>
            </a:r>
          </a:p>
          <a:p>
            <a:r>
              <a:rPr lang="en-US" dirty="0"/>
              <a:t>The SQL INSERT INTO syntax would be as follows: </a:t>
            </a:r>
          </a:p>
          <a:p>
            <a:r>
              <a:rPr lang="en-US" b="1" dirty="0">
                <a:solidFill>
                  <a:srgbClr val="FF0000"/>
                </a:solidFill>
              </a:rPr>
              <a:t>INSERT INTO </a:t>
            </a:r>
            <a:r>
              <a:rPr lang="en-US" b="1" dirty="0" err="1">
                <a:solidFill>
                  <a:srgbClr val="8D42C6"/>
                </a:solidFill>
              </a:rPr>
              <a:t>table_name</a:t>
            </a:r>
            <a:r>
              <a:rPr lang="en-US" b="1" dirty="0">
                <a:solidFill>
                  <a:srgbClr val="8D42C6"/>
                </a:solidFill>
              </a:rPr>
              <a:t> </a:t>
            </a:r>
            <a:r>
              <a:rPr lang="en-US" dirty="0"/>
              <a:t>(</a:t>
            </a:r>
            <a:r>
              <a:rPr lang="en-US" b="1" dirty="0"/>
              <a:t>column1, column2, column3,...</a:t>
            </a:r>
            <a:r>
              <a:rPr lang="en-US" b="1" dirty="0" err="1"/>
              <a:t>columnn</a:t>
            </a:r>
            <a:r>
              <a:rPr lang="en-US" dirty="0"/>
              <a:t>)</a:t>
            </a:r>
          </a:p>
          <a:p>
            <a:r>
              <a:rPr lang="en-US" b="1" dirty="0">
                <a:solidFill>
                  <a:srgbClr val="00B050"/>
                </a:solidFill>
              </a:rPr>
              <a:t>     VALUES</a:t>
            </a:r>
            <a:r>
              <a:rPr lang="en-US" b="1" dirty="0">
                <a:solidFill>
                  <a:srgbClr val="7030A0"/>
                </a:solidFill>
              </a:rPr>
              <a:t> </a:t>
            </a:r>
            <a:r>
              <a:rPr lang="en-US" dirty="0"/>
              <a:t>(</a:t>
            </a:r>
            <a:r>
              <a:rPr lang="en-US" b="1" dirty="0">
                <a:solidFill>
                  <a:srgbClr val="00B0F0"/>
                </a:solidFill>
              </a:rPr>
              <a:t>value1, value2, value3,...</a:t>
            </a:r>
            <a:r>
              <a:rPr lang="en-US" b="1" dirty="0" err="1">
                <a:solidFill>
                  <a:srgbClr val="00B0F0"/>
                </a:solidFill>
              </a:rPr>
              <a:t>valuen</a:t>
            </a:r>
            <a:r>
              <a:rPr lang="en-US" b="1" dirty="0">
                <a:solidFill>
                  <a:srgbClr val="00B0F0"/>
                </a:solidFill>
              </a:rPr>
              <a:t>); </a:t>
            </a:r>
          </a:p>
          <a:p>
            <a:r>
              <a:rPr lang="en-US" b="1" dirty="0">
                <a:solidFill>
                  <a:srgbClr val="FF0000"/>
                </a:solidFill>
              </a:rPr>
              <a:t>INSERT INTO </a:t>
            </a:r>
            <a:r>
              <a:rPr lang="en-US" b="1" dirty="0" err="1">
                <a:solidFill>
                  <a:srgbClr val="8D42C6"/>
                </a:solidFill>
              </a:rPr>
              <a:t>table_name</a:t>
            </a:r>
            <a:r>
              <a:rPr lang="en-US" b="1" dirty="0">
                <a:solidFill>
                  <a:srgbClr val="8D42C6"/>
                </a:solidFill>
              </a:rPr>
              <a:t> </a:t>
            </a:r>
            <a:r>
              <a:rPr lang="en-US" b="1" dirty="0">
                <a:solidFill>
                  <a:srgbClr val="00B050"/>
                </a:solidFill>
              </a:rPr>
              <a:t>VALUES</a:t>
            </a:r>
            <a:r>
              <a:rPr lang="en-US" dirty="0"/>
              <a:t> (</a:t>
            </a:r>
            <a:r>
              <a:rPr lang="en-US" b="1" dirty="0">
                <a:solidFill>
                  <a:srgbClr val="00B0F0"/>
                </a:solidFill>
              </a:rPr>
              <a:t>value1,value2,value3,...</a:t>
            </a:r>
            <a:r>
              <a:rPr lang="en-US" b="1" dirty="0" err="1">
                <a:solidFill>
                  <a:srgbClr val="00B0F0"/>
                </a:solidFill>
              </a:rPr>
              <a:t>valuen</a:t>
            </a:r>
            <a:r>
              <a:rPr lang="en-US" dirty="0"/>
              <a:t>); </a:t>
            </a:r>
          </a:p>
          <a:p>
            <a:r>
              <a:rPr lang="en-US" b="1" dirty="0">
                <a:solidFill>
                  <a:srgbClr val="00B050"/>
                </a:solidFill>
              </a:rPr>
              <a:t>2.4.2 SELECT STATEMENT </a:t>
            </a:r>
          </a:p>
          <a:p>
            <a:r>
              <a:rPr lang="en-US" b="1" dirty="0">
                <a:solidFill>
                  <a:srgbClr val="FF0000"/>
                </a:solidFill>
              </a:rPr>
              <a:t>SELECT</a:t>
            </a:r>
            <a:r>
              <a:rPr lang="en-US" dirty="0"/>
              <a:t> Syntax: </a:t>
            </a:r>
          </a:p>
          <a:p>
            <a:r>
              <a:rPr lang="en-US" b="1" dirty="0">
                <a:solidFill>
                  <a:srgbClr val="FF0000"/>
                </a:solidFill>
              </a:rPr>
              <a:t>SELECT</a:t>
            </a:r>
            <a:r>
              <a:rPr lang="en-US" dirty="0"/>
              <a:t> </a:t>
            </a:r>
            <a:r>
              <a:rPr lang="en-US" b="1" dirty="0"/>
              <a:t>column1, column2, ...</a:t>
            </a:r>
          </a:p>
          <a:p>
            <a:r>
              <a:rPr lang="en-US" dirty="0"/>
              <a:t>         </a:t>
            </a:r>
            <a:r>
              <a:rPr lang="en-US" b="1" dirty="0">
                <a:solidFill>
                  <a:srgbClr val="00B050"/>
                </a:solidFill>
              </a:rPr>
              <a:t>FROM</a:t>
            </a:r>
            <a:r>
              <a:rPr lang="en-US" dirty="0"/>
              <a:t> </a:t>
            </a:r>
            <a:r>
              <a:rPr lang="en-US" b="1" dirty="0" err="1">
                <a:solidFill>
                  <a:srgbClr val="8D42C6"/>
                </a:solidFill>
              </a:rPr>
              <a:t>table_name</a:t>
            </a:r>
            <a:r>
              <a:rPr lang="en-US" dirty="0"/>
              <a:t>; </a:t>
            </a:r>
          </a:p>
          <a:p>
            <a:r>
              <a:rPr lang="en-US" dirty="0"/>
              <a:t>or</a:t>
            </a:r>
            <a:r>
              <a:rPr lang="en-US" b="1" dirty="0">
                <a:solidFill>
                  <a:srgbClr val="00B050"/>
                </a:solidFill>
              </a:rPr>
              <a:t> </a:t>
            </a:r>
            <a:r>
              <a:rPr lang="en-US" dirty="0"/>
              <a:t>use</a:t>
            </a:r>
            <a:r>
              <a:rPr lang="en-US" b="1" dirty="0">
                <a:solidFill>
                  <a:srgbClr val="00B050"/>
                </a:solidFill>
              </a:rPr>
              <a:t> </a:t>
            </a:r>
            <a:r>
              <a:rPr lang="en-US" dirty="0"/>
              <a:t>the query: </a:t>
            </a:r>
            <a:r>
              <a:rPr lang="en-US" b="1" dirty="0">
                <a:solidFill>
                  <a:srgbClr val="FF0000"/>
                </a:solidFill>
              </a:rPr>
              <a:t>SELECT</a:t>
            </a:r>
            <a:r>
              <a:rPr lang="en-US" dirty="0"/>
              <a:t> *</a:t>
            </a:r>
            <a:r>
              <a:rPr lang="en-US" b="1" dirty="0">
                <a:solidFill>
                  <a:srgbClr val="00B050"/>
                </a:solidFill>
              </a:rPr>
              <a:t> FROM </a:t>
            </a:r>
            <a:r>
              <a:rPr lang="en-US" b="1" dirty="0" err="1">
                <a:solidFill>
                  <a:srgbClr val="8D42C6"/>
                </a:solidFill>
              </a:rPr>
              <a:t>table_name</a:t>
            </a:r>
            <a:r>
              <a:rPr lang="en-US" dirty="0"/>
              <a:t>; </a:t>
            </a:r>
            <a:endParaRPr lang="en-US" b="1" dirty="0">
              <a:solidFill>
                <a:srgbClr val="00B050"/>
              </a:solidFill>
            </a:endParaRPr>
          </a:p>
          <a:p>
            <a:endParaRPr lang="en-US" dirty="0"/>
          </a:p>
        </p:txBody>
      </p:sp>
    </p:spTree>
    <p:extLst>
      <p:ext uri="{BB962C8B-B14F-4D97-AF65-F5344CB8AC3E}">
        <p14:creationId xmlns:p14="http://schemas.microsoft.com/office/powerpoint/2010/main" val="153889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146655-1285-8B70-4D6F-E013496D065F}"/>
              </a:ext>
            </a:extLst>
          </p:cNvPr>
          <p:cNvSpPr>
            <a:spLocks noGrp="1"/>
          </p:cNvSpPr>
          <p:nvPr>
            <p:ph idx="1"/>
          </p:nvPr>
        </p:nvSpPr>
        <p:spPr>
          <a:xfrm>
            <a:off x="142876" y="133350"/>
            <a:ext cx="11877674" cy="6524625"/>
          </a:xfrm>
        </p:spPr>
        <p:txBody>
          <a:bodyPr/>
          <a:lstStyle/>
          <a:p>
            <a:r>
              <a:rPr lang="en-US" b="1" dirty="0">
                <a:solidFill>
                  <a:srgbClr val="00B050"/>
                </a:solidFill>
              </a:rPr>
              <a:t>2.4.3 The SQL SELECT DISTINCT Statement </a:t>
            </a:r>
          </a:p>
          <a:p>
            <a:r>
              <a:rPr lang="en-US" dirty="0"/>
              <a:t>The </a:t>
            </a:r>
            <a:r>
              <a:rPr lang="en-US" b="1" dirty="0">
                <a:solidFill>
                  <a:srgbClr val="FF0000"/>
                </a:solidFill>
              </a:rPr>
              <a:t>SELECT DISTINCT </a:t>
            </a:r>
            <a:r>
              <a:rPr lang="en-US" dirty="0"/>
              <a:t>statement is used to return only distinct (different) values. </a:t>
            </a:r>
          </a:p>
          <a:p>
            <a:r>
              <a:rPr lang="en-US" b="1" dirty="0"/>
              <a:t>SELECT DISTINCT Syntax </a:t>
            </a:r>
          </a:p>
          <a:p>
            <a:r>
              <a:rPr lang="en-US" b="1" dirty="0">
                <a:solidFill>
                  <a:srgbClr val="FF0000"/>
                </a:solidFill>
              </a:rPr>
              <a:t>SELECT DISTINCT </a:t>
            </a:r>
            <a:r>
              <a:rPr lang="en-US" b="1" dirty="0">
                <a:solidFill>
                  <a:schemeClr val="accent2">
                    <a:lumMod val="75000"/>
                  </a:schemeClr>
                </a:solidFill>
              </a:rPr>
              <a:t>column1, column2 ...</a:t>
            </a:r>
          </a:p>
          <a:p>
            <a:r>
              <a:rPr lang="en-US" dirty="0"/>
              <a:t>         </a:t>
            </a:r>
            <a:r>
              <a:rPr lang="en-US" b="1" dirty="0">
                <a:solidFill>
                  <a:srgbClr val="00B050"/>
                </a:solidFill>
              </a:rPr>
              <a:t>FROM</a:t>
            </a:r>
            <a:r>
              <a:rPr lang="en-US" dirty="0"/>
              <a:t> </a:t>
            </a:r>
            <a:r>
              <a:rPr lang="en-US" b="1" dirty="0" err="1">
                <a:solidFill>
                  <a:srgbClr val="8D42C6"/>
                </a:solidFill>
              </a:rPr>
              <a:t>table_name</a:t>
            </a:r>
            <a:r>
              <a:rPr lang="en-US" dirty="0"/>
              <a:t>;</a:t>
            </a:r>
          </a:p>
          <a:p>
            <a:r>
              <a:rPr lang="en-US" b="1" dirty="0">
                <a:solidFill>
                  <a:srgbClr val="00B050"/>
                </a:solidFill>
              </a:rPr>
              <a:t>2.4.4 The WHERE Clause </a:t>
            </a:r>
          </a:p>
          <a:p>
            <a:r>
              <a:rPr lang="en-US" dirty="0"/>
              <a:t>The </a:t>
            </a:r>
            <a:r>
              <a:rPr lang="en-US" b="1" dirty="0">
                <a:solidFill>
                  <a:srgbClr val="FF0000"/>
                </a:solidFill>
              </a:rPr>
              <a:t>WHERE</a:t>
            </a:r>
            <a:r>
              <a:rPr lang="en-US" dirty="0"/>
              <a:t> clause is used to extract only those records that fulfill a specified criterion. </a:t>
            </a:r>
          </a:p>
          <a:p>
            <a:r>
              <a:rPr lang="en-US" b="1" dirty="0"/>
              <a:t>The syntax is as follows: </a:t>
            </a:r>
          </a:p>
          <a:p>
            <a:r>
              <a:rPr lang="en-US" b="1" dirty="0">
                <a:solidFill>
                  <a:srgbClr val="FF0000"/>
                </a:solidFill>
              </a:rPr>
              <a:t>SELECT </a:t>
            </a:r>
            <a:r>
              <a:rPr lang="en-US" b="1" dirty="0">
                <a:solidFill>
                  <a:schemeClr val="accent2">
                    <a:lumMod val="75000"/>
                  </a:schemeClr>
                </a:solidFill>
              </a:rPr>
              <a:t>column1, column2 ...</a:t>
            </a:r>
          </a:p>
          <a:p>
            <a:r>
              <a:rPr lang="en-US" dirty="0"/>
              <a:t>            </a:t>
            </a:r>
            <a:r>
              <a:rPr lang="en-US" b="1" dirty="0">
                <a:solidFill>
                  <a:srgbClr val="00B050"/>
                </a:solidFill>
              </a:rPr>
              <a:t>FROM</a:t>
            </a:r>
            <a:r>
              <a:rPr lang="en-US" dirty="0"/>
              <a:t> </a:t>
            </a:r>
            <a:r>
              <a:rPr lang="en-US" b="1" dirty="0" err="1">
                <a:solidFill>
                  <a:srgbClr val="8D42C6"/>
                </a:solidFill>
              </a:rPr>
              <a:t>table_name</a:t>
            </a:r>
            <a:r>
              <a:rPr lang="en-US" b="1" dirty="0">
                <a:solidFill>
                  <a:srgbClr val="8D42C6"/>
                </a:solidFill>
              </a:rPr>
              <a:t> </a:t>
            </a:r>
          </a:p>
          <a:p>
            <a:r>
              <a:rPr lang="en-US" b="1" dirty="0">
                <a:solidFill>
                  <a:srgbClr val="8D42C6"/>
                </a:solidFill>
              </a:rPr>
              <a:t>            </a:t>
            </a:r>
            <a:r>
              <a:rPr lang="en-US" b="1" dirty="0">
                <a:solidFill>
                  <a:srgbClr val="007FDE"/>
                </a:solidFill>
              </a:rPr>
              <a:t>WERE </a:t>
            </a:r>
            <a:r>
              <a:rPr lang="en-US" b="1" dirty="0">
                <a:solidFill>
                  <a:srgbClr val="C00000"/>
                </a:solidFill>
              </a:rPr>
              <a:t>operand value and expression </a:t>
            </a:r>
          </a:p>
        </p:txBody>
      </p:sp>
    </p:spTree>
    <p:extLst>
      <p:ext uri="{BB962C8B-B14F-4D97-AF65-F5344CB8AC3E}">
        <p14:creationId xmlns:p14="http://schemas.microsoft.com/office/powerpoint/2010/main" val="1609494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E43C55-0051-D738-0677-B84BFAD0672B}"/>
              </a:ext>
            </a:extLst>
          </p:cNvPr>
          <p:cNvSpPr>
            <a:spLocks noGrp="1"/>
          </p:cNvSpPr>
          <p:nvPr>
            <p:ph idx="1"/>
          </p:nvPr>
        </p:nvSpPr>
        <p:spPr>
          <a:xfrm>
            <a:off x="200025" y="76200"/>
            <a:ext cx="11772900" cy="6581775"/>
          </a:xfrm>
        </p:spPr>
        <p:txBody>
          <a:bodyPr>
            <a:normAutofit/>
          </a:bodyPr>
          <a:lstStyle/>
          <a:p>
            <a:r>
              <a:rPr lang="en-US" b="1" dirty="0">
                <a:solidFill>
                  <a:srgbClr val="00B050"/>
                </a:solidFill>
              </a:rPr>
              <a:t>2.5 OPERATORS IN THE WHERE CLAUSE</a:t>
            </a:r>
          </a:p>
          <a:p>
            <a:endParaRPr lang="en-US" b="1" dirty="0">
              <a:solidFill>
                <a:srgbClr val="00B050"/>
              </a:solidFill>
            </a:endParaRPr>
          </a:p>
          <a:p>
            <a:endParaRPr lang="en-US" b="1" dirty="0">
              <a:solidFill>
                <a:srgbClr val="00B050"/>
              </a:solidFill>
            </a:endParaRPr>
          </a:p>
          <a:p>
            <a:endParaRPr lang="en-US" b="1" dirty="0">
              <a:solidFill>
                <a:srgbClr val="00B050"/>
              </a:solidFill>
            </a:endParaRPr>
          </a:p>
          <a:p>
            <a:endParaRPr lang="en-US" b="1" dirty="0">
              <a:solidFill>
                <a:srgbClr val="00B050"/>
              </a:solidFill>
            </a:endParaRPr>
          </a:p>
          <a:p>
            <a:endParaRPr lang="en-US" b="1" dirty="0">
              <a:solidFill>
                <a:srgbClr val="00B050"/>
              </a:solidFill>
            </a:endParaRPr>
          </a:p>
          <a:p>
            <a:endParaRPr lang="en-US" b="1" dirty="0">
              <a:solidFill>
                <a:srgbClr val="00B050"/>
              </a:solidFill>
            </a:endParaRPr>
          </a:p>
          <a:p>
            <a:endParaRPr lang="en-US" b="1" dirty="0">
              <a:solidFill>
                <a:srgbClr val="00B050"/>
              </a:solidFill>
            </a:endParaRPr>
          </a:p>
          <a:p>
            <a:endParaRPr lang="en-US" b="1" dirty="0">
              <a:solidFill>
                <a:srgbClr val="00B050"/>
              </a:solidFill>
            </a:endParaRPr>
          </a:p>
          <a:p>
            <a:endParaRPr lang="en-US" b="1" dirty="0">
              <a:solidFill>
                <a:srgbClr val="00B050"/>
              </a:solidFill>
            </a:endParaRPr>
          </a:p>
          <a:p>
            <a:endParaRPr lang="en-US" b="1" dirty="0">
              <a:solidFill>
                <a:srgbClr val="00B050"/>
              </a:solidFill>
            </a:endParaRPr>
          </a:p>
          <a:p>
            <a:endParaRPr lang="en-US" b="1" dirty="0">
              <a:solidFill>
                <a:srgbClr val="00B050"/>
              </a:solidFill>
            </a:endParaRPr>
          </a:p>
          <a:p>
            <a:endParaRPr lang="en-US" b="1" dirty="0">
              <a:solidFill>
                <a:srgbClr val="00B050"/>
              </a:solidFill>
            </a:endParaRPr>
          </a:p>
          <a:p>
            <a:endParaRPr lang="en-US" b="1" dirty="0">
              <a:solidFill>
                <a:srgbClr val="00B050"/>
              </a:solidFill>
            </a:endParaRPr>
          </a:p>
          <a:p>
            <a:endParaRPr lang="en-US" b="1" dirty="0">
              <a:solidFill>
                <a:srgbClr val="00B050"/>
              </a:solidFill>
            </a:endParaRPr>
          </a:p>
          <a:p>
            <a:endParaRPr lang="en-US" b="1" dirty="0">
              <a:solidFill>
                <a:srgbClr val="00B050"/>
              </a:solidFill>
            </a:endParaRPr>
          </a:p>
          <a:p>
            <a:endParaRPr lang="en-US" b="1" dirty="0">
              <a:solidFill>
                <a:srgbClr val="00B050"/>
              </a:solidFill>
            </a:endParaRPr>
          </a:p>
          <a:p>
            <a:endParaRPr lang="en-US" b="1" dirty="0">
              <a:solidFill>
                <a:srgbClr val="00B050"/>
              </a:solidFill>
            </a:endParaRPr>
          </a:p>
          <a:p>
            <a:endParaRPr lang="en-US" b="1" dirty="0">
              <a:solidFill>
                <a:srgbClr val="00B050"/>
              </a:solidFill>
            </a:endParaRPr>
          </a:p>
          <a:p>
            <a:endParaRPr lang="en-US" b="1" dirty="0">
              <a:solidFill>
                <a:srgbClr val="00B050"/>
              </a:solidFill>
            </a:endParaRPr>
          </a:p>
          <a:p>
            <a:pPr marL="0" indent="0">
              <a:buNone/>
            </a:pPr>
            <a:endParaRPr lang="en-US" b="1" dirty="0">
              <a:solidFill>
                <a:srgbClr val="00B050"/>
              </a:solidFill>
            </a:endParaRPr>
          </a:p>
          <a:p>
            <a:pPr marL="0" indent="0">
              <a:buNone/>
            </a:pPr>
            <a:endParaRPr lang="en-US" b="1" dirty="0">
              <a:solidFill>
                <a:srgbClr val="00B050"/>
              </a:solidFill>
            </a:endParaRPr>
          </a:p>
          <a:p>
            <a:endParaRPr lang="en-US" b="1" dirty="0">
              <a:solidFill>
                <a:srgbClr val="00B050"/>
              </a:solidFill>
            </a:endParaRPr>
          </a:p>
        </p:txBody>
      </p:sp>
      <p:pic>
        <p:nvPicPr>
          <p:cNvPr id="5" name="Picture 4">
            <a:extLst>
              <a:ext uri="{FF2B5EF4-FFF2-40B4-BE49-F238E27FC236}">
                <a16:creationId xmlns:a16="http://schemas.microsoft.com/office/drawing/2014/main" id="{A9BCBCCA-D6FB-41E4-761F-3770E97CB96C}"/>
              </a:ext>
            </a:extLst>
          </p:cNvPr>
          <p:cNvPicPr>
            <a:picLocks noChangeAspect="1"/>
          </p:cNvPicPr>
          <p:nvPr/>
        </p:nvPicPr>
        <p:blipFill>
          <a:blip r:embed="rId2"/>
          <a:srcRect r="86"/>
          <a:stretch>
            <a:fillRect/>
          </a:stretch>
        </p:blipFill>
        <p:spPr>
          <a:xfrm>
            <a:off x="338138" y="571500"/>
            <a:ext cx="11415712" cy="6010275"/>
          </a:xfrm>
          <a:prstGeom prst="rect">
            <a:avLst/>
          </a:prstGeom>
        </p:spPr>
      </p:pic>
    </p:spTree>
    <p:extLst>
      <p:ext uri="{BB962C8B-B14F-4D97-AF65-F5344CB8AC3E}">
        <p14:creationId xmlns:p14="http://schemas.microsoft.com/office/powerpoint/2010/main" val="2163633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6964AF-569C-CEFF-4A83-1534D3A24AFF}"/>
              </a:ext>
            </a:extLst>
          </p:cNvPr>
          <p:cNvSpPr>
            <a:spLocks noGrp="1"/>
          </p:cNvSpPr>
          <p:nvPr>
            <p:ph idx="1"/>
          </p:nvPr>
        </p:nvSpPr>
        <p:spPr>
          <a:xfrm>
            <a:off x="219075" y="190500"/>
            <a:ext cx="11734800" cy="6467475"/>
          </a:xfrm>
        </p:spPr>
        <p:txBody>
          <a:bodyPr>
            <a:normAutofit lnSpcReduction="10000"/>
          </a:bodyPr>
          <a:lstStyle/>
          <a:p>
            <a:pPr algn="just"/>
            <a:r>
              <a:rPr lang="en-US" b="1" dirty="0">
                <a:solidFill>
                  <a:srgbClr val="00B050"/>
                </a:solidFill>
              </a:rPr>
              <a:t>2.5.1 SQL UPDATE Statement </a:t>
            </a:r>
          </a:p>
          <a:p>
            <a:pPr algn="just"/>
            <a:r>
              <a:rPr lang="en-US" dirty="0"/>
              <a:t>The </a:t>
            </a:r>
            <a:r>
              <a:rPr lang="en-US" b="1" dirty="0">
                <a:solidFill>
                  <a:srgbClr val="FF0000"/>
                </a:solidFill>
              </a:rPr>
              <a:t>UPDATE</a:t>
            </a:r>
            <a:r>
              <a:rPr lang="en-US" dirty="0"/>
              <a:t> statement changes data in existing rows either by adding new data or modifying existing data. </a:t>
            </a:r>
          </a:p>
          <a:p>
            <a:pPr algn="just"/>
            <a:r>
              <a:rPr lang="en-US" b="1" dirty="0"/>
              <a:t>UPDATE Syntax </a:t>
            </a:r>
          </a:p>
          <a:p>
            <a:pPr algn="just"/>
            <a:r>
              <a:rPr lang="en-US" b="1" dirty="0">
                <a:solidFill>
                  <a:srgbClr val="FF0000"/>
                </a:solidFill>
              </a:rPr>
              <a:t>UPDATE</a:t>
            </a:r>
            <a:r>
              <a:rPr lang="en-US" dirty="0"/>
              <a:t> </a:t>
            </a:r>
            <a:r>
              <a:rPr lang="en-US" b="1" dirty="0" err="1">
                <a:solidFill>
                  <a:srgbClr val="8D42C6"/>
                </a:solidFill>
              </a:rPr>
              <a:t>table_name</a:t>
            </a:r>
            <a:r>
              <a:rPr lang="en-US" b="1" dirty="0">
                <a:solidFill>
                  <a:srgbClr val="8D42C6"/>
                </a:solidFill>
              </a:rPr>
              <a:t> </a:t>
            </a:r>
          </a:p>
          <a:p>
            <a:pPr algn="just"/>
            <a:r>
              <a:rPr lang="en-US" dirty="0"/>
              <a:t>         </a:t>
            </a:r>
            <a:r>
              <a:rPr lang="en-US" dirty="0">
                <a:solidFill>
                  <a:srgbClr val="00B0F0"/>
                </a:solidFill>
              </a:rPr>
              <a:t> </a:t>
            </a:r>
            <a:r>
              <a:rPr lang="en-US" b="1" dirty="0">
                <a:solidFill>
                  <a:srgbClr val="00B0F0"/>
                </a:solidFill>
              </a:rPr>
              <a:t>SET</a:t>
            </a:r>
            <a:r>
              <a:rPr lang="en-US" dirty="0">
                <a:solidFill>
                  <a:srgbClr val="00B0F0"/>
                </a:solidFill>
              </a:rPr>
              <a:t> </a:t>
            </a:r>
            <a:r>
              <a:rPr lang="en-US" b="1" dirty="0"/>
              <a:t>column1</a:t>
            </a:r>
            <a:r>
              <a:rPr lang="en-US" dirty="0"/>
              <a:t> = </a:t>
            </a:r>
            <a:r>
              <a:rPr lang="en-US" b="1" dirty="0">
                <a:solidFill>
                  <a:schemeClr val="accent2">
                    <a:lumMod val="75000"/>
                  </a:schemeClr>
                </a:solidFill>
              </a:rPr>
              <a:t>value1</a:t>
            </a:r>
            <a:r>
              <a:rPr lang="en-US" dirty="0"/>
              <a:t>, </a:t>
            </a:r>
            <a:r>
              <a:rPr lang="en-US" b="1" dirty="0"/>
              <a:t>column2</a:t>
            </a:r>
            <a:r>
              <a:rPr lang="en-US" dirty="0"/>
              <a:t> = </a:t>
            </a:r>
            <a:r>
              <a:rPr lang="en-US" b="1" dirty="0">
                <a:solidFill>
                  <a:schemeClr val="accent2">
                    <a:lumMod val="75000"/>
                  </a:schemeClr>
                </a:solidFill>
              </a:rPr>
              <a:t>value2</a:t>
            </a:r>
            <a:r>
              <a:rPr lang="en-US" dirty="0"/>
              <a:t>, ...</a:t>
            </a:r>
          </a:p>
          <a:p>
            <a:pPr algn="just"/>
            <a:r>
              <a:rPr lang="en-US" dirty="0"/>
              <a:t>          </a:t>
            </a:r>
            <a:r>
              <a:rPr lang="en-US" b="1" dirty="0">
                <a:solidFill>
                  <a:srgbClr val="00B050"/>
                </a:solidFill>
              </a:rPr>
              <a:t>WHERE</a:t>
            </a:r>
            <a:r>
              <a:rPr lang="en-US" b="1" dirty="0">
                <a:solidFill>
                  <a:srgbClr val="7030A0"/>
                </a:solidFill>
              </a:rPr>
              <a:t> condition</a:t>
            </a:r>
            <a:r>
              <a:rPr lang="en-US" dirty="0"/>
              <a:t>; </a:t>
            </a:r>
            <a:endParaRPr lang="en-US" b="1" dirty="0">
              <a:solidFill>
                <a:srgbClr val="00B050"/>
              </a:solidFill>
            </a:endParaRPr>
          </a:p>
          <a:p>
            <a:pPr algn="just"/>
            <a:r>
              <a:rPr lang="en-US" b="1" dirty="0">
                <a:solidFill>
                  <a:srgbClr val="00B050"/>
                </a:solidFill>
              </a:rPr>
              <a:t>2.5.2 SQL DELETE Statement </a:t>
            </a:r>
          </a:p>
          <a:p>
            <a:pPr algn="just"/>
            <a:r>
              <a:rPr lang="en-US" dirty="0"/>
              <a:t>The </a:t>
            </a:r>
            <a:r>
              <a:rPr lang="en-US" b="1" dirty="0">
                <a:solidFill>
                  <a:srgbClr val="FF0000"/>
                </a:solidFill>
              </a:rPr>
              <a:t>DELETE</a:t>
            </a:r>
            <a:r>
              <a:rPr lang="en-US" dirty="0"/>
              <a:t> statement removes rows from a record set. </a:t>
            </a:r>
          </a:p>
          <a:p>
            <a:pPr algn="just"/>
            <a:r>
              <a:rPr lang="en-US" b="1" dirty="0">
                <a:solidFill>
                  <a:srgbClr val="FF0000"/>
                </a:solidFill>
              </a:rPr>
              <a:t>WHERE</a:t>
            </a:r>
            <a:r>
              <a:rPr lang="en-US" dirty="0"/>
              <a:t> clause that limits the deletion to select records. </a:t>
            </a:r>
          </a:p>
          <a:p>
            <a:pPr algn="just"/>
            <a:r>
              <a:rPr lang="en-US" b="1" dirty="0"/>
              <a:t>DELETE Syntax: </a:t>
            </a:r>
          </a:p>
          <a:p>
            <a:pPr algn="just"/>
            <a:r>
              <a:rPr lang="en-US" b="1" dirty="0">
                <a:solidFill>
                  <a:srgbClr val="FF0000"/>
                </a:solidFill>
              </a:rPr>
              <a:t>DELETE FROM </a:t>
            </a:r>
            <a:r>
              <a:rPr lang="en-US" b="1" dirty="0" err="1">
                <a:solidFill>
                  <a:srgbClr val="8D42C6"/>
                </a:solidFill>
              </a:rPr>
              <a:t>table_name</a:t>
            </a:r>
            <a:r>
              <a:rPr lang="en-US" b="1" dirty="0">
                <a:solidFill>
                  <a:srgbClr val="8D42C6"/>
                </a:solidFill>
              </a:rPr>
              <a:t> </a:t>
            </a:r>
          </a:p>
          <a:p>
            <a:pPr algn="just"/>
            <a:r>
              <a:rPr lang="en-US" dirty="0"/>
              <a:t>              </a:t>
            </a:r>
            <a:r>
              <a:rPr lang="en-US" b="1" dirty="0">
                <a:solidFill>
                  <a:srgbClr val="00B050"/>
                </a:solidFill>
              </a:rPr>
              <a:t>WHERE</a:t>
            </a:r>
            <a:r>
              <a:rPr lang="en-US" dirty="0"/>
              <a:t> </a:t>
            </a:r>
            <a:r>
              <a:rPr lang="en-US" b="1" dirty="0">
                <a:solidFill>
                  <a:srgbClr val="7030A0"/>
                </a:solidFill>
              </a:rPr>
              <a:t>condition</a:t>
            </a:r>
            <a:r>
              <a:rPr lang="en-US" dirty="0"/>
              <a:t>;</a:t>
            </a:r>
            <a:endParaRPr lang="en-US" b="1" dirty="0">
              <a:solidFill>
                <a:schemeClr val="accent2">
                  <a:lumMod val="75000"/>
                </a:schemeClr>
              </a:solidFill>
            </a:endParaRPr>
          </a:p>
        </p:txBody>
      </p:sp>
    </p:spTree>
    <p:extLst>
      <p:ext uri="{BB962C8B-B14F-4D97-AF65-F5344CB8AC3E}">
        <p14:creationId xmlns:p14="http://schemas.microsoft.com/office/powerpoint/2010/main" val="177013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88AC30-E882-7A1A-5F2A-92EE83B4470A}"/>
              </a:ext>
            </a:extLst>
          </p:cNvPr>
          <p:cNvSpPr>
            <a:spLocks noGrp="1"/>
          </p:cNvSpPr>
          <p:nvPr>
            <p:ph idx="1"/>
          </p:nvPr>
        </p:nvSpPr>
        <p:spPr>
          <a:xfrm>
            <a:off x="180975" y="133350"/>
            <a:ext cx="11782425" cy="6591300"/>
          </a:xfrm>
        </p:spPr>
        <p:txBody>
          <a:bodyPr>
            <a:normAutofit fontScale="92500" lnSpcReduction="10000"/>
          </a:bodyPr>
          <a:lstStyle/>
          <a:p>
            <a:pPr algn="just"/>
            <a:r>
              <a:rPr lang="en-US" b="1" dirty="0"/>
              <a:t>The rules for the DELETE statement are: </a:t>
            </a:r>
          </a:p>
          <a:p>
            <a:pPr algn="just"/>
            <a:r>
              <a:rPr lang="en-US" dirty="0"/>
              <a:t>If you omit a </a:t>
            </a:r>
            <a:r>
              <a:rPr lang="en-US" b="1" dirty="0">
                <a:solidFill>
                  <a:srgbClr val="FF0000"/>
                </a:solidFill>
              </a:rPr>
              <a:t>WHERE </a:t>
            </a:r>
            <a:r>
              <a:rPr lang="en-US" dirty="0"/>
              <a:t>clause, all rows in the table are removed (except for indexes, the table, constraints). </a:t>
            </a:r>
          </a:p>
          <a:p>
            <a:pPr algn="just"/>
            <a:r>
              <a:rPr lang="en-US" b="1" dirty="0">
                <a:solidFill>
                  <a:srgbClr val="FF0000"/>
                </a:solidFill>
              </a:rPr>
              <a:t>DELETE</a:t>
            </a:r>
            <a:r>
              <a:rPr lang="en-US" dirty="0"/>
              <a:t> cannot be used with a view that has a </a:t>
            </a:r>
            <a:r>
              <a:rPr lang="en-US" b="1" dirty="0">
                <a:solidFill>
                  <a:srgbClr val="FF0000"/>
                </a:solidFill>
              </a:rPr>
              <a:t>FROM</a:t>
            </a:r>
            <a:r>
              <a:rPr lang="en-US" dirty="0"/>
              <a:t> clause naming more than one table. </a:t>
            </a:r>
          </a:p>
          <a:p>
            <a:pPr algn="just"/>
            <a:r>
              <a:rPr lang="en-US" b="1" dirty="0">
                <a:solidFill>
                  <a:srgbClr val="00B050"/>
                </a:solidFill>
              </a:rPr>
              <a:t>Note: </a:t>
            </a:r>
            <a:r>
              <a:rPr lang="en-US" b="1" dirty="0">
                <a:solidFill>
                  <a:srgbClr val="FF0000"/>
                </a:solidFill>
              </a:rPr>
              <a:t>WHERE</a:t>
            </a:r>
            <a:r>
              <a:rPr lang="en-US" dirty="0"/>
              <a:t> clause specifies which record(s) should be deleted. </a:t>
            </a:r>
          </a:p>
          <a:p>
            <a:pPr algn="just"/>
            <a:r>
              <a:rPr lang="en-US" b="1" dirty="0">
                <a:solidFill>
                  <a:srgbClr val="00B050"/>
                </a:solidFill>
              </a:rPr>
              <a:t>2.5.3 SQL ORDER BY Keyword </a:t>
            </a:r>
          </a:p>
          <a:p>
            <a:pPr algn="just"/>
            <a:r>
              <a:rPr lang="en-US" dirty="0"/>
              <a:t>The </a:t>
            </a:r>
            <a:r>
              <a:rPr lang="en-US" b="1" dirty="0">
                <a:solidFill>
                  <a:srgbClr val="FF0000"/>
                </a:solidFill>
              </a:rPr>
              <a:t>ORDER BY </a:t>
            </a:r>
            <a:r>
              <a:rPr lang="en-US" dirty="0"/>
              <a:t>keyword is </a:t>
            </a:r>
            <a:r>
              <a:rPr lang="en-US" b="1" dirty="0"/>
              <a:t>used to sort the result-set </a:t>
            </a:r>
            <a:r>
              <a:rPr lang="en-US" dirty="0"/>
              <a:t>in </a:t>
            </a:r>
            <a:r>
              <a:rPr lang="en-US" b="1" dirty="0">
                <a:solidFill>
                  <a:srgbClr val="00B0F0"/>
                </a:solidFill>
              </a:rPr>
              <a:t>ascending</a:t>
            </a:r>
            <a:r>
              <a:rPr lang="en-US" dirty="0"/>
              <a:t> or </a:t>
            </a:r>
            <a:r>
              <a:rPr lang="en-US" b="1" dirty="0">
                <a:solidFill>
                  <a:schemeClr val="accent2">
                    <a:lumMod val="75000"/>
                  </a:schemeClr>
                </a:solidFill>
              </a:rPr>
              <a:t>descending</a:t>
            </a:r>
            <a:r>
              <a:rPr lang="en-US" dirty="0"/>
              <a:t> order. </a:t>
            </a:r>
          </a:p>
          <a:p>
            <a:pPr algn="just"/>
            <a:r>
              <a:rPr lang="en-US" dirty="0"/>
              <a:t>The </a:t>
            </a:r>
            <a:r>
              <a:rPr lang="en-US" b="1" dirty="0">
                <a:solidFill>
                  <a:srgbClr val="FF0000"/>
                </a:solidFill>
              </a:rPr>
              <a:t>ORDER BY </a:t>
            </a:r>
            <a:r>
              <a:rPr lang="en-US" dirty="0"/>
              <a:t>keyword sorts the records in </a:t>
            </a:r>
            <a:r>
              <a:rPr lang="en-US" b="1" dirty="0"/>
              <a:t>ascending order by default. </a:t>
            </a:r>
          </a:p>
          <a:p>
            <a:pPr algn="just"/>
            <a:r>
              <a:rPr lang="en-US" dirty="0"/>
              <a:t>To sort the records in </a:t>
            </a:r>
            <a:r>
              <a:rPr lang="en-US" b="1" dirty="0"/>
              <a:t>descending order</a:t>
            </a:r>
            <a:r>
              <a:rPr lang="en-US" dirty="0"/>
              <a:t>, use the </a:t>
            </a:r>
            <a:r>
              <a:rPr lang="en-US" b="1" dirty="0">
                <a:solidFill>
                  <a:srgbClr val="8D42C6"/>
                </a:solidFill>
              </a:rPr>
              <a:t>DESC</a:t>
            </a:r>
            <a:r>
              <a:rPr lang="en-US" dirty="0"/>
              <a:t> keyword. </a:t>
            </a:r>
          </a:p>
          <a:p>
            <a:pPr algn="just"/>
            <a:r>
              <a:rPr lang="en-US" b="1" dirty="0"/>
              <a:t>ORDER BY Syntax</a:t>
            </a:r>
            <a:r>
              <a:rPr lang="en-US" dirty="0"/>
              <a:t>: </a:t>
            </a:r>
          </a:p>
          <a:p>
            <a:pPr algn="just"/>
            <a:r>
              <a:rPr lang="en-US" b="1" dirty="0">
                <a:solidFill>
                  <a:srgbClr val="FF0000"/>
                </a:solidFill>
              </a:rPr>
              <a:t>SELECT</a:t>
            </a:r>
            <a:r>
              <a:rPr lang="en-US" dirty="0"/>
              <a:t> column1, column2, ...</a:t>
            </a:r>
          </a:p>
          <a:p>
            <a:pPr algn="just"/>
            <a:r>
              <a:rPr lang="en-US" dirty="0"/>
              <a:t>           </a:t>
            </a:r>
            <a:r>
              <a:rPr lang="en-US" b="1" dirty="0">
                <a:solidFill>
                  <a:srgbClr val="00B050"/>
                </a:solidFill>
              </a:rPr>
              <a:t>FROM</a:t>
            </a:r>
            <a:r>
              <a:rPr lang="en-US" dirty="0"/>
              <a:t> </a:t>
            </a:r>
            <a:r>
              <a:rPr lang="en-US" dirty="0" err="1"/>
              <a:t>table_name</a:t>
            </a:r>
            <a:r>
              <a:rPr lang="en-US" dirty="0"/>
              <a:t> </a:t>
            </a:r>
          </a:p>
          <a:p>
            <a:pPr algn="just"/>
            <a:r>
              <a:rPr lang="en-US" dirty="0"/>
              <a:t>           </a:t>
            </a:r>
            <a:r>
              <a:rPr lang="en-US" b="1" dirty="0">
                <a:solidFill>
                  <a:srgbClr val="00B0F0"/>
                </a:solidFill>
              </a:rPr>
              <a:t>ORDER BY </a:t>
            </a:r>
            <a:r>
              <a:rPr lang="en-US" dirty="0"/>
              <a:t>column </a:t>
            </a:r>
            <a:r>
              <a:rPr lang="en-US" b="1" dirty="0">
                <a:solidFill>
                  <a:srgbClr val="008000"/>
                </a:solidFill>
              </a:rPr>
              <a:t>ASC</a:t>
            </a:r>
            <a:r>
              <a:rPr lang="en-US" dirty="0"/>
              <a:t>|</a:t>
            </a:r>
            <a:r>
              <a:rPr lang="en-US" b="1" dirty="0">
                <a:solidFill>
                  <a:srgbClr val="8D42C6"/>
                </a:solidFill>
              </a:rPr>
              <a:t>DESC</a:t>
            </a:r>
            <a:r>
              <a:rPr lang="en-US" dirty="0"/>
              <a:t>; </a:t>
            </a:r>
          </a:p>
        </p:txBody>
      </p:sp>
    </p:spTree>
    <p:extLst>
      <p:ext uri="{BB962C8B-B14F-4D97-AF65-F5344CB8AC3E}">
        <p14:creationId xmlns:p14="http://schemas.microsoft.com/office/powerpoint/2010/main" val="401461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B8EBF0-FE43-20C1-19FB-F85DE100330C}"/>
              </a:ext>
            </a:extLst>
          </p:cNvPr>
          <p:cNvSpPr>
            <a:spLocks noGrp="1"/>
          </p:cNvSpPr>
          <p:nvPr>
            <p:ph idx="1"/>
          </p:nvPr>
        </p:nvSpPr>
        <p:spPr>
          <a:xfrm>
            <a:off x="180975" y="171450"/>
            <a:ext cx="11810999" cy="6553200"/>
          </a:xfrm>
        </p:spPr>
        <p:txBody>
          <a:bodyPr>
            <a:noAutofit/>
          </a:bodyPr>
          <a:lstStyle/>
          <a:p>
            <a:pPr algn="just"/>
            <a:r>
              <a:rPr lang="en-US" b="1" dirty="0">
                <a:solidFill>
                  <a:srgbClr val="00B050"/>
                </a:solidFill>
              </a:rPr>
              <a:t>2.5.4 The SQL AND, OR and NOT Operators </a:t>
            </a:r>
          </a:p>
          <a:p>
            <a:pPr algn="just"/>
            <a:r>
              <a:rPr lang="en-US" dirty="0"/>
              <a:t>The </a:t>
            </a:r>
            <a:r>
              <a:rPr lang="en-US" b="1" dirty="0">
                <a:solidFill>
                  <a:srgbClr val="00B050"/>
                </a:solidFill>
              </a:rPr>
              <a:t>AND </a:t>
            </a:r>
            <a:r>
              <a:rPr lang="en-US" dirty="0"/>
              <a:t>operator displays a record if all the conditions separated by </a:t>
            </a:r>
            <a:r>
              <a:rPr lang="en-US" b="1" dirty="0">
                <a:solidFill>
                  <a:srgbClr val="00B050"/>
                </a:solidFill>
              </a:rPr>
              <a:t>AND</a:t>
            </a:r>
            <a:r>
              <a:rPr lang="en-US" dirty="0"/>
              <a:t> are TRUE. </a:t>
            </a:r>
          </a:p>
          <a:p>
            <a:pPr algn="just"/>
            <a:r>
              <a:rPr lang="en-US" dirty="0"/>
              <a:t>The</a:t>
            </a:r>
            <a:r>
              <a:rPr lang="en-US" b="1" dirty="0">
                <a:solidFill>
                  <a:srgbClr val="00B050"/>
                </a:solidFill>
              </a:rPr>
              <a:t> OR </a:t>
            </a:r>
            <a:r>
              <a:rPr lang="en-US" dirty="0"/>
              <a:t>operator displays a record if any of the conditions separated by </a:t>
            </a:r>
            <a:r>
              <a:rPr lang="en-US" b="1" dirty="0">
                <a:solidFill>
                  <a:srgbClr val="00B050"/>
                </a:solidFill>
              </a:rPr>
              <a:t>OR</a:t>
            </a:r>
            <a:r>
              <a:rPr lang="en-US" dirty="0"/>
              <a:t> is TRUE. </a:t>
            </a:r>
          </a:p>
          <a:p>
            <a:pPr algn="just"/>
            <a:r>
              <a:rPr lang="en-US" dirty="0"/>
              <a:t> The </a:t>
            </a:r>
            <a:r>
              <a:rPr lang="en-US" b="1" dirty="0">
                <a:solidFill>
                  <a:srgbClr val="00B050"/>
                </a:solidFill>
              </a:rPr>
              <a:t>NOT</a:t>
            </a:r>
            <a:r>
              <a:rPr lang="en-US" dirty="0"/>
              <a:t> operator displays a record if the condition(s) is </a:t>
            </a:r>
            <a:r>
              <a:rPr lang="en-US" b="1" dirty="0">
                <a:solidFill>
                  <a:srgbClr val="00B050"/>
                </a:solidFill>
              </a:rPr>
              <a:t>NOT TRUE</a:t>
            </a:r>
            <a:r>
              <a:rPr lang="en-US" dirty="0"/>
              <a:t>. </a:t>
            </a:r>
          </a:p>
          <a:p>
            <a:pPr algn="just"/>
            <a:r>
              <a:rPr lang="en-US" b="1" dirty="0">
                <a:solidFill>
                  <a:srgbClr val="FF0000"/>
                </a:solidFill>
              </a:rPr>
              <a:t>Note: </a:t>
            </a:r>
            <a:r>
              <a:rPr lang="en-US" b="1" dirty="0">
                <a:solidFill>
                  <a:srgbClr val="00B0F0"/>
                </a:solidFill>
              </a:rPr>
              <a:t>WHERE</a:t>
            </a:r>
            <a:r>
              <a:rPr lang="en-US" dirty="0"/>
              <a:t> clause can be combined with </a:t>
            </a:r>
            <a:r>
              <a:rPr lang="en-US" b="1" dirty="0">
                <a:solidFill>
                  <a:srgbClr val="FF0000"/>
                </a:solidFill>
              </a:rPr>
              <a:t>AND, OR</a:t>
            </a:r>
            <a:r>
              <a:rPr lang="en-US" dirty="0"/>
              <a:t>, and </a:t>
            </a:r>
            <a:r>
              <a:rPr lang="en-US" b="1" dirty="0">
                <a:solidFill>
                  <a:srgbClr val="FF0000"/>
                </a:solidFill>
              </a:rPr>
              <a:t>NOT </a:t>
            </a:r>
            <a:r>
              <a:rPr lang="en-US" dirty="0"/>
              <a:t>operators. </a:t>
            </a:r>
          </a:p>
          <a:p>
            <a:pPr algn="just"/>
            <a:r>
              <a:rPr lang="en-US" b="1" dirty="0"/>
              <a:t>AND Syntax: </a:t>
            </a:r>
          </a:p>
          <a:p>
            <a:pPr algn="just"/>
            <a:r>
              <a:rPr lang="en-US" b="1" dirty="0">
                <a:solidFill>
                  <a:srgbClr val="FF0000"/>
                </a:solidFill>
              </a:rPr>
              <a:t>SELECT</a:t>
            </a:r>
            <a:r>
              <a:rPr lang="en-US" dirty="0"/>
              <a:t> </a:t>
            </a:r>
            <a:r>
              <a:rPr lang="en-US" b="1" dirty="0"/>
              <a:t>column1, column2, ...</a:t>
            </a:r>
          </a:p>
          <a:p>
            <a:pPr algn="just"/>
            <a:r>
              <a:rPr lang="en-US" dirty="0"/>
              <a:t>           </a:t>
            </a:r>
            <a:r>
              <a:rPr lang="en-US" b="1" dirty="0">
                <a:solidFill>
                  <a:srgbClr val="007FDE"/>
                </a:solidFill>
              </a:rPr>
              <a:t>FROM</a:t>
            </a:r>
            <a:r>
              <a:rPr lang="en-US" dirty="0"/>
              <a:t> </a:t>
            </a:r>
            <a:r>
              <a:rPr lang="en-US" b="1" dirty="0" err="1">
                <a:solidFill>
                  <a:srgbClr val="8D42C6"/>
                </a:solidFill>
              </a:rPr>
              <a:t>table_name</a:t>
            </a:r>
            <a:r>
              <a:rPr lang="en-US" b="1" dirty="0">
                <a:solidFill>
                  <a:srgbClr val="8D42C6"/>
                </a:solidFill>
              </a:rPr>
              <a:t> </a:t>
            </a:r>
          </a:p>
          <a:p>
            <a:pPr algn="just"/>
            <a:r>
              <a:rPr lang="en-US" dirty="0"/>
              <a:t>           </a:t>
            </a:r>
            <a:r>
              <a:rPr lang="en-US" b="1" dirty="0">
                <a:solidFill>
                  <a:srgbClr val="00B050"/>
                </a:solidFill>
              </a:rPr>
              <a:t>WHERE</a:t>
            </a:r>
            <a:r>
              <a:rPr lang="en-US" dirty="0"/>
              <a:t> </a:t>
            </a:r>
            <a:r>
              <a:rPr lang="en-US" b="1" dirty="0"/>
              <a:t>condition1 </a:t>
            </a:r>
          </a:p>
          <a:p>
            <a:pPr algn="just"/>
            <a:r>
              <a:rPr lang="en-US" dirty="0"/>
              <a:t>                          </a:t>
            </a:r>
            <a:r>
              <a:rPr lang="en-US" b="1" dirty="0">
                <a:solidFill>
                  <a:schemeClr val="accent2">
                    <a:lumMod val="75000"/>
                  </a:schemeClr>
                </a:solidFill>
              </a:rPr>
              <a:t>AND</a:t>
            </a:r>
            <a:r>
              <a:rPr lang="en-US" b="1" dirty="0">
                <a:solidFill>
                  <a:srgbClr val="8D42C6"/>
                </a:solidFill>
              </a:rPr>
              <a:t> </a:t>
            </a:r>
            <a:r>
              <a:rPr lang="en-US" b="1" dirty="0"/>
              <a:t>condition2</a:t>
            </a:r>
            <a:r>
              <a:rPr lang="en-US" dirty="0"/>
              <a:t> </a:t>
            </a:r>
          </a:p>
          <a:p>
            <a:pPr algn="just"/>
            <a:r>
              <a:rPr lang="en-US" dirty="0"/>
              <a:t>                          </a:t>
            </a:r>
            <a:r>
              <a:rPr lang="en-US" b="1" dirty="0">
                <a:solidFill>
                  <a:schemeClr val="accent2">
                    <a:lumMod val="75000"/>
                  </a:schemeClr>
                </a:solidFill>
              </a:rPr>
              <a:t>AND</a:t>
            </a:r>
            <a:r>
              <a:rPr lang="en-US" dirty="0"/>
              <a:t> </a:t>
            </a:r>
            <a:r>
              <a:rPr lang="en-US" b="1" dirty="0"/>
              <a:t>condition3 </a:t>
            </a:r>
            <a:r>
              <a:rPr lang="en-US" dirty="0"/>
              <a:t>...; </a:t>
            </a:r>
          </a:p>
        </p:txBody>
      </p:sp>
    </p:spTree>
    <p:extLst>
      <p:ext uri="{BB962C8B-B14F-4D97-AF65-F5344CB8AC3E}">
        <p14:creationId xmlns:p14="http://schemas.microsoft.com/office/powerpoint/2010/main" val="414234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D2C9BD-D571-A886-D76D-39B118C77E07}"/>
              </a:ext>
            </a:extLst>
          </p:cNvPr>
          <p:cNvSpPr>
            <a:spLocks noGrp="1"/>
          </p:cNvSpPr>
          <p:nvPr>
            <p:ph idx="1"/>
          </p:nvPr>
        </p:nvSpPr>
        <p:spPr>
          <a:xfrm>
            <a:off x="209549" y="180975"/>
            <a:ext cx="11782425" cy="6467475"/>
          </a:xfrm>
        </p:spPr>
        <p:txBody>
          <a:bodyPr>
            <a:noAutofit/>
          </a:bodyPr>
          <a:lstStyle/>
          <a:p>
            <a:pPr algn="just"/>
            <a:r>
              <a:rPr lang="en-US" b="1" dirty="0"/>
              <a:t>OR Syntax: </a:t>
            </a:r>
          </a:p>
          <a:p>
            <a:pPr algn="just"/>
            <a:r>
              <a:rPr lang="en-US" b="1" dirty="0">
                <a:solidFill>
                  <a:srgbClr val="FF0000"/>
                </a:solidFill>
              </a:rPr>
              <a:t>SELECT</a:t>
            </a:r>
            <a:r>
              <a:rPr lang="en-US" dirty="0"/>
              <a:t> column1, column2, ...</a:t>
            </a:r>
          </a:p>
          <a:p>
            <a:pPr algn="just"/>
            <a:r>
              <a:rPr lang="en-US" dirty="0"/>
              <a:t>           </a:t>
            </a:r>
            <a:r>
              <a:rPr lang="en-US" b="1" dirty="0">
                <a:solidFill>
                  <a:srgbClr val="00B050"/>
                </a:solidFill>
              </a:rPr>
              <a:t>FROM</a:t>
            </a:r>
            <a:r>
              <a:rPr lang="en-US" dirty="0"/>
              <a:t> </a:t>
            </a:r>
            <a:r>
              <a:rPr lang="en-US" dirty="0" err="1"/>
              <a:t>table_name</a:t>
            </a:r>
            <a:r>
              <a:rPr lang="en-US" dirty="0"/>
              <a:t> </a:t>
            </a:r>
          </a:p>
          <a:p>
            <a:pPr algn="just"/>
            <a:r>
              <a:rPr lang="en-US" dirty="0"/>
              <a:t>           </a:t>
            </a:r>
            <a:r>
              <a:rPr lang="en-US" b="1" dirty="0">
                <a:solidFill>
                  <a:srgbClr val="00B0F0"/>
                </a:solidFill>
              </a:rPr>
              <a:t>WHERE</a:t>
            </a:r>
            <a:r>
              <a:rPr lang="en-US" dirty="0"/>
              <a:t> condition1 </a:t>
            </a:r>
          </a:p>
          <a:p>
            <a:pPr algn="just"/>
            <a:r>
              <a:rPr lang="en-US" dirty="0"/>
              <a:t>                         </a:t>
            </a:r>
            <a:r>
              <a:rPr lang="en-US" b="1" dirty="0">
                <a:solidFill>
                  <a:schemeClr val="accent2">
                    <a:lumMod val="75000"/>
                  </a:schemeClr>
                </a:solidFill>
              </a:rPr>
              <a:t>OR</a:t>
            </a:r>
            <a:r>
              <a:rPr lang="en-US" dirty="0"/>
              <a:t> condition2 </a:t>
            </a:r>
          </a:p>
          <a:p>
            <a:pPr algn="just"/>
            <a:r>
              <a:rPr lang="en-US" dirty="0"/>
              <a:t>                         </a:t>
            </a:r>
            <a:r>
              <a:rPr lang="en-US" b="1" dirty="0">
                <a:solidFill>
                  <a:schemeClr val="accent2">
                    <a:lumMod val="75000"/>
                  </a:schemeClr>
                </a:solidFill>
              </a:rPr>
              <a:t>OR</a:t>
            </a:r>
            <a:r>
              <a:rPr lang="en-US" dirty="0"/>
              <a:t> condition3 ...; </a:t>
            </a:r>
          </a:p>
          <a:p>
            <a:pPr algn="just"/>
            <a:r>
              <a:rPr lang="en-US" b="1" dirty="0"/>
              <a:t>NOT Syntax: </a:t>
            </a:r>
          </a:p>
          <a:p>
            <a:pPr algn="just"/>
            <a:r>
              <a:rPr lang="en-US" b="1" dirty="0">
                <a:solidFill>
                  <a:srgbClr val="FF0000"/>
                </a:solidFill>
              </a:rPr>
              <a:t>SELECT</a:t>
            </a:r>
            <a:r>
              <a:rPr lang="en-US" dirty="0"/>
              <a:t> column1, column2, ...</a:t>
            </a:r>
          </a:p>
          <a:p>
            <a:pPr algn="just"/>
            <a:r>
              <a:rPr lang="en-US" dirty="0"/>
              <a:t>           </a:t>
            </a:r>
            <a:r>
              <a:rPr lang="en-US" b="1" dirty="0">
                <a:solidFill>
                  <a:srgbClr val="00B050"/>
                </a:solidFill>
              </a:rPr>
              <a:t>FROM</a:t>
            </a:r>
            <a:r>
              <a:rPr lang="en-US" dirty="0"/>
              <a:t> </a:t>
            </a:r>
            <a:r>
              <a:rPr lang="en-US" dirty="0" err="1"/>
              <a:t>table_name</a:t>
            </a:r>
            <a:r>
              <a:rPr lang="en-US" dirty="0"/>
              <a:t> </a:t>
            </a:r>
          </a:p>
          <a:p>
            <a:pPr algn="just"/>
            <a:r>
              <a:rPr lang="en-US" dirty="0"/>
              <a:t>           </a:t>
            </a:r>
            <a:r>
              <a:rPr lang="en-US" b="1" dirty="0">
                <a:solidFill>
                  <a:srgbClr val="00B0F0"/>
                </a:solidFill>
              </a:rPr>
              <a:t>WHERE</a:t>
            </a:r>
            <a:r>
              <a:rPr lang="en-US" dirty="0"/>
              <a:t> </a:t>
            </a:r>
            <a:r>
              <a:rPr lang="en-US" b="1" dirty="0">
                <a:solidFill>
                  <a:schemeClr val="accent2">
                    <a:lumMod val="75000"/>
                  </a:schemeClr>
                </a:solidFill>
              </a:rPr>
              <a:t>NOT</a:t>
            </a:r>
            <a:r>
              <a:rPr lang="en-US" dirty="0"/>
              <a:t> condition;</a:t>
            </a:r>
          </a:p>
          <a:p>
            <a:pPr algn="just"/>
            <a:r>
              <a:rPr lang="en-US" b="1" dirty="0">
                <a:solidFill>
                  <a:srgbClr val="00B050"/>
                </a:solidFill>
              </a:rPr>
              <a:t>2.5.5. Combining AND, OR and NOT with the SELECT Statement </a:t>
            </a:r>
          </a:p>
          <a:p>
            <a:pPr algn="just"/>
            <a:r>
              <a:rPr lang="en-US" dirty="0"/>
              <a:t>The </a:t>
            </a:r>
            <a:r>
              <a:rPr lang="en-US" b="1" dirty="0"/>
              <a:t>SQL</a:t>
            </a:r>
            <a:r>
              <a:rPr lang="en-US" dirty="0"/>
              <a:t> </a:t>
            </a:r>
            <a:r>
              <a:rPr lang="en-US" b="1" dirty="0">
                <a:solidFill>
                  <a:srgbClr val="FF0000"/>
                </a:solidFill>
              </a:rPr>
              <a:t>AND </a:t>
            </a:r>
            <a:r>
              <a:rPr lang="en-US" dirty="0"/>
              <a:t>condition and </a:t>
            </a:r>
            <a:r>
              <a:rPr lang="en-US" b="1" dirty="0">
                <a:solidFill>
                  <a:srgbClr val="FF0000"/>
                </a:solidFill>
              </a:rPr>
              <a:t>OR</a:t>
            </a:r>
            <a:r>
              <a:rPr lang="en-US" dirty="0"/>
              <a:t> condition can be combined to test for multiple conditions in a </a:t>
            </a:r>
            <a:r>
              <a:rPr lang="en-US" b="1" dirty="0">
                <a:solidFill>
                  <a:srgbClr val="FF0000"/>
                </a:solidFill>
              </a:rPr>
              <a:t>SELECT</a:t>
            </a:r>
            <a:r>
              <a:rPr lang="en-US" dirty="0"/>
              <a:t> statement. </a:t>
            </a:r>
          </a:p>
        </p:txBody>
      </p:sp>
    </p:spTree>
    <p:extLst>
      <p:ext uri="{BB962C8B-B14F-4D97-AF65-F5344CB8AC3E}">
        <p14:creationId xmlns:p14="http://schemas.microsoft.com/office/powerpoint/2010/main" val="428442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1A9060-D89D-AF49-3456-234CE41E3C11}"/>
              </a:ext>
            </a:extLst>
          </p:cNvPr>
          <p:cNvSpPr>
            <a:spLocks noGrp="1"/>
          </p:cNvSpPr>
          <p:nvPr>
            <p:ph idx="1"/>
          </p:nvPr>
        </p:nvSpPr>
        <p:spPr>
          <a:xfrm>
            <a:off x="219075" y="200024"/>
            <a:ext cx="11744325" cy="6429375"/>
          </a:xfrm>
        </p:spPr>
        <p:txBody>
          <a:bodyPr/>
          <a:lstStyle/>
          <a:p>
            <a:pPr algn="just"/>
            <a:r>
              <a:rPr lang="en-US" b="1" dirty="0"/>
              <a:t>The Syntax of using AND </a:t>
            </a:r>
            <a:r>
              <a:rPr lang="en-US" b="1" dirty="0" err="1"/>
              <a:t>and</a:t>
            </a:r>
            <a:r>
              <a:rPr lang="en-US" b="1" dirty="0"/>
              <a:t> OR operators </a:t>
            </a:r>
          </a:p>
          <a:p>
            <a:pPr algn="just"/>
            <a:r>
              <a:rPr lang="en-US" b="1" dirty="0">
                <a:solidFill>
                  <a:srgbClr val="FF0000"/>
                </a:solidFill>
              </a:rPr>
              <a:t>SELECT</a:t>
            </a:r>
            <a:r>
              <a:rPr lang="en-US" dirty="0"/>
              <a:t> </a:t>
            </a:r>
            <a:r>
              <a:rPr lang="en-US" b="1" dirty="0">
                <a:solidFill>
                  <a:schemeClr val="accent1"/>
                </a:solidFill>
              </a:rPr>
              <a:t>*</a:t>
            </a:r>
            <a:r>
              <a:rPr lang="en-US" dirty="0">
                <a:solidFill>
                  <a:schemeClr val="accent1"/>
                </a:solidFill>
              </a:rPr>
              <a:t> </a:t>
            </a:r>
          </a:p>
          <a:p>
            <a:pPr algn="just"/>
            <a:r>
              <a:rPr lang="en-US" dirty="0"/>
              <a:t>           </a:t>
            </a:r>
            <a:r>
              <a:rPr lang="en-US" b="1" dirty="0">
                <a:solidFill>
                  <a:srgbClr val="00B0F0"/>
                </a:solidFill>
              </a:rPr>
              <a:t>FROM</a:t>
            </a:r>
            <a:r>
              <a:rPr lang="en-US" dirty="0"/>
              <a:t> </a:t>
            </a:r>
            <a:r>
              <a:rPr lang="en-US" b="1" dirty="0" err="1">
                <a:solidFill>
                  <a:srgbClr val="8D42C6"/>
                </a:solidFill>
              </a:rPr>
              <a:t>table_name</a:t>
            </a:r>
            <a:r>
              <a:rPr lang="en-US" b="1" dirty="0">
                <a:solidFill>
                  <a:srgbClr val="8D42C6"/>
                </a:solidFill>
              </a:rPr>
              <a:t> </a:t>
            </a:r>
          </a:p>
          <a:p>
            <a:pPr algn="just"/>
            <a:r>
              <a:rPr lang="en-US" dirty="0"/>
              <a:t>           </a:t>
            </a:r>
            <a:r>
              <a:rPr lang="en-US" b="1" dirty="0">
                <a:solidFill>
                  <a:srgbClr val="00B050"/>
                </a:solidFill>
              </a:rPr>
              <a:t>WHERE</a:t>
            </a:r>
            <a:r>
              <a:rPr lang="en-US" dirty="0"/>
              <a:t> </a:t>
            </a:r>
            <a:r>
              <a:rPr lang="en-US" b="1" dirty="0">
                <a:solidFill>
                  <a:schemeClr val="accent2">
                    <a:lumMod val="75000"/>
                  </a:schemeClr>
                </a:solidFill>
              </a:rPr>
              <a:t>condition1</a:t>
            </a:r>
          </a:p>
          <a:p>
            <a:pPr algn="just"/>
            <a:r>
              <a:rPr lang="en-US" dirty="0"/>
              <a:t>                        </a:t>
            </a:r>
            <a:r>
              <a:rPr lang="en-US" b="1" dirty="0"/>
              <a:t> </a:t>
            </a:r>
            <a:r>
              <a:rPr lang="en-US" b="1" dirty="0">
                <a:solidFill>
                  <a:srgbClr val="8D42C6"/>
                </a:solidFill>
              </a:rPr>
              <a:t>AND</a:t>
            </a:r>
            <a:r>
              <a:rPr lang="en-US" b="1" dirty="0"/>
              <a:t> </a:t>
            </a:r>
            <a:r>
              <a:rPr lang="en-US" b="1" dirty="0">
                <a:solidFill>
                  <a:schemeClr val="accent2">
                    <a:lumMod val="75000"/>
                  </a:schemeClr>
                </a:solidFill>
              </a:rPr>
              <a:t>condition2</a:t>
            </a:r>
            <a:r>
              <a:rPr lang="en-US" dirty="0"/>
              <a:t> </a:t>
            </a:r>
          </a:p>
          <a:p>
            <a:pPr algn="just"/>
            <a:r>
              <a:rPr lang="en-US" dirty="0"/>
              <a:t>                         </a:t>
            </a:r>
            <a:r>
              <a:rPr lang="en-US" b="1" dirty="0">
                <a:solidFill>
                  <a:srgbClr val="8D42C6"/>
                </a:solidFill>
              </a:rPr>
              <a:t>OR</a:t>
            </a:r>
            <a:r>
              <a:rPr lang="en-US" dirty="0"/>
              <a:t> </a:t>
            </a:r>
            <a:r>
              <a:rPr lang="en-US" b="1" dirty="0" err="1">
                <a:solidFill>
                  <a:schemeClr val="accent2">
                    <a:lumMod val="75000"/>
                  </a:schemeClr>
                </a:solidFill>
              </a:rPr>
              <a:t>condition_n</a:t>
            </a:r>
            <a:r>
              <a:rPr lang="en-US" dirty="0"/>
              <a:t>; </a:t>
            </a:r>
          </a:p>
          <a:p>
            <a:pPr algn="just"/>
            <a:r>
              <a:rPr lang="en-US" b="1" dirty="0">
                <a:solidFill>
                  <a:srgbClr val="007FDE"/>
                </a:solidFill>
              </a:rPr>
              <a:t>2.6 SQL AGGREGATE FUNCTIONS </a:t>
            </a:r>
          </a:p>
          <a:p>
            <a:pPr algn="just"/>
            <a:r>
              <a:rPr lang="en-US" dirty="0"/>
              <a:t>Access provides a variety of aggregate functions, including: </a:t>
            </a:r>
          </a:p>
          <a:p>
            <a:pPr algn="just"/>
            <a:r>
              <a:rPr lang="en-US" b="1" dirty="0"/>
              <a:t>SUM, COUNT, AVG, Min </a:t>
            </a:r>
            <a:r>
              <a:rPr lang="en-US" dirty="0"/>
              <a:t>and </a:t>
            </a:r>
            <a:r>
              <a:rPr lang="en-US" b="1" dirty="0"/>
              <a:t>Max</a:t>
            </a:r>
            <a:r>
              <a:rPr lang="en-US" dirty="0"/>
              <a:t>, etc..,</a:t>
            </a:r>
          </a:p>
          <a:p>
            <a:pPr algn="just"/>
            <a:r>
              <a:rPr lang="en-US" b="1" dirty="0">
                <a:solidFill>
                  <a:srgbClr val="00B050"/>
                </a:solidFill>
              </a:rPr>
              <a:t>2.6.1 SQL COUNT Function</a:t>
            </a:r>
          </a:p>
          <a:p>
            <a:pPr algn="just"/>
            <a:r>
              <a:rPr lang="en-US" b="1" dirty="0">
                <a:solidFill>
                  <a:srgbClr val="FF0000"/>
                </a:solidFill>
              </a:rPr>
              <a:t>SELECT </a:t>
            </a:r>
            <a:r>
              <a:rPr lang="en-US" b="1" dirty="0">
                <a:solidFill>
                  <a:srgbClr val="00B0F0"/>
                </a:solidFill>
              </a:rPr>
              <a:t>COUNT</a:t>
            </a:r>
            <a:r>
              <a:rPr lang="en-US" b="1" dirty="0">
                <a:solidFill>
                  <a:srgbClr val="FF0000"/>
                </a:solidFill>
              </a:rPr>
              <a:t> </a:t>
            </a:r>
            <a:r>
              <a:rPr lang="en-US" b="1" dirty="0">
                <a:solidFill>
                  <a:srgbClr val="00B0F0"/>
                </a:solidFill>
              </a:rPr>
              <a:t>(</a:t>
            </a:r>
            <a:r>
              <a:rPr lang="en-US" b="1" dirty="0">
                <a:solidFill>
                  <a:srgbClr val="8D42C6"/>
                </a:solidFill>
              </a:rPr>
              <a:t>age</a:t>
            </a:r>
            <a:r>
              <a:rPr lang="en-US" b="1" dirty="0">
                <a:solidFill>
                  <a:srgbClr val="00B0F0"/>
                </a:solidFill>
              </a:rPr>
              <a:t>)</a:t>
            </a:r>
            <a:r>
              <a:rPr lang="en-US" dirty="0"/>
              <a:t> </a:t>
            </a:r>
          </a:p>
          <a:p>
            <a:pPr algn="just"/>
            <a:r>
              <a:rPr lang="en-US" dirty="0"/>
              <a:t>              </a:t>
            </a:r>
            <a:r>
              <a:rPr lang="en-US" b="1" dirty="0">
                <a:solidFill>
                  <a:srgbClr val="00B050"/>
                </a:solidFill>
              </a:rPr>
              <a:t>FROM</a:t>
            </a:r>
            <a:r>
              <a:rPr lang="en-US" dirty="0"/>
              <a:t> </a:t>
            </a:r>
            <a:r>
              <a:rPr lang="en-US" b="1" dirty="0">
                <a:solidFill>
                  <a:schemeClr val="accent2">
                    <a:lumMod val="75000"/>
                  </a:schemeClr>
                </a:solidFill>
              </a:rPr>
              <a:t>student</a:t>
            </a:r>
            <a:r>
              <a:rPr lang="en-US" dirty="0"/>
              <a:t>; </a:t>
            </a:r>
            <a:endParaRPr lang="en-US" b="1" dirty="0">
              <a:solidFill>
                <a:srgbClr val="007FDE"/>
              </a:solidFill>
            </a:endParaRPr>
          </a:p>
          <a:p>
            <a:endParaRPr lang="en-US" dirty="0"/>
          </a:p>
        </p:txBody>
      </p:sp>
    </p:spTree>
    <p:extLst>
      <p:ext uri="{BB962C8B-B14F-4D97-AF65-F5344CB8AC3E}">
        <p14:creationId xmlns:p14="http://schemas.microsoft.com/office/powerpoint/2010/main" val="402717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524799-329F-CF10-3CE4-4B435FB505D2}"/>
              </a:ext>
            </a:extLst>
          </p:cNvPr>
          <p:cNvSpPr>
            <a:spLocks noGrp="1"/>
          </p:cNvSpPr>
          <p:nvPr>
            <p:ph idx="1"/>
          </p:nvPr>
        </p:nvSpPr>
        <p:spPr>
          <a:xfrm>
            <a:off x="219075" y="161926"/>
            <a:ext cx="11763375" cy="6600824"/>
          </a:xfrm>
        </p:spPr>
        <p:txBody>
          <a:bodyPr numCol="2">
            <a:normAutofit/>
          </a:bodyPr>
          <a:lstStyle/>
          <a:p>
            <a:pPr algn="just"/>
            <a:r>
              <a:rPr lang="en-US" b="1" dirty="0">
                <a:solidFill>
                  <a:srgbClr val="00B050"/>
                </a:solidFill>
              </a:rPr>
              <a:t>2.6.2. SQL MAX Function</a:t>
            </a:r>
          </a:p>
          <a:p>
            <a:pPr algn="just"/>
            <a:r>
              <a:rPr lang="en-US" b="1" dirty="0">
                <a:solidFill>
                  <a:srgbClr val="FF0000"/>
                </a:solidFill>
              </a:rPr>
              <a:t>SELECT</a:t>
            </a:r>
            <a:r>
              <a:rPr lang="en-US" dirty="0"/>
              <a:t> </a:t>
            </a:r>
            <a:r>
              <a:rPr lang="en-US" b="1" dirty="0">
                <a:solidFill>
                  <a:srgbClr val="00B0F0"/>
                </a:solidFill>
              </a:rPr>
              <a:t>MAX</a:t>
            </a:r>
            <a:r>
              <a:rPr lang="en-US" dirty="0"/>
              <a:t> </a:t>
            </a:r>
            <a:r>
              <a:rPr lang="en-US" b="1" dirty="0">
                <a:solidFill>
                  <a:srgbClr val="00B0F0"/>
                </a:solidFill>
              </a:rPr>
              <a:t>(</a:t>
            </a:r>
            <a:r>
              <a:rPr lang="en-US" b="1" dirty="0"/>
              <a:t>age</a:t>
            </a:r>
            <a:r>
              <a:rPr lang="en-US" b="1" dirty="0">
                <a:solidFill>
                  <a:srgbClr val="00B0F0"/>
                </a:solidFill>
              </a:rPr>
              <a:t>)</a:t>
            </a:r>
            <a:r>
              <a:rPr lang="en-US" dirty="0"/>
              <a:t> </a:t>
            </a:r>
          </a:p>
          <a:p>
            <a:pPr algn="just"/>
            <a:r>
              <a:rPr lang="en-US" dirty="0"/>
              <a:t>             </a:t>
            </a:r>
            <a:r>
              <a:rPr lang="en-US" b="1" dirty="0">
                <a:solidFill>
                  <a:srgbClr val="00B050"/>
                </a:solidFill>
              </a:rPr>
              <a:t>FROM</a:t>
            </a:r>
            <a:r>
              <a:rPr lang="en-US" dirty="0"/>
              <a:t> </a:t>
            </a:r>
            <a:r>
              <a:rPr lang="en-US" b="1" dirty="0">
                <a:solidFill>
                  <a:srgbClr val="8D42C6"/>
                </a:solidFill>
              </a:rPr>
              <a:t>student</a:t>
            </a:r>
            <a:r>
              <a:rPr lang="en-US" dirty="0"/>
              <a:t>; </a:t>
            </a:r>
          </a:p>
          <a:p>
            <a:pPr algn="just"/>
            <a:r>
              <a:rPr lang="en-US" b="1" dirty="0">
                <a:solidFill>
                  <a:srgbClr val="00B050"/>
                </a:solidFill>
              </a:rPr>
              <a:t>2.6.3 SQL MIN Function  </a:t>
            </a:r>
          </a:p>
          <a:p>
            <a:pPr algn="just"/>
            <a:r>
              <a:rPr lang="en-US" b="1" dirty="0">
                <a:solidFill>
                  <a:srgbClr val="FF0000"/>
                </a:solidFill>
              </a:rPr>
              <a:t>SELECT</a:t>
            </a:r>
            <a:r>
              <a:rPr lang="en-US" dirty="0"/>
              <a:t> </a:t>
            </a:r>
            <a:r>
              <a:rPr lang="en-US" b="1" dirty="0">
                <a:solidFill>
                  <a:srgbClr val="00B0F0"/>
                </a:solidFill>
              </a:rPr>
              <a:t>MIN (</a:t>
            </a:r>
            <a:r>
              <a:rPr lang="en-US" b="1" dirty="0"/>
              <a:t>age</a:t>
            </a:r>
            <a:r>
              <a:rPr lang="en-US" b="1" dirty="0">
                <a:solidFill>
                  <a:srgbClr val="00B0F0"/>
                </a:solidFill>
              </a:rPr>
              <a:t>)</a:t>
            </a:r>
            <a:r>
              <a:rPr lang="en-US" dirty="0"/>
              <a:t> </a:t>
            </a:r>
          </a:p>
          <a:p>
            <a:pPr algn="just"/>
            <a:r>
              <a:rPr lang="en-US" dirty="0"/>
              <a:t>              </a:t>
            </a:r>
            <a:r>
              <a:rPr lang="en-US" b="1" dirty="0">
                <a:solidFill>
                  <a:srgbClr val="00B050"/>
                </a:solidFill>
              </a:rPr>
              <a:t>FROM</a:t>
            </a:r>
            <a:r>
              <a:rPr lang="en-US" dirty="0"/>
              <a:t> </a:t>
            </a:r>
            <a:r>
              <a:rPr lang="en-US" b="1" dirty="0">
                <a:solidFill>
                  <a:srgbClr val="8D42C6"/>
                </a:solidFill>
              </a:rPr>
              <a:t>student</a:t>
            </a:r>
            <a:r>
              <a:rPr lang="en-US" dirty="0"/>
              <a:t>;  </a:t>
            </a:r>
          </a:p>
          <a:p>
            <a:pPr algn="just"/>
            <a:r>
              <a:rPr lang="en-US" b="1" dirty="0">
                <a:solidFill>
                  <a:srgbClr val="00B050"/>
                </a:solidFill>
              </a:rPr>
              <a:t>2.6.4 SQL AVG Function  </a:t>
            </a:r>
          </a:p>
          <a:p>
            <a:pPr algn="just"/>
            <a:r>
              <a:rPr lang="en-US" b="1" dirty="0">
                <a:solidFill>
                  <a:srgbClr val="FF0000"/>
                </a:solidFill>
              </a:rPr>
              <a:t>SELECT</a:t>
            </a:r>
            <a:r>
              <a:rPr lang="en-US" dirty="0"/>
              <a:t> </a:t>
            </a:r>
            <a:r>
              <a:rPr lang="en-US" b="1" dirty="0">
                <a:solidFill>
                  <a:srgbClr val="00B0F0"/>
                </a:solidFill>
              </a:rPr>
              <a:t>AVG</a:t>
            </a:r>
            <a:r>
              <a:rPr lang="en-US" dirty="0"/>
              <a:t> (age) </a:t>
            </a:r>
          </a:p>
          <a:p>
            <a:pPr algn="just"/>
            <a:r>
              <a:rPr lang="en-US" dirty="0"/>
              <a:t>             </a:t>
            </a:r>
            <a:r>
              <a:rPr lang="en-US" b="1" dirty="0">
                <a:solidFill>
                  <a:srgbClr val="00B050"/>
                </a:solidFill>
              </a:rPr>
              <a:t>FROM</a:t>
            </a:r>
            <a:r>
              <a:rPr lang="en-US" dirty="0"/>
              <a:t> </a:t>
            </a:r>
            <a:r>
              <a:rPr lang="en-US" b="1" dirty="0">
                <a:solidFill>
                  <a:srgbClr val="8D42C6"/>
                </a:solidFill>
              </a:rPr>
              <a:t>student</a:t>
            </a:r>
            <a:r>
              <a:rPr lang="en-US" dirty="0"/>
              <a:t>; </a:t>
            </a:r>
          </a:p>
          <a:p>
            <a:pPr algn="just"/>
            <a:r>
              <a:rPr lang="en-US" b="1" dirty="0">
                <a:solidFill>
                  <a:srgbClr val="00B050"/>
                </a:solidFill>
              </a:rPr>
              <a:t>2.6.5 SQL SUM Function </a:t>
            </a:r>
          </a:p>
          <a:p>
            <a:pPr algn="just"/>
            <a:r>
              <a:rPr lang="en-US" dirty="0"/>
              <a:t>SELECT </a:t>
            </a:r>
            <a:r>
              <a:rPr lang="en-US" b="1" dirty="0">
                <a:solidFill>
                  <a:srgbClr val="00B0F0"/>
                </a:solidFill>
              </a:rPr>
              <a:t>SUM</a:t>
            </a:r>
            <a:r>
              <a:rPr lang="en-US" dirty="0"/>
              <a:t> </a:t>
            </a:r>
            <a:r>
              <a:rPr lang="en-US" b="1" dirty="0">
                <a:solidFill>
                  <a:srgbClr val="00B0F0"/>
                </a:solidFill>
              </a:rPr>
              <a:t>(</a:t>
            </a:r>
            <a:r>
              <a:rPr lang="en-US" dirty="0"/>
              <a:t>age</a:t>
            </a:r>
            <a:r>
              <a:rPr lang="en-US" b="1" dirty="0">
                <a:solidFill>
                  <a:srgbClr val="00B0F0"/>
                </a:solidFill>
              </a:rPr>
              <a:t>)</a:t>
            </a:r>
            <a:r>
              <a:rPr lang="en-US" dirty="0"/>
              <a:t> </a:t>
            </a:r>
          </a:p>
          <a:p>
            <a:pPr algn="just"/>
            <a:r>
              <a:rPr lang="en-US" dirty="0"/>
              <a:t>             </a:t>
            </a:r>
            <a:r>
              <a:rPr lang="en-US" b="1" dirty="0">
                <a:solidFill>
                  <a:srgbClr val="00B050"/>
                </a:solidFill>
              </a:rPr>
              <a:t>FROM</a:t>
            </a:r>
            <a:r>
              <a:rPr lang="en-US" dirty="0"/>
              <a:t> </a:t>
            </a:r>
            <a:r>
              <a:rPr lang="en-US" b="1" dirty="0">
                <a:solidFill>
                  <a:srgbClr val="8D42C6"/>
                </a:solidFill>
              </a:rPr>
              <a:t>student</a:t>
            </a:r>
            <a:r>
              <a:rPr lang="en-US" dirty="0"/>
              <a:t>; </a:t>
            </a:r>
          </a:p>
          <a:p>
            <a:pPr algn="just"/>
            <a:r>
              <a:rPr lang="en-US" b="1" dirty="0">
                <a:solidFill>
                  <a:srgbClr val="007FDE"/>
                </a:solidFill>
              </a:rPr>
              <a:t>2.7 STRING EXPRESSIONS in SQL </a:t>
            </a:r>
          </a:p>
          <a:p>
            <a:pPr algn="just"/>
            <a:r>
              <a:rPr lang="en-US" b="1" dirty="0">
                <a:solidFill>
                  <a:srgbClr val="00B050"/>
                </a:solidFill>
              </a:rPr>
              <a:t>2.7.1 LEFT FUNCTION </a:t>
            </a:r>
          </a:p>
          <a:p>
            <a:pPr algn="just"/>
            <a:r>
              <a:rPr lang="en-US" dirty="0"/>
              <a:t>The syntax for the Left function in MS Access is: </a:t>
            </a:r>
          </a:p>
          <a:p>
            <a:pPr algn="just"/>
            <a:r>
              <a:rPr lang="en-US" b="1" dirty="0">
                <a:solidFill>
                  <a:srgbClr val="00B050"/>
                </a:solidFill>
              </a:rPr>
              <a:t>LEFT </a:t>
            </a:r>
            <a:r>
              <a:rPr lang="en-US" dirty="0"/>
              <a:t>(</a:t>
            </a:r>
            <a:r>
              <a:rPr lang="en-US" b="1" dirty="0">
                <a:solidFill>
                  <a:srgbClr val="007FDE"/>
                </a:solidFill>
              </a:rPr>
              <a:t>text</a:t>
            </a:r>
            <a:r>
              <a:rPr lang="en-US" dirty="0"/>
              <a:t>, </a:t>
            </a:r>
            <a:r>
              <a:rPr lang="en-US" b="1" dirty="0" err="1">
                <a:solidFill>
                  <a:schemeClr val="accent2">
                    <a:lumMod val="75000"/>
                  </a:schemeClr>
                </a:solidFill>
              </a:rPr>
              <a:t>number_of_characters</a:t>
            </a:r>
            <a:r>
              <a:rPr lang="en-US" dirty="0"/>
              <a:t>)</a:t>
            </a:r>
          </a:p>
          <a:p>
            <a:pPr algn="just"/>
            <a:r>
              <a:rPr lang="en-US" b="1" dirty="0">
                <a:solidFill>
                  <a:srgbClr val="007FDE"/>
                </a:solidFill>
              </a:rPr>
              <a:t>Text: </a:t>
            </a:r>
            <a:r>
              <a:rPr lang="en-US" dirty="0"/>
              <a:t>The string that you wish to extract from.</a:t>
            </a:r>
          </a:p>
          <a:p>
            <a:pPr algn="just"/>
            <a:r>
              <a:rPr lang="en-US" b="1" dirty="0" err="1">
                <a:solidFill>
                  <a:schemeClr val="accent2">
                    <a:lumMod val="75000"/>
                  </a:schemeClr>
                </a:solidFill>
              </a:rPr>
              <a:t>number_of_characters</a:t>
            </a:r>
            <a:r>
              <a:rPr lang="en-US" b="1" dirty="0">
                <a:solidFill>
                  <a:schemeClr val="accent2">
                    <a:lumMod val="75000"/>
                  </a:schemeClr>
                </a:solidFill>
              </a:rPr>
              <a:t>: </a:t>
            </a:r>
            <a:r>
              <a:rPr lang="en-US" dirty="0"/>
              <a:t>Indicates the number of characters starting from the left-most character. </a:t>
            </a:r>
          </a:p>
          <a:p>
            <a:pPr algn="just"/>
            <a:r>
              <a:rPr lang="en-US" b="1" dirty="0">
                <a:solidFill>
                  <a:srgbClr val="C00000"/>
                </a:solidFill>
              </a:rPr>
              <a:t>Note: </a:t>
            </a:r>
            <a:r>
              <a:rPr lang="en-US" dirty="0"/>
              <a:t>If </a:t>
            </a:r>
            <a:r>
              <a:rPr lang="en-US" b="1" dirty="0" err="1">
                <a:solidFill>
                  <a:schemeClr val="accent2">
                    <a:lumMod val="75000"/>
                  </a:schemeClr>
                </a:solidFill>
              </a:rPr>
              <a:t>number_of_characters</a:t>
            </a:r>
            <a:r>
              <a:rPr lang="en-US" b="1" dirty="0">
                <a:solidFill>
                  <a:schemeClr val="accent2">
                    <a:lumMod val="75000"/>
                  </a:schemeClr>
                </a:solidFill>
              </a:rPr>
              <a:t> </a:t>
            </a:r>
            <a:r>
              <a:rPr lang="en-US" dirty="0"/>
              <a:t>exceeds the number of characters in text, the Left function will return text.</a:t>
            </a:r>
          </a:p>
          <a:p>
            <a:pPr algn="just"/>
            <a:r>
              <a:rPr lang="en-US" b="1" dirty="0">
                <a:solidFill>
                  <a:srgbClr val="FF0000"/>
                </a:solidFill>
              </a:rPr>
              <a:t>SELECT</a:t>
            </a:r>
            <a:r>
              <a:rPr lang="en-US" dirty="0"/>
              <a:t> </a:t>
            </a:r>
            <a:r>
              <a:rPr lang="en-US" b="1" dirty="0">
                <a:solidFill>
                  <a:srgbClr val="00B050"/>
                </a:solidFill>
              </a:rPr>
              <a:t>LEFT</a:t>
            </a:r>
            <a:r>
              <a:rPr lang="en-US" dirty="0"/>
              <a:t>(</a:t>
            </a:r>
            <a:r>
              <a:rPr lang="en-US" b="1" dirty="0">
                <a:solidFill>
                  <a:srgbClr val="007FDE"/>
                </a:solidFill>
              </a:rPr>
              <a:t>"</a:t>
            </a:r>
            <a:r>
              <a:rPr lang="en-US" b="1" dirty="0">
                <a:solidFill>
                  <a:schemeClr val="accent2">
                    <a:lumMod val="75000"/>
                  </a:schemeClr>
                </a:solidFill>
              </a:rPr>
              <a:t>RWANDANZIZA</a:t>
            </a:r>
            <a:r>
              <a:rPr lang="en-US" b="1" dirty="0">
                <a:solidFill>
                  <a:srgbClr val="007FDE"/>
                </a:solidFill>
              </a:rPr>
              <a:t>"</a:t>
            </a:r>
            <a:r>
              <a:rPr lang="en-US" dirty="0"/>
              <a:t>,</a:t>
            </a:r>
            <a:r>
              <a:rPr lang="en-US" b="1" dirty="0">
                <a:solidFill>
                  <a:schemeClr val="accent2">
                    <a:lumMod val="75000"/>
                  </a:schemeClr>
                </a:solidFill>
              </a:rPr>
              <a:t>4</a:t>
            </a:r>
            <a:r>
              <a:rPr lang="en-US" dirty="0"/>
              <a:t>);  </a:t>
            </a:r>
            <a:endParaRPr lang="en-US" b="1" dirty="0">
              <a:solidFill>
                <a:srgbClr val="00B050"/>
              </a:solidFill>
            </a:endParaRPr>
          </a:p>
        </p:txBody>
      </p:sp>
    </p:spTree>
    <p:extLst>
      <p:ext uri="{BB962C8B-B14F-4D97-AF65-F5344CB8AC3E}">
        <p14:creationId xmlns:p14="http://schemas.microsoft.com/office/powerpoint/2010/main" val="324907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68A224-5EDD-00E7-CCCF-0C1F0F3F1CE6}"/>
              </a:ext>
            </a:extLst>
          </p:cNvPr>
          <p:cNvSpPr>
            <a:spLocks noGrp="1"/>
          </p:cNvSpPr>
          <p:nvPr>
            <p:ph idx="1"/>
          </p:nvPr>
        </p:nvSpPr>
        <p:spPr>
          <a:xfrm>
            <a:off x="219075" y="247650"/>
            <a:ext cx="11763375" cy="6372225"/>
          </a:xfrm>
        </p:spPr>
        <p:txBody>
          <a:bodyPr>
            <a:normAutofit/>
          </a:bodyPr>
          <a:lstStyle/>
          <a:p>
            <a:pPr algn="just"/>
            <a:r>
              <a:rPr lang="en-US" b="1" dirty="0">
                <a:solidFill>
                  <a:srgbClr val="00B050"/>
                </a:solidFill>
              </a:rPr>
              <a:t>2.7.2 LEN FUNCTION </a:t>
            </a:r>
          </a:p>
          <a:p>
            <a:pPr algn="just"/>
            <a:r>
              <a:rPr lang="en-US" dirty="0"/>
              <a:t>The Microsoft Access </a:t>
            </a:r>
            <a:r>
              <a:rPr lang="en-US" b="1" dirty="0">
                <a:solidFill>
                  <a:srgbClr val="FF0000"/>
                </a:solidFill>
              </a:rPr>
              <a:t>Len</a:t>
            </a:r>
            <a:r>
              <a:rPr lang="en-US" dirty="0"/>
              <a:t> function returns the</a:t>
            </a:r>
            <a:r>
              <a:rPr lang="en-US" b="1" dirty="0"/>
              <a:t> length </a:t>
            </a:r>
            <a:r>
              <a:rPr lang="en-US" dirty="0"/>
              <a:t>of the specified string.</a:t>
            </a:r>
          </a:p>
          <a:p>
            <a:pPr algn="just"/>
            <a:r>
              <a:rPr lang="en-US" dirty="0"/>
              <a:t>The syntax for the Len function in MS Access is: </a:t>
            </a:r>
          </a:p>
          <a:p>
            <a:pPr algn="just"/>
            <a:r>
              <a:rPr lang="en-US" b="1" dirty="0">
                <a:solidFill>
                  <a:srgbClr val="FF0000"/>
                </a:solidFill>
              </a:rPr>
              <a:t>SELECT</a:t>
            </a:r>
            <a:r>
              <a:rPr lang="en-US" dirty="0"/>
              <a:t> </a:t>
            </a:r>
            <a:r>
              <a:rPr lang="en-US" b="1" dirty="0">
                <a:solidFill>
                  <a:srgbClr val="00B0F0"/>
                </a:solidFill>
              </a:rPr>
              <a:t>Len("</a:t>
            </a:r>
            <a:r>
              <a:rPr lang="en-US" dirty="0"/>
              <a:t>RWANDANZIZA</a:t>
            </a:r>
            <a:r>
              <a:rPr lang="en-US" b="1" dirty="0">
                <a:solidFill>
                  <a:srgbClr val="00B0F0"/>
                </a:solidFill>
              </a:rPr>
              <a:t>")</a:t>
            </a:r>
            <a:r>
              <a:rPr lang="en-US" dirty="0"/>
              <a:t>; </a:t>
            </a:r>
          </a:p>
          <a:p>
            <a:pPr algn="just"/>
            <a:r>
              <a:rPr lang="en-US" b="1" dirty="0">
                <a:solidFill>
                  <a:srgbClr val="00B050"/>
                </a:solidFill>
              </a:rPr>
              <a:t>2.7.3 </a:t>
            </a:r>
            <a:r>
              <a:rPr lang="en-US" b="1" dirty="0" err="1">
                <a:solidFill>
                  <a:srgbClr val="00B050"/>
                </a:solidFill>
              </a:rPr>
              <a:t>UCase</a:t>
            </a:r>
            <a:r>
              <a:rPr lang="en-US" b="1" dirty="0">
                <a:solidFill>
                  <a:srgbClr val="00B050"/>
                </a:solidFill>
              </a:rPr>
              <a:t> function </a:t>
            </a:r>
          </a:p>
          <a:p>
            <a:pPr algn="just"/>
            <a:r>
              <a:rPr lang="en-US" dirty="0"/>
              <a:t>The Microsoft Access </a:t>
            </a:r>
            <a:r>
              <a:rPr lang="en-US" dirty="0" err="1"/>
              <a:t>UCase</a:t>
            </a:r>
            <a:r>
              <a:rPr lang="en-US" dirty="0"/>
              <a:t> function converts a string to all upper-case. </a:t>
            </a:r>
          </a:p>
          <a:p>
            <a:pPr algn="just"/>
            <a:r>
              <a:rPr lang="en-US" dirty="0"/>
              <a:t>The syntax for the </a:t>
            </a:r>
            <a:r>
              <a:rPr lang="en-US" dirty="0" err="1"/>
              <a:t>UCase</a:t>
            </a:r>
            <a:r>
              <a:rPr lang="en-US" dirty="0"/>
              <a:t> function in MS Access is: </a:t>
            </a:r>
          </a:p>
          <a:p>
            <a:pPr algn="just"/>
            <a:r>
              <a:rPr lang="en-US" b="1" dirty="0">
                <a:solidFill>
                  <a:srgbClr val="FF0000"/>
                </a:solidFill>
              </a:rPr>
              <a:t>SELECT</a:t>
            </a:r>
            <a:r>
              <a:rPr lang="en-US" dirty="0"/>
              <a:t> </a:t>
            </a:r>
            <a:r>
              <a:rPr lang="en-US" b="1" dirty="0" err="1">
                <a:solidFill>
                  <a:srgbClr val="00B0F0"/>
                </a:solidFill>
              </a:rPr>
              <a:t>UCase</a:t>
            </a:r>
            <a:r>
              <a:rPr lang="en-US" b="1" dirty="0">
                <a:solidFill>
                  <a:srgbClr val="00B0F0"/>
                </a:solidFill>
              </a:rPr>
              <a:t>(</a:t>
            </a:r>
            <a:r>
              <a:rPr lang="en-US" dirty="0"/>
              <a:t>"</a:t>
            </a:r>
            <a:r>
              <a:rPr lang="en-US" dirty="0" err="1"/>
              <a:t>rwandanziza</a:t>
            </a:r>
            <a:r>
              <a:rPr lang="en-US" dirty="0"/>
              <a:t>"</a:t>
            </a:r>
            <a:r>
              <a:rPr lang="en-US" b="1" dirty="0">
                <a:solidFill>
                  <a:srgbClr val="00B0F0"/>
                </a:solidFill>
              </a:rPr>
              <a:t>)</a:t>
            </a:r>
            <a:r>
              <a:rPr lang="en-US" dirty="0"/>
              <a:t>; </a:t>
            </a:r>
            <a:r>
              <a:rPr lang="en-US" b="1" dirty="0">
                <a:solidFill>
                  <a:srgbClr val="FF0000"/>
                </a:solidFill>
              </a:rPr>
              <a:t> </a:t>
            </a:r>
          </a:p>
          <a:p>
            <a:pPr algn="just"/>
            <a:r>
              <a:rPr lang="en-US" b="1" dirty="0">
                <a:solidFill>
                  <a:srgbClr val="00B050"/>
                </a:solidFill>
              </a:rPr>
              <a:t>2.7.4 </a:t>
            </a:r>
            <a:r>
              <a:rPr lang="en-US" b="1" dirty="0" err="1">
                <a:solidFill>
                  <a:srgbClr val="00B050"/>
                </a:solidFill>
              </a:rPr>
              <a:t>LCase</a:t>
            </a:r>
            <a:r>
              <a:rPr lang="en-US" b="1" dirty="0">
                <a:solidFill>
                  <a:srgbClr val="00B050"/>
                </a:solidFill>
              </a:rPr>
              <a:t> function </a:t>
            </a:r>
          </a:p>
          <a:p>
            <a:pPr algn="just"/>
            <a:r>
              <a:rPr lang="en-US" dirty="0"/>
              <a:t>The Microsoft Access </a:t>
            </a:r>
            <a:r>
              <a:rPr lang="en-US" dirty="0" err="1"/>
              <a:t>LCase</a:t>
            </a:r>
            <a:r>
              <a:rPr lang="en-US" dirty="0"/>
              <a:t> function converts a string to all upper-case. </a:t>
            </a:r>
          </a:p>
          <a:p>
            <a:pPr algn="just"/>
            <a:r>
              <a:rPr lang="en-US" dirty="0"/>
              <a:t>The syntax for the </a:t>
            </a:r>
            <a:r>
              <a:rPr lang="en-US" dirty="0" err="1"/>
              <a:t>LCase</a:t>
            </a:r>
            <a:r>
              <a:rPr lang="en-US" dirty="0"/>
              <a:t> function in MS Access is: </a:t>
            </a:r>
          </a:p>
          <a:p>
            <a:pPr algn="just"/>
            <a:r>
              <a:rPr lang="en-US" b="1" dirty="0">
                <a:solidFill>
                  <a:srgbClr val="FF0000"/>
                </a:solidFill>
              </a:rPr>
              <a:t>SELECT</a:t>
            </a:r>
            <a:r>
              <a:rPr lang="en-US" dirty="0"/>
              <a:t> </a:t>
            </a:r>
            <a:r>
              <a:rPr lang="en-US" b="1" dirty="0" err="1">
                <a:solidFill>
                  <a:srgbClr val="00B0F0"/>
                </a:solidFill>
              </a:rPr>
              <a:t>Lcase</a:t>
            </a:r>
            <a:r>
              <a:rPr lang="en-US" b="1" dirty="0">
                <a:solidFill>
                  <a:srgbClr val="00B0F0"/>
                </a:solidFill>
              </a:rPr>
              <a:t>(</a:t>
            </a:r>
            <a:r>
              <a:rPr lang="en-US" dirty="0"/>
              <a:t>"RWANDANZIZA"</a:t>
            </a:r>
            <a:r>
              <a:rPr lang="en-US" b="1" dirty="0">
                <a:solidFill>
                  <a:srgbClr val="00B0F0"/>
                </a:solidFill>
              </a:rPr>
              <a:t>)</a:t>
            </a:r>
            <a:r>
              <a:rPr lang="en-US" dirty="0"/>
              <a:t>; </a:t>
            </a:r>
            <a:endParaRPr lang="en-US" b="1" dirty="0">
              <a:solidFill>
                <a:srgbClr val="00B0F0"/>
              </a:solidFill>
            </a:endParaRPr>
          </a:p>
        </p:txBody>
      </p:sp>
    </p:spTree>
    <p:extLst>
      <p:ext uri="{BB962C8B-B14F-4D97-AF65-F5344CB8AC3E}">
        <p14:creationId xmlns:p14="http://schemas.microsoft.com/office/powerpoint/2010/main" val="117436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20B9BF-6A92-EE65-BFC9-467F38274CE0}"/>
              </a:ext>
            </a:extLst>
          </p:cNvPr>
          <p:cNvSpPr>
            <a:spLocks noGrp="1"/>
          </p:cNvSpPr>
          <p:nvPr>
            <p:ph idx="1"/>
          </p:nvPr>
        </p:nvSpPr>
        <p:spPr>
          <a:xfrm>
            <a:off x="228600" y="261257"/>
            <a:ext cx="11745685" cy="6357257"/>
          </a:xfrm>
        </p:spPr>
        <p:txBody>
          <a:bodyPr>
            <a:normAutofit/>
          </a:bodyPr>
          <a:lstStyle/>
          <a:p>
            <a:r>
              <a:rPr lang="en-US" sz="3600" b="1" dirty="0">
                <a:solidFill>
                  <a:srgbClr val="00B050"/>
                </a:solidFill>
              </a:rPr>
              <a:t>1.1.4. Object-oriented database model </a:t>
            </a:r>
          </a:p>
          <a:p>
            <a:pPr algn="just"/>
            <a:r>
              <a:rPr lang="en-US" sz="3600" dirty="0"/>
              <a:t>An </a:t>
            </a:r>
            <a:r>
              <a:rPr lang="en-US" sz="3600" b="1" dirty="0">
                <a:solidFill>
                  <a:srgbClr val="C00000"/>
                </a:solidFill>
              </a:rPr>
              <a:t>object-oriented database </a:t>
            </a:r>
            <a:r>
              <a:rPr lang="en-US" sz="3600" dirty="0"/>
              <a:t>is a database system in which information is represented in the form of real-life objects as used in object-oriented programming. </a:t>
            </a:r>
          </a:p>
          <a:p>
            <a:pPr algn="just"/>
            <a:r>
              <a:rPr lang="en-US" sz="3600" b="1" dirty="0">
                <a:solidFill>
                  <a:srgbClr val="FF0000"/>
                </a:solidFill>
              </a:rPr>
              <a:t>A. NoSQL database models </a:t>
            </a:r>
          </a:p>
          <a:p>
            <a:pPr algn="just"/>
            <a:r>
              <a:rPr lang="en-US" sz="3600" dirty="0"/>
              <a:t>NoSQL databases also known as </a:t>
            </a:r>
            <a:r>
              <a:rPr lang="en-US" sz="3600" b="1" dirty="0">
                <a:solidFill>
                  <a:srgbClr val="FF0000"/>
                </a:solidFill>
              </a:rPr>
              <a:t>not only SQL </a:t>
            </a:r>
            <a:r>
              <a:rPr lang="en-US" sz="3600" dirty="0"/>
              <a:t>are non-tabular databases and store data in a different way compared to relational tables. </a:t>
            </a:r>
          </a:p>
          <a:p>
            <a:pPr algn="just"/>
            <a:r>
              <a:rPr lang="en-US" sz="3600" dirty="0"/>
              <a:t>There are </a:t>
            </a:r>
            <a:r>
              <a:rPr lang="en-US" sz="3600" b="1" dirty="0">
                <a:solidFill>
                  <a:srgbClr val="00B0F0"/>
                </a:solidFill>
              </a:rPr>
              <a:t>different types </a:t>
            </a:r>
            <a:r>
              <a:rPr lang="en-US" sz="3600" dirty="0"/>
              <a:t>of </a:t>
            </a:r>
            <a:r>
              <a:rPr lang="en-US" sz="3600" b="1" dirty="0">
                <a:solidFill>
                  <a:srgbClr val="FF0000"/>
                </a:solidFill>
              </a:rPr>
              <a:t>NoSQL </a:t>
            </a:r>
            <a:r>
              <a:rPr lang="en-US" sz="3600" dirty="0"/>
              <a:t>databases basing on their </a:t>
            </a:r>
            <a:r>
              <a:rPr lang="en-US" sz="3600" b="1" dirty="0"/>
              <a:t>data model </a:t>
            </a:r>
            <a:r>
              <a:rPr lang="en-US" sz="3600" dirty="0"/>
              <a:t>namely </a:t>
            </a:r>
            <a:r>
              <a:rPr lang="en-US" sz="3600" b="1" dirty="0">
                <a:solidFill>
                  <a:srgbClr val="00B050"/>
                </a:solidFill>
              </a:rPr>
              <a:t>document</a:t>
            </a:r>
            <a:r>
              <a:rPr lang="en-US" sz="3600" dirty="0"/>
              <a:t>, </a:t>
            </a:r>
            <a:r>
              <a:rPr lang="en-US" sz="3600" b="1" dirty="0">
                <a:solidFill>
                  <a:srgbClr val="00B050"/>
                </a:solidFill>
              </a:rPr>
              <a:t>key-value</a:t>
            </a:r>
            <a:r>
              <a:rPr lang="en-US" sz="3600" dirty="0"/>
              <a:t>, </a:t>
            </a:r>
            <a:r>
              <a:rPr lang="en-US" sz="3600" b="1" dirty="0">
                <a:solidFill>
                  <a:srgbClr val="00B050"/>
                </a:solidFill>
              </a:rPr>
              <a:t>wide-column</a:t>
            </a:r>
            <a:r>
              <a:rPr lang="en-US" sz="3600" dirty="0"/>
              <a:t>, and </a:t>
            </a:r>
            <a:r>
              <a:rPr lang="en-US" sz="3600" b="1" dirty="0">
                <a:solidFill>
                  <a:srgbClr val="00B050"/>
                </a:solidFill>
              </a:rPr>
              <a:t>graph</a:t>
            </a:r>
            <a:r>
              <a:rPr lang="en-US" sz="3600" dirty="0"/>
              <a:t>.</a:t>
            </a:r>
          </a:p>
          <a:p>
            <a:pPr algn="just"/>
            <a:endParaRPr lang="en-US" sz="3600" b="1" dirty="0">
              <a:solidFill>
                <a:srgbClr val="00B050"/>
              </a:solidFill>
            </a:endParaRPr>
          </a:p>
        </p:txBody>
      </p:sp>
    </p:spTree>
    <p:extLst>
      <p:ext uri="{BB962C8B-B14F-4D97-AF65-F5344CB8AC3E}">
        <p14:creationId xmlns:p14="http://schemas.microsoft.com/office/powerpoint/2010/main" val="202011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765249-0C0D-3C51-4721-1E4638A9C16D}"/>
              </a:ext>
            </a:extLst>
          </p:cNvPr>
          <p:cNvSpPr>
            <a:spLocks noGrp="1"/>
          </p:cNvSpPr>
          <p:nvPr>
            <p:ph idx="1"/>
          </p:nvPr>
        </p:nvSpPr>
        <p:spPr>
          <a:xfrm>
            <a:off x="266700" y="266700"/>
            <a:ext cx="11677650" cy="6362700"/>
          </a:xfrm>
        </p:spPr>
        <p:txBody>
          <a:bodyPr/>
          <a:lstStyle/>
          <a:p>
            <a:r>
              <a:rPr lang="en-US" b="1" dirty="0">
                <a:solidFill>
                  <a:srgbClr val="00B050"/>
                </a:solidFill>
              </a:rPr>
              <a:t>2.7.5 </a:t>
            </a:r>
            <a:r>
              <a:rPr lang="en-US" b="1" dirty="0" err="1">
                <a:solidFill>
                  <a:srgbClr val="00B050"/>
                </a:solidFill>
              </a:rPr>
              <a:t>StrReverse</a:t>
            </a:r>
            <a:r>
              <a:rPr lang="en-US" b="1" dirty="0">
                <a:solidFill>
                  <a:srgbClr val="00B050"/>
                </a:solidFill>
              </a:rPr>
              <a:t> function </a:t>
            </a:r>
          </a:p>
          <a:p>
            <a:r>
              <a:rPr lang="en-US" b="1" dirty="0"/>
              <a:t>The syntax for the </a:t>
            </a:r>
            <a:r>
              <a:rPr lang="en-US" b="1" dirty="0" err="1"/>
              <a:t>StrReverse</a:t>
            </a:r>
            <a:r>
              <a:rPr lang="en-US" b="1" dirty="0"/>
              <a:t> function in MS Access is:  </a:t>
            </a:r>
          </a:p>
          <a:p>
            <a:r>
              <a:rPr lang="en-US" b="1" dirty="0">
                <a:solidFill>
                  <a:srgbClr val="FF0000"/>
                </a:solidFill>
              </a:rPr>
              <a:t>SELECT</a:t>
            </a:r>
            <a:r>
              <a:rPr lang="en-US" dirty="0"/>
              <a:t> </a:t>
            </a:r>
            <a:r>
              <a:rPr lang="en-US" b="1" dirty="0" err="1">
                <a:solidFill>
                  <a:srgbClr val="00B0F0"/>
                </a:solidFill>
              </a:rPr>
              <a:t>StrReverse</a:t>
            </a:r>
            <a:r>
              <a:rPr lang="en-US" b="1" dirty="0">
                <a:solidFill>
                  <a:srgbClr val="00B0F0"/>
                </a:solidFill>
              </a:rPr>
              <a:t>(</a:t>
            </a:r>
            <a:r>
              <a:rPr lang="en-US" dirty="0"/>
              <a:t>"RWANDANZIZA"</a:t>
            </a:r>
            <a:r>
              <a:rPr lang="en-US" b="1" dirty="0">
                <a:solidFill>
                  <a:srgbClr val="00B0F0"/>
                </a:solidFill>
              </a:rPr>
              <a:t>)</a:t>
            </a:r>
            <a:r>
              <a:rPr lang="en-US" dirty="0"/>
              <a:t>; </a:t>
            </a:r>
          </a:p>
          <a:p>
            <a:r>
              <a:rPr lang="en-US" b="1" dirty="0">
                <a:solidFill>
                  <a:srgbClr val="00B050"/>
                </a:solidFill>
              </a:rPr>
              <a:t>2.7.6 The </a:t>
            </a:r>
            <a:r>
              <a:rPr lang="en-US" b="1" dirty="0" err="1">
                <a:solidFill>
                  <a:srgbClr val="00B050"/>
                </a:solidFill>
              </a:rPr>
              <a:t>StrComp</a:t>
            </a:r>
            <a:r>
              <a:rPr lang="en-US" b="1" dirty="0">
                <a:solidFill>
                  <a:srgbClr val="00B050"/>
                </a:solidFill>
              </a:rPr>
              <a:t>() function </a:t>
            </a:r>
          </a:p>
          <a:p>
            <a:r>
              <a:rPr lang="en-US" dirty="0"/>
              <a:t>The </a:t>
            </a:r>
            <a:r>
              <a:rPr lang="en-US" dirty="0" err="1"/>
              <a:t>StrComp</a:t>
            </a:r>
            <a:r>
              <a:rPr lang="en-US" dirty="0"/>
              <a:t>() function compares two strings. </a:t>
            </a:r>
          </a:p>
          <a:p>
            <a:r>
              <a:rPr lang="en-US" dirty="0"/>
              <a:t>The result is returned as an integer based on the comparison: </a:t>
            </a:r>
          </a:p>
          <a:p>
            <a:r>
              <a:rPr lang="en-US" dirty="0"/>
              <a:t>If string1 = string2, this function returns 0 </a:t>
            </a:r>
          </a:p>
          <a:p>
            <a:r>
              <a:rPr lang="en-US" dirty="0"/>
              <a:t>If string1 &lt; string2, this function returns -1 </a:t>
            </a:r>
          </a:p>
          <a:p>
            <a:r>
              <a:rPr lang="en-US" dirty="0"/>
              <a:t>If string1 &gt; string2, this function returns 1 </a:t>
            </a:r>
          </a:p>
          <a:p>
            <a:r>
              <a:rPr lang="en-US" dirty="0"/>
              <a:t>If string1 or string2 is null, this function returns null </a:t>
            </a:r>
          </a:p>
          <a:p>
            <a:r>
              <a:rPr lang="en-US" b="1" dirty="0"/>
              <a:t>Syntax for </a:t>
            </a:r>
            <a:r>
              <a:rPr lang="en-US" b="1" dirty="0" err="1"/>
              <a:t>StrComp</a:t>
            </a:r>
            <a:r>
              <a:rPr lang="en-US" b="1" dirty="0"/>
              <a:t> ():</a:t>
            </a:r>
          </a:p>
          <a:p>
            <a:r>
              <a:rPr lang="en-US" b="1" dirty="0">
                <a:solidFill>
                  <a:srgbClr val="FF0000"/>
                </a:solidFill>
              </a:rPr>
              <a:t>SELECT </a:t>
            </a:r>
            <a:r>
              <a:rPr lang="en-US" b="1" dirty="0" err="1">
                <a:solidFill>
                  <a:srgbClr val="00B0F0"/>
                </a:solidFill>
              </a:rPr>
              <a:t>StrComp</a:t>
            </a:r>
            <a:r>
              <a:rPr lang="en-US" b="1" dirty="0">
                <a:solidFill>
                  <a:srgbClr val="00B0F0"/>
                </a:solidFill>
              </a:rPr>
              <a:t>(</a:t>
            </a:r>
            <a:r>
              <a:rPr lang="en-US" dirty="0"/>
              <a:t>"</a:t>
            </a:r>
            <a:r>
              <a:rPr lang="en-US" dirty="0" err="1"/>
              <a:t>gasabo</a:t>
            </a:r>
            <a:r>
              <a:rPr lang="en-US" dirty="0"/>
              <a:t>", "Nyarugenge"</a:t>
            </a:r>
            <a:r>
              <a:rPr lang="en-US" b="1" dirty="0">
                <a:solidFill>
                  <a:srgbClr val="00B0F0"/>
                </a:solidFill>
              </a:rPr>
              <a:t>)</a:t>
            </a:r>
            <a:r>
              <a:rPr lang="en-US" dirty="0"/>
              <a:t>;</a:t>
            </a:r>
            <a:endParaRPr lang="en-US" b="1" dirty="0">
              <a:solidFill>
                <a:srgbClr val="00B050"/>
              </a:solidFill>
            </a:endParaRPr>
          </a:p>
        </p:txBody>
      </p:sp>
    </p:spTree>
    <p:extLst>
      <p:ext uri="{BB962C8B-B14F-4D97-AF65-F5344CB8AC3E}">
        <p14:creationId xmlns:p14="http://schemas.microsoft.com/office/powerpoint/2010/main" val="70910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8FF276-C46C-59D2-30A7-296DBBC76327}"/>
              </a:ext>
            </a:extLst>
          </p:cNvPr>
          <p:cNvSpPr>
            <a:spLocks noGrp="1"/>
          </p:cNvSpPr>
          <p:nvPr>
            <p:ph idx="1"/>
          </p:nvPr>
        </p:nvSpPr>
        <p:spPr>
          <a:xfrm>
            <a:off x="238125" y="244475"/>
            <a:ext cx="11734800" cy="6432550"/>
          </a:xfrm>
        </p:spPr>
        <p:txBody>
          <a:bodyPr/>
          <a:lstStyle/>
          <a:p>
            <a:r>
              <a:rPr lang="it-IT" b="1" dirty="0">
                <a:solidFill>
                  <a:srgbClr val="007FDE"/>
                </a:solidFill>
              </a:rPr>
              <a:t>2.8 Data Control Language (DCL) </a:t>
            </a:r>
          </a:p>
          <a:p>
            <a:r>
              <a:rPr lang="en-US" b="1" dirty="0">
                <a:solidFill>
                  <a:srgbClr val="FF0000"/>
                </a:solidFill>
              </a:rPr>
              <a:t>DCL</a:t>
            </a:r>
            <a:r>
              <a:rPr lang="en-US" dirty="0"/>
              <a:t> commands are used to enforce database security in a multiple user database environment. </a:t>
            </a:r>
          </a:p>
          <a:p>
            <a:r>
              <a:rPr lang="en-US" dirty="0"/>
              <a:t>Two types of </a:t>
            </a:r>
            <a:r>
              <a:rPr lang="en-US" b="1" dirty="0">
                <a:solidFill>
                  <a:srgbClr val="FF0000"/>
                </a:solidFill>
              </a:rPr>
              <a:t>DCL </a:t>
            </a:r>
            <a:r>
              <a:rPr lang="en-US" dirty="0"/>
              <a:t>commands are </a:t>
            </a:r>
            <a:r>
              <a:rPr lang="en-US" b="1" dirty="0">
                <a:solidFill>
                  <a:srgbClr val="00B050"/>
                </a:solidFill>
              </a:rPr>
              <a:t>GRANT</a:t>
            </a:r>
            <a:r>
              <a:rPr lang="en-US" dirty="0"/>
              <a:t> and </a:t>
            </a:r>
            <a:r>
              <a:rPr lang="en-US" b="1" dirty="0">
                <a:solidFill>
                  <a:srgbClr val="FF0000"/>
                </a:solidFill>
              </a:rPr>
              <a:t>REVOKE</a:t>
            </a:r>
            <a:r>
              <a:rPr lang="en-US" dirty="0"/>
              <a:t> commands. </a:t>
            </a:r>
          </a:p>
          <a:p>
            <a:r>
              <a:rPr lang="en-US" dirty="0"/>
              <a:t>Only </a:t>
            </a:r>
            <a:r>
              <a:rPr lang="en-US" b="1" dirty="0">
                <a:solidFill>
                  <a:schemeClr val="accent2">
                    <a:lumMod val="75000"/>
                  </a:schemeClr>
                </a:solidFill>
              </a:rPr>
              <a:t>Database Administrator's </a:t>
            </a:r>
            <a:r>
              <a:rPr lang="en-US" dirty="0"/>
              <a:t>or owners of the database object can </a:t>
            </a:r>
            <a:r>
              <a:rPr lang="en-US" b="1" dirty="0">
                <a:solidFill>
                  <a:srgbClr val="00B050"/>
                </a:solidFill>
              </a:rPr>
              <a:t>provide</a:t>
            </a:r>
            <a:r>
              <a:rPr lang="en-US" dirty="0"/>
              <a:t>/</a:t>
            </a:r>
            <a:r>
              <a:rPr lang="en-US" b="1" dirty="0">
                <a:solidFill>
                  <a:srgbClr val="FF0000"/>
                </a:solidFill>
              </a:rPr>
              <a:t>remove</a:t>
            </a:r>
            <a:r>
              <a:rPr lang="en-US" dirty="0"/>
              <a:t> privileges on a database object.  </a:t>
            </a:r>
          </a:p>
          <a:p>
            <a:r>
              <a:rPr lang="en-US" b="1" dirty="0">
                <a:solidFill>
                  <a:srgbClr val="00B050"/>
                </a:solidFill>
              </a:rPr>
              <a:t>2.8.1 SQL GRANT Command </a:t>
            </a:r>
          </a:p>
          <a:p>
            <a:r>
              <a:rPr lang="en-US" dirty="0"/>
              <a:t>The Syntax for the GRANT command is: </a:t>
            </a:r>
          </a:p>
          <a:p>
            <a:r>
              <a:rPr lang="en-US" b="1" dirty="0">
                <a:solidFill>
                  <a:srgbClr val="FF0000"/>
                </a:solidFill>
              </a:rPr>
              <a:t>GRANT</a:t>
            </a:r>
            <a:r>
              <a:rPr lang="en-US" dirty="0"/>
              <a:t> </a:t>
            </a:r>
            <a:r>
              <a:rPr lang="en-US" dirty="0" err="1"/>
              <a:t>privilege_name</a:t>
            </a:r>
            <a:r>
              <a:rPr lang="en-US" dirty="0"/>
              <a:t> </a:t>
            </a:r>
          </a:p>
          <a:p>
            <a:r>
              <a:rPr lang="en-US" dirty="0"/>
              <a:t>             </a:t>
            </a:r>
            <a:r>
              <a:rPr lang="en-US" b="1" dirty="0">
                <a:solidFill>
                  <a:srgbClr val="00B0F0"/>
                </a:solidFill>
              </a:rPr>
              <a:t>ON</a:t>
            </a:r>
            <a:r>
              <a:rPr lang="en-US" dirty="0"/>
              <a:t> </a:t>
            </a:r>
            <a:r>
              <a:rPr lang="en-US" b="1" dirty="0" err="1"/>
              <a:t>object_name</a:t>
            </a:r>
            <a:r>
              <a:rPr lang="en-US" b="1" dirty="0"/>
              <a:t> </a:t>
            </a:r>
          </a:p>
          <a:p>
            <a:r>
              <a:rPr lang="en-US" dirty="0"/>
              <a:t>             </a:t>
            </a:r>
            <a:r>
              <a:rPr lang="en-US" b="1" dirty="0">
                <a:solidFill>
                  <a:srgbClr val="00B050"/>
                </a:solidFill>
              </a:rPr>
              <a:t>TO</a:t>
            </a:r>
            <a:r>
              <a:rPr lang="en-US" dirty="0"/>
              <a:t> {</a:t>
            </a:r>
            <a:r>
              <a:rPr lang="en-US" b="1" dirty="0" err="1"/>
              <a:t>user_name</a:t>
            </a:r>
            <a:r>
              <a:rPr lang="en-US" b="1" dirty="0"/>
              <a:t> </a:t>
            </a:r>
            <a:r>
              <a:rPr lang="en-US" dirty="0"/>
              <a:t>|</a:t>
            </a:r>
            <a:r>
              <a:rPr lang="en-US" b="1" dirty="0">
                <a:solidFill>
                  <a:srgbClr val="8D42C6"/>
                </a:solidFill>
              </a:rPr>
              <a:t>PUBLIC</a:t>
            </a:r>
            <a:r>
              <a:rPr lang="en-US" dirty="0"/>
              <a:t> |</a:t>
            </a:r>
            <a:r>
              <a:rPr lang="en-US" b="1" dirty="0" err="1">
                <a:solidFill>
                  <a:srgbClr val="008000"/>
                </a:solidFill>
              </a:rPr>
              <a:t>role_name</a:t>
            </a:r>
            <a:r>
              <a:rPr lang="en-US" dirty="0"/>
              <a:t>} </a:t>
            </a:r>
          </a:p>
          <a:p>
            <a:r>
              <a:rPr lang="en-US" dirty="0"/>
              <a:t>             [WITH GRANT OPTION]; </a:t>
            </a:r>
            <a:endParaRPr lang="en-US" b="1" dirty="0">
              <a:solidFill>
                <a:srgbClr val="00B050"/>
              </a:solidFill>
            </a:endParaRPr>
          </a:p>
        </p:txBody>
      </p:sp>
    </p:spTree>
    <p:extLst>
      <p:ext uri="{BB962C8B-B14F-4D97-AF65-F5344CB8AC3E}">
        <p14:creationId xmlns:p14="http://schemas.microsoft.com/office/powerpoint/2010/main" val="228455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00334B-F222-4016-C02B-A16032ACA8E5}"/>
              </a:ext>
            </a:extLst>
          </p:cNvPr>
          <p:cNvSpPr>
            <a:spLocks noGrp="1"/>
          </p:cNvSpPr>
          <p:nvPr>
            <p:ph idx="1"/>
          </p:nvPr>
        </p:nvSpPr>
        <p:spPr>
          <a:xfrm>
            <a:off x="161925" y="133350"/>
            <a:ext cx="11734800" cy="6581775"/>
          </a:xfrm>
        </p:spPr>
        <p:txBody>
          <a:bodyPr>
            <a:noAutofit/>
          </a:bodyPr>
          <a:lstStyle/>
          <a:p>
            <a:pPr algn="just"/>
            <a:r>
              <a:rPr lang="en-US" sz="3000" b="1" dirty="0" err="1">
                <a:solidFill>
                  <a:srgbClr val="FF0000"/>
                </a:solidFill>
              </a:rPr>
              <a:t>privilege_name</a:t>
            </a:r>
            <a:r>
              <a:rPr lang="en-US" sz="3000" b="1" dirty="0">
                <a:solidFill>
                  <a:srgbClr val="FF0000"/>
                </a:solidFill>
              </a:rPr>
              <a:t> </a:t>
            </a:r>
            <a:r>
              <a:rPr lang="en-US" sz="3000" dirty="0"/>
              <a:t>is the access right or privilege granted to the user. Some of the access rights are </a:t>
            </a:r>
            <a:r>
              <a:rPr lang="en-US" sz="3000" b="1" dirty="0">
                <a:solidFill>
                  <a:srgbClr val="00B050"/>
                </a:solidFill>
              </a:rPr>
              <a:t>ALL</a:t>
            </a:r>
            <a:r>
              <a:rPr lang="en-US" sz="3000" dirty="0"/>
              <a:t>, </a:t>
            </a:r>
            <a:r>
              <a:rPr lang="en-US" sz="3000" b="1" dirty="0">
                <a:solidFill>
                  <a:srgbClr val="00B050"/>
                </a:solidFill>
              </a:rPr>
              <a:t>EXECUTE</a:t>
            </a:r>
            <a:r>
              <a:rPr lang="en-US" sz="3000" dirty="0"/>
              <a:t>, and </a:t>
            </a:r>
            <a:r>
              <a:rPr lang="en-US" sz="3000" b="1" dirty="0">
                <a:solidFill>
                  <a:srgbClr val="00B050"/>
                </a:solidFill>
              </a:rPr>
              <a:t>SELECT. </a:t>
            </a:r>
          </a:p>
          <a:p>
            <a:pPr algn="just"/>
            <a:r>
              <a:rPr lang="en-US" sz="3000" b="1" dirty="0" err="1">
                <a:solidFill>
                  <a:srgbClr val="FF0000"/>
                </a:solidFill>
              </a:rPr>
              <a:t>object_name</a:t>
            </a:r>
            <a:r>
              <a:rPr lang="en-US" sz="3000" b="1" dirty="0">
                <a:solidFill>
                  <a:srgbClr val="FF0000"/>
                </a:solidFill>
              </a:rPr>
              <a:t> </a:t>
            </a:r>
            <a:r>
              <a:rPr lang="en-US" sz="3000" dirty="0"/>
              <a:t>is the name of a database object like </a:t>
            </a:r>
            <a:r>
              <a:rPr lang="en-US" sz="3000" b="1" dirty="0">
                <a:solidFill>
                  <a:srgbClr val="007FDE"/>
                </a:solidFill>
              </a:rPr>
              <a:t>TABLE</a:t>
            </a:r>
            <a:r>
              <a:rPr lang="en-US" sz="3000" dirty="0"/>
              <a:t>, </a:t>
            </a:r>
            <a:r>
              <a:rPr lang="en-US" sz="3000" b="1" dirty="0">
                <a:solidFill>
                  <a:srgbClr val="007FDE"/>
                </a:solidFill>
              </a:rPr>
              <a:t>VIEW, STORED</a:t>
            </a:r>
            <a:r>
              <a:rPr lang="en-US" sz="3000" dirty="0"/>
              <a:t> </a:t>
            </a:r>
            <a:r>
              <a:rPr lang="en-US" sz="3000" b="1" dirty="0">
                <a:solidFill>
                  <a:srgbClr val="007FDE"/>
                </a:solidFill>
              </a:rPr>
              <a:t>PROC</a:t>
            </a:r>
            <a:r>
              <a:rPr lang="en-US" sz="3000" dirty="0"/>
              <a:t> and </a:t>
            </a:r>
            <a:r>
              <a:rPr lang="en-US" sz="3000" b="1" dirty="0">
                <a:solidFill>
                  <a:srgbClr val="007FDE"/>
                </a:solidFill>
              </a:rPr>
              <a:t>SEQUENCE</a:t>
            </a:r>
            <a:r>
              <a:rPr lang="en-US" sz="3000" dirty="0"/>
              <a:t>. </a:t>
            </a:r>
          </a:p>
          <a:p>
            <a:pPr algn="just"/>
            <a:r>
              <a:rPr lang="en-US" sz="3000" b="1" dirty="0" err="1">
                <a:solidFill>
                  <a:srgbClr val="FF0000"/>
                </a:solidFill>
              </a:rPr>
              <a:t>user_name</a:t>
            </a:r>
            <a:r>
              <a:rPr lang="en-US" sz="3000" b="1" dirty="0">
                <a:solidFill>
                  <a:srgbClr val="FF0000"/>
                </a:solidFill>
              </a:rPr>
              <a:t> </a:t>
            </a:r>
            <a:r>
              <a:rPr lang="en-US" sz="3000" dirty="0"/>
              <a:t>is the </a:t>
            </a:r>
            <a:r>
              <a:rPr lang="en-US" sz="3000" b="1" dirty="0">
                <a:solidFill>
                  <a:srgbClr val="8D42C6"/>
                </a:solidFill>
              </a:rPr>
              <a:t>name of the user </a:t>
            </a:r>
            <a:r>
              <a:rPr lang="en-US" sz="3000" dirty="0"/>
              <a:t>to whom an access </a:t>
            </a:r>
            <a:r>
              <a:rPr lang="en-US" sz="3000" b="1" dirty="0"/>
              <a:t>right is being granted</a:t>
            </a:r>
            <a:r>
              <a:rPr lang="en-US" sz="3000" dirty="0"/>
              <a:t>. </a:t>
            </a:r>
          </a:p>
          <a:p>
            <a:pPr algn="just"/>
            <a:r>
              <a:rPr lang="en-US" sz="3000" b="1" dirty="0">
                <a:solidFill>
                  <a:srgbClr val="FF0000"/>
                </a:solidFill>
              </a:rPr>
              <a:t>Public</a:t>
            </a:r>
            <a:r>
              <a:rPr lang="en-US" sz="3000" dirty="0"/>
              <a:t> is used to </a:t>
            </a:r>
            <a:r>
              <a:rPr lang="en-US" sz="3000" b="1" dirty="0"/>
              <a:t>grant access rights to all users</a:t>
            </a:r>
            <a:r>
              <a:rPr lang="en-US" sz="3000" dirty="0"/>
              <a:t>. </a:t>
            </a:r>
          </a:p>
          <a:p>
            <a:pPr algn="just"/>
            <a:r>
              <a:rPr lang="en-US" sz="3000" b="1" dirty="0">
                <a:solidFill>
                  <a:srgbClr val="FF0000"/>
                </a:solidFill>
              </a:rPr>
              <a:t>Roles</a:t>
            </a:r>
            <a:r>
              <a:rPr lang="en-US" sz="3000" dirty="0"/>
              <a:t> are a </a:t>
            </a:r>
            <a:r>
              <a:rPr lang="en-US" sz="3000" b="1" dirty="0"/>
              <a:t>set of privileges grouped together</a:t>
            </a:r>
            <a:r>
              <a:rPr lang="en-US" sz="3000" dirty="0"/>
              <a:t>. </a:t>
            </a:r>
          </a:p>
          <a:p>
            <a:pPr algn="just"/>
            <a:r>
              <a:rPr lang="en-US" sz="3000" b="1" dirty="0">
                <a:solidFill>
                  <a:srgbClr val="FF0000"/>
                </a:solidFill>
              </a:rPr>
              <a:t>With grant option </a:t>
            </a:r>
            <a:r>
              <a:rPr lang="en-US" sz="3000" dirty="0"/>
              <a:t>allows a user to </a:t>
            </a:r>
            <a:r>
              <a:rPr lang="en-US" sz="3000" b="1" dirty="0"/>
              <a:t>grant access rights </a:t>
            </a:r>
            <a:r>
              <a:rPr lang="en-US" sz="3000" dirty="0"/>
              <a:t>to other users. </a:t>
            </a:r>
          </a:p>
          <a:p>
            <a:pPr algn="just"/>
            <a:r>
              <a:rPr lang="en-US" sz="3000" b="1" dirty="0">
                <a:solidFill>
                  <a:srgbClr val="00B050"/>
                </a:solidFill>
              </a:rPr>
              <a:t>2.8. 2 SQL REVOKE Command </a:t>
            </a:r>
          </a:p>
          <a:p>
            <a:pPr algn="just"/>
            <a:r>
              <a:rPr lang="en-US" sz="3000" dirty="0"/>
              <a:t>The REVOKE command removes user access rights or privileges to the database objects. </a:t>
            </a:r>
          </a:p>
          <a:p>
            <a:pPr algn="just"/>
            <a:r>
              <a:rPr lang="en-US" sz="3000" b="1" dirty="0"/>
              <a:t>Syntax for the REVOKE command is: </a:t>
            </a:r>
          </a:p>
        </p:txBody>
      </p:sp>
    </p:spTree>
    <p:extLst>
      <p:ext uri="{BB962C8B-B14F-4D97-AF65-F5344CB8AC3E}">
        <p14:creationId xmlns:p14="http://schemas.microsoft.com/office/powerpoint/2010/main" val="169398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D9E35E-66C5-7FC7-CA77-44D17ACCB1BB}"/>
              </a:ext>
            </a:extLst>
          </p:cNvPr>
          <p:cNvSpPr>
            <a:spLocks noGrp="1"/>
          </p:cNvSpPr>
          <p:nvPr>
            <p:ph idx="1"/>
          </p:nvPr>
        </p:nvSpPr>
        <p:spPr>
          <a:xfrm>
            <a:off x="209549" y="190500"/>
            <a:ext cx="11782425" cy="6496050"/>
          </a:xfrm>
        </p:spPr>
        <p:txBody>
          <a:bodyPr/>
          <a:lstStyle/>
          <a:p>
            <a:pPr algn="just"/>
            <a:r>
              <a:rPr lang="en-US" b="1" dirty="0">
                <a:solidFill>
                  <a:srgbClr val="FF0000"/>
                </a:solidFill>
              </a:rPr>
              <a:t>REVOKE</a:t>
            </a:r>
            <a:r>
              <a:rPr lang="en-US" dirty="0"/>
              <a:t> </a:t>
            </a:r>
            <a:r>
              <a:rPr lang="en-US" dirty="0" err="1"/>
              <a:t>privilege_name</a:t>
            </a:r>
            <a:r>
              <a:rPr lang="en-US" dirty="0"/>
              <a:t> </a:t>
            </a:r>
          </a:p>
          <a:p>
            <a:pPr algn="just"/>
            <a:r>
              <a:rPr lang="en-US" dirty="0"/>
              <a:t>             </a:t>
            </a:r>
            <a:r>
              <a:rPr lang="en-US" b="1" dirty="0">
                <a:solidFill>
                  <a:srgbClr val="00B0F0"/>
                </a:solidFill>
              </a:rPr>
              <a:t>ON</a:t>
            </a:r>
            <a:r>
              <a:rPr lang="en-US" dirty="0"/>
              <a:t> </a:t>
            </a:r>
            <a:r>
              <a:rPr lang="en-US" dirty="0" err="1"/>
              <a:t>object_name</a:t>
            </a:r>
            <a:r>
              <a:rPr lang="en-US" dirty="0"/>
              <a:t> </a:t>
            </a:r>
          </a:p>
          <a:p>
            <a:pPr algn="just"/>
            <a:r>
              <a:rPr lang="en-US" dirty="0"/>
              <a:t>             </a:t>
            </a:r>
            <a:r>
              <a:rPr lang="en-US" b="1" dirty="0">
                <a:solidFill>
                  <a:srgbClr val="00B050"/>
                </a:solidFill>
              </a:rPr>
              <a:t>FROM</a:t>
            </a:r>
            <a:r>
              <a:rPr lang="en-US" dirty="0"/>
              <a:t> {</a:t>
            </a:r>
            <a:r>
              <a:rPr lang="en-US" dirty="0" err="1"/>
              <a:t>user_name</a:t>
            </a:r>
            <a:r>
              <a:rPr lang="en-US" dirty="0"/>
              <a:t> |PUBLIC |</a:t>
            </a:r>
            <a:r>
              <a:rPr lang="en-US" dirty="0" err="1"/>
              <a:t>role_name</a:t>
            </a:r>
            <a:r>
              <a:rPr lang="en-US" dirty="0"/>
              <a:t>} </a:t>
            </a:r>
          </a:p>
          <a:p>
            <a:pPr algn="just"/>
            <a:r>
              <a:rPr lang="en-US" dirty="0"/>
              <a:t>             </a:t>
            </a:r>
            <a:r>
              <a:rPr lang="en-US" b="1" dirty="0"/>
              <a:t>Privileges and Roles</a:t>
            </a:r>
          </a:p>
          <a:p>
            <a:pPr algn="just"/>
            <a:r>
              <a:rPr lang="en-US" b="1" dirty="0">
                <a:solidFill>
                  <a:srgbClr val="00B050"/>
                </a:solidFill>
              </a:rPr>
              <a:t>Privileges </a:t>
            </a:r>
            <a:r>
              <a:rPr lang="en-US" dirty="0"/>
              <a:t>defines the access rights provided to a user on a database object.</a:t>
            </a:r>
          </a:p>
          <a:p>
            <a:pPr algn="just"/>
            <a:r>
              <a:rPr lang="en-US" dirty="0"/>
              <a:t>There are two types of privileges. </a:t>
            </a:r>
          </a:p>
          <a:p>
            <a:pPr algn="just"/>
            <a:r>
              <a:rPr lang="en-US" b="1" dirty="0">
                <a:solidFill>
                  <a:srgbClr val="00B050"/>
                </a:solidFill>
              </a:rPr>
              <a:t>System privileges: </a:t>
            </a:r>
            <a:r>
              <a:rPr lang="en-US" dirty="0"/>
              <a:t>This allows the user to </a:t>
            </a:r>
            <a:r>
              <a:rPr lang="en-US" b="1" dirty="0">
                <a:solidFill>
                  <a:srgbClr val="FF0000"/>
                </a:solidFill>
              </a:rPr>
              <a:t>CREATE, ALTER</a:t>
            </a:r>
            <a:r>
              <a:rPr lang="en-US" dirty="0"/>
              <a:t>, or </a:t>
            </a:r>
            <a:r>
              <a:rPr lang="en-US" b="1" dirty="0">
                <a:solidFill>
                  <a:srgbClr val="FF0000"/>
                </a:solidFill>
              </a:rPr>
              <a:t>DROP</a:t>
            </a:r>
            <a:r>
              <a:rPr lang="en-US" dirty="0"/>
              <a:t> database objects. </a:t>
            </a:r>
          </a:p>
          <a:p>
            <a:pPr algn="just"/>
            <a:r>
              <a:rPr lang="en-US" b="1" dirty="0">
                <a:solidFill>
                  <a:srgbClr val="00B050"/>
                </a:solidFill>
              </a:rPr>
              <a:t>Object privileges: </a:t>
            </a:r>
            <a:r>
              <a:rPr lang="en-US" dirty="0"/>
              <a:t>This allows the user to </a:t>
            </a:r>
            <a:r>
              <a:rPr lang="en-US" b="1" dirty="0">
                <a:solidFill>
                  <a:srgbClr val="FF0000"/>
                </a:solidFill>
              </a:rPr>
              <a:t>EXECUTE, SELECT, INSERT, UPDATE</a:t>
            </a:r>
            <a:r>
              <a:rPr lang="en-US" dirty="0"/>
              <a:t>, or </a:t>
            </a:r>
            <a:r>
              <a:rPr lang="en-US" b="1" dirty="0">
                <a:solidFill>
                  <a:srgbClr val="FF0000"/>
                </a:solidFill>
              </a:rPr>
              <a:t>DELETE</a:t>
            </a:r>
            <a:r>
              <a:rPr lang="en-US" dirty="0"/>
              <a:t> data from database objects to which the privileges apply.</a:t>
            </a:r>
          </a:p>
          <a:p>
            <a:pPr algn="just"/>
            <a:endParaRPr lang="en-US" dirty="0"/>
          </a:p>
        </p:txBody>
      </p:sp>
    </p:spTree>
    <p:extLst>
      <p:ext uri="{BB962C8B-B14F-4D97-AF65-F5344CB8AC3E}">
        <p14:creationId xmlns:p14="http://schemas.microsoft.com/office/powerpoint/2010/main" val="18583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F149F-1F29-F982-45B2-6CE1D26672EA}"/>
              </a:ext>
            </a:extLst>
          </p:cNvPr>
          <p:cNvSpPr>
            <a:spLocks noGrp="1"/>
          </p:cNvSpPr>
          <p:nvPr>
            <p:ph type="title"/>
          </p:nvPr>
        </p:nvSpPr>
        <p:spPr>
          <a:xfrm>
            <a:off x="0" y="1"/>
            <a:ext cx="12192000" cy="885824"/>
          </a:xfr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en-US" b="1" dirty="0">
                <a:solidFill>
                  <a:srgbClr val="C00000"/>
                </a:solidFill>
                <a:latin typeface="+mn-lt"/>
              </a:rPr>
              <a:t>UNIT 3 INTRODUCTION TO VISUAL BASIC</a:t>
            </a:r>
          </a:p>
        </p:txBody>
      </p:sp>
      <p:sp>
        <p:nvSpPr>
          <p:cNvPr id="3" name="Content Placeholder 2">
            <a:extLst>
              <a:ext uri="{FF2B5EF4-FFF2-40B4-BE49-F238E27FC236}">
                <a16:creationId xmlns:a16="http://schemas.microsoft.com/office/drawing/2014/main" id="{B4E0E6D9-796B-1F1E-B8F6-E069A10DFAC1}"/>
              </a:ext>
            </a:extLst>
          </p:cNvPr>
          <p:cNvSpPr>
            <a:spLocks noGrp="1"/>
          </p:cNvSpPr>
          <p:nvPr>
            <p:ph idx="1"/>
          </p:nvPr>
        </p:nvSpPr>
        <p:spPr>
          <a:xfrm>
            <a:off x="180975" y="1066800"/>
            <a:ext cx="11811000" cy="5581650"/>
          </a:xfrm>
        </p:spPr>
        <p:txBody>
          <a:bodyPr/>
          <a:lstStyle/>
          <a:p>
            <a:pPr algn="just"/>
            <a:r>
              <a:rPr lang="en-US" dirty="0"/>
              <a:t>This unit will enable to build a simple desktop application for a real-life situation. </a:t>
            </a:r>
          </a:p>
          <a:p>
            <a:pPr algn="just"/>
            <a:r>
              <a:rPr lang="en-US" b="1" dirty="0">
                <a:solidFill>
                  <a:srgbClr val="007FDE"/>
                </a:solidFill>
              </a:rPr>
              <a:t>3.1. Event Oriented Programming using Visual Basic </a:t>
            </a:r>
          </a:p>
          <a:p>
            <a:pPr algn="just"/>
            <a:r>
              <a:rPr lang="en-US" b="1" dirty="0">
                <a:solidFill>
                  <a:srgbClr val="00B050"/>
                </a:solidFill>
              </a:rPr>
              <a:t>3.1.1. General introduction </a:t>
            </a:r>
          </a:p>
          <a:p>
            <a:pPr algn="just"/>
            <a:r>
              <a:rPr lang="en-US" b="1" dirty="0">
                <a:solidFill>
                  <a:srgbClr val="FF0000"/>
                </a:solidFill>
              </a:rPr>
              <a:t>a. Visual Basic (VB) </a:t>
            </a:r>
            <a:r>
              <a:rPr lang="en-US" dirty="0"/>
              <a:t>is an event-driven programming language and environment from Microsoft provides a </a:t>
            </a:r>
            <a:r>
              <a:rPr lang="en-US" b="1" dirty="0"/>
              <a:t>Graphical User Interface </a:t>
            </a:r>
            <a:r>
              <a:rPr lang="en-US" b="1" dirty="0">
                <a:solidFill>
                  <a:srgbClr val="FF0000"/>
                </a:solidFill>
              </a:rPr>
              <a:t>(GUI) </a:t>
            </a:r>
            <a:r>
              <a:rPr lang="en-US" dirty="0"/>
              <a:t>which allows programmers to modify code by simply </a:t>
            </a:r>
            <a:r>
              <a:rPr lang="en-US" b="1" dirty="0"/>
              <a:t>dragging</a:t>
            </a:r>
            <a:r>
              <a:rPr lang="en-US" dirty="0"/>
              <a:t> and </a:t>
            </a:r>
            <a:r>
              <a:rPr lang="en-US" b="1" dirty="0"/>
              <a:t>dropping object </a:t>
            </a:r>
            <a:r>
              <a:rPr lang="en-US" dirty="0"/>
              <a:t>and defining their behavior and appearance. </a:t>
            </a:r>
          </a:p>
          <a:p>
            <a:pPr algn="just"/>
            <a:r>
              <a:rPr lang="en-US" b="1" dirty="0">
                <a:solidFill>
                  <a:srgbClr val="FF0000"/>
                </a:solidFill>
              </a:rPr>
              <a:t>b. BASIC: </a:t>
            </a:r>
            <a:r>
              <a:rPr lang="en-US" dirty="0"/>
              <a:t>means Beginners’ All-purpose Symbolic Instruction Code </a:t>
            </a:r>
          </a:p>
          <a:p>
            <a:pPr algn="just"/>
            <a:r>
              <a:rPr lang="en-US" b="1" dirty="0">
                <a:solidFill>
                  <a:srgbClr val="FF0000"/>
                </a:solidFill>
              </a:rPr>
              <a:t>c. Object-oriented programming (OOP): </a:t>
            </a:r>
            <a:r>
              <a:rPr lang="en-US" dirty="0"/>
              <a:t>objects are the things you think about first in designing a program and they are also the units of code that are eventually derived from the process. </a:t>
            </a:r>
          </a:p>
          <a:p>
            <a:pPr algn="just"/>
            <a:endParaRPr lang="en-US" dirty="0"/>
          </a:p>
        </p:txBody>
      </p:sp>
    </p:spTree>
    <p:extLst>
      <p:ext uri="{BB962C8B-B14F-4D97-AF65-F5344CB8AC3E}">
        <p14:creationId xmlns:p14="http://schemas.microsoft.com/office/powerpoint/2010/main" val="325070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CB0687-AE0D-5F43-D93A-020AB25A4EEA}"/>
              </a:ext>
            </a:extLst>
          </p:cNvPr>
          <p:cNvSpPr>
            <a:spLocks noGrp="1"/>
          </p:cNvSpPr>
          <p:nvPr>
            <p:ph idx="1"/>
          </p:nvPr>
        </p:nvSpPr>
        <p:spPr>
          <a:xfrm>
            <a:off x="180975" y="228600"/>
            <a:ext cx="11791949" cy="6410325"/>
          </a:xfrm>
        </p:spPr>
        <p:txBody>
          <a:bodyPr>
            <a:normAutofit lnSpcReduction="10000"/>
          </a:bodyPr>
          <a:lstStyle/>
          <a:p>
            <a:pPr algn="just"/>
            <a:r>
              <a:rPr lang="en-US" b="1" dirty="0">
                <a:solidFill>
                  <a:srgbClr val="FF0000"/>
                </a:solidFill>
              </a:rPr>
              <a:t>d. Graphical User Interface (GUI) </a:t>
            </a:r>
            <a:r>
              <a:rPr lang="en-US" dirty="0"/>
              <a:t>is an interface through which a user interacts with electronic devices such as computers and smartphones.  </a:t>
            </a:r>
          </a:p>
          <a:p>
            <a:pPr algn="just"/>
            <a:r>
              <a:rPr lang="en-US" b="1" dirty="0">
                <a:solidFill>
                  <a:srgbClr val="00B050"/>
                </a:solidFill>
              </a:rPr>
              <a:t>3.1.2 Desktop application </a:t>
            </a:r>
          </a:p>
          <a:p>
            <a:pPr algn="just"/>
            <a:r>
              <a:rPr lang="en-US" dirty="0"/>
              <a:t>A </a:t>
            </a:r>
            <a:r>
              <a:rPr lang="en-US" b="1" dirty="0">
                <a:solidFill>
                  <a:srgbClr val="C00000"/>
                </a:solidFill>
              </a:rPr>
              <a:t>desktop application </a:t>
            </a:r>
            <a:r>
              <a:rPr lang="en-US" dirty="0"/>
              <a:t>is a computer program that runs locally on a computer device, such as desktop or laptop computer, in contrast to a </a:t>
            </a:r>
            <a:r>
              <a:rPr lang="en-US" b="1" dirty="0">
                <a:solidFill>
                  <a:srgbClr val="8D42C6"/>
                </a:solidFill>
              </a:rPr>
              <a:t>web application</a:t>
            </a:r>
            <a:r>
              <a:rPr lang="en-US" dirty="0"/>
              <a:t>, which is delivered to a local device over the internet through browser from a remote server. </a:t>
            </a:r>
          </a:p>
          <a:p>
            <a:pPr algn="just"/>
            <a:r>
              <a:rPr lang="en-US" b="1" dirty="0">
                <a:solidFill>
                  <a:srgbClr val="00B050"/>
                </a:solidFill>
              </a:rPr>
              <a:t>3.1.3 Difference between desktop and web applications </a:t>
            </a:r>
          </a:p>
          <a:p>
            <a:pPr algn="just"/>
            <a:r>
              <a:rPr lang="en-US" b="1" dirty="0">
                <a:solidFill>
                  <a:srgbClr val="FF0000"/>
                </a:solidFill>
              </a:rPr>
              <a:t>a. Desktop applications </a:t>
            </a:r>
          </a:p>
          <a:p>
            <a:pPr algn="just"/>
            <a:r>
              <a:rPr lang="en-US" dirty="0"/>
              <a:t>They </a:t>
            </a:r>
            <a:r>
              <a:rPr lang="en-US" b="1" dirty="0"/>
              <a:t>must be developed </a:t>
            </a:r>
            <a:r>
              <a:rPr lang="en-US" dirty="0"/>
              <a:t>for and </a:t>
            </a:r>
            <a:r>
              <a:rPr lang="en-US" b="1" dirty="0"/>
              <a:t>installed </a:t>
            </a:r>
            <a:r>
              <a:rPr lang="en-US" dirty="0"/>
              <a:t>on a </a:t>
            </a:r>
            <a:r>
              <a:rPr lang="en-US" b="1" dirty="0"/>
              <a:t>particular operating system</a:t>
            </a:r>
            <a:r>
              <a:rPr lang="en-US" dirty="0"/>
              <a:t>. </a:t>
            </a:r>
          </a:p>
          <a:p>
            <a:pPr algn="just"/>
            <a:r>
              <a:rPr lang="en-US" dirty="0"/>
              <a:t>Have </a:t>
            </a:r>
            <a:r>
              <a:rPr lang="en-US" b="1" dirty="0"/>
              <a:t>strict hardware requirements </a:t>
            </a:r>
            <a:r>
              <a:rPr lang="en-US" dirty="0"/>
              <a:t>that must be met to ensure that they function correctly. </a:t>
            </a:r>
          </a:p>
          <a:p>
            <a:pPr algn="just"/>
            <a:r>
              <a:rPr lang="en-US" b="1" dirty="0"/>
              <a:t>Updates to the applications must be applied by the user directly to their installation</a:t>
            </a:r>
            <a:r>
              <a:rPr lang="en-US" dirty="0"/>
              <a:t>, and may require hardware upgrades or other changes in order to work. </a:t>
            </a:r>
          </a:p>
        </p:txBody>
      </p:sp>
    </p:spTree>
    <p:extLst>
      <p:ext uri="{BB962C8B-B14F-4D97-AF65-F5344CB8AC3E}">
        <p14:creationId xmlns:p14="http://schemas.microsoft.com/office/powerpoint/2010/main" val="71869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CB55C9-F94E-221D-4589-B1A87F1339B5}"/>
              </a:ext>
            </a:extLst>
          </p:cNvPr>
          <p:cNvSpPr>
            <a:spLocks noGrp="1"/>
          </p:cNvSpPr>
          <p:nvPr>
            <p:ph idx="1"/>
          </p:nvPr>
        </p:nvSpPr>
        <p:spPr>
          <a:xfrm>
            <a:off x="228599" y="200025"/>
            <a:ext cx="11744325" cy="6457950"/>
          </a:xfrm>
        </p:spPr>
        <p:txBody>
          <a:bodyPr/>
          <a:lstStyle/>
          <a:p>
            <a:pPr algn="just"/>
            <a:r>
              <a:rPr lang="en-US" b="1" dirty="0">
                <a:solidFill>
                  <a:srgbClr val="FF0000"/>
                </a:solidFill>
              </a:rPr>
              <a:t>b. Web applications </a:t>
            </a:r>
          </a:p>
          <a:p>
            <a:pPr algn="just"/>
            <a:r>
              <a:rPr lang="en-US" dirty="0"/>
              <a:t>A </a:t>
            </a:r>
            <a:r>
              <a:rPr lang="en-US" b="1" dirty="0"/>
              <a:t>web application </a:t>
            </a:r>
            <a:r>
              <a:rPr lang="en-US" dirty="0"/>
              <a:t>is any computer program that performs a specific function by </a:t>
            </a:r>
            <a:r>
              <a:rPr lang="en-US" b="1" dirty="0"/>
              <a:t>using a web browser</a:t>
            </a:r>
            <a:r>
              <a:rPr lang="en-US" dirty="0"/>
              <a:t>. </a:t>
            </a:r>
          </a:p>
          <a:p>
            <a:pPr algn="just"/>
            <a:r>
              <a:rPr lang="en-US" dirty="0"/>
              <a:t>The user </a:t>
            </a:r>
            <a:r>
              <a:rPr lang="en-US" b="1" dirty="0"/>
              <a:t>accesses the application </a:t>
            </a:r>
            <a:r>
              <a:rPr lang="en-US" dirty="0"/>
              <a:t>using the </a:t>
            </a:r>
            <a:r>
              <a:rPr lang="en-US" b="1" dirty="0"/>
              <a:t>web browser </a:t>
            </a:r>
            <a:r>
              <a:rPr lang="en-US" dirty="0"/>
              <a:t>and works with resources available over the internet, including storage and CPU processing power. </a:t>
            </a:r>
          </a:p>
          <a:p>
            <a:pPr algn="just"/>
            <a:r>
              <a:rPr lang="en-US" dirty="0"/>
              <a:t>This approach allows for </a:t>
            </a:r>
            <a:r>
              <a:rPr lang="en-US" b="1" dirty="0">
                <a:solidFill>
                  <a:srgbClr val="00B050"/>
                </a:solidFill>
              </a:rPr>
              <a:t>thin clients </a:t>
            </a:r>
            <a:r>
              <a:rPr lang="en-US" dirty="0"/>
              <a:t>(machines with limited hardware capabilities) to provide access to complex applications delivered from a centralized infrastructure. </a:t>
            </a:r>
          </a:p>
          <a:p>
            <a:pPr algn="just"/>
            <a:r>
              <a:rPr lang="en-US" b="1" dirty="0">
                <a:solidFill>
                  <a:srgbClr val="FF0000"/>
                </a:solidFill>
              </a:rPr>
              <a:t>c. Event oriented programming. </a:t>
            </a:r>
          </a:p>
          <a:p>
            <a:pPr algn="just"/>
            <a:r>
              <a:rPr lang="en-US" b="1" dirty="0"/>
              <a:t>Event oriented programming </a:t>
            </a:r>
            <a:r>
              <a:rPr lang="en-US" dirty="0"/>
              <a:t>is a paradigm in which the flow of program is determined by events, such as user actions (mouse clicks, key presses), sensor outputs or messages from other programs is commonly used in graphical user interfaces and other applications like Web applications, JavaScript, C#.</a:t>
            </a:r>
          </a:p>
        </p:txBody>
      </p:sp>
    </p:spTree>
    <p:extLst>
      <p:ext uri="{BB962C8B-B14F-4D97-AF65-F5344CB8AC3E}">
        <p14:creationId xmlns:p14="http://schemas.microsoft.com/office/powerpoint/2010/main" val="379710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98AE8B-D604-8006-AF49-D175D94A3C1B}"/>
              </a:ext>
            </a:extLst>
          </p:cNvPr>
          <p:cNvSpPr>
            <a:spLocks noGrp="1"/>
          </p:cNvSpPr>
          <p:nvPr>
            <p:ph idx="1"/>
          </p:nvPr>
        </p:nvSpPr>
        <p:spPr>
          <a:xfrm>
            <a:off x="209550" y="209550"/>
            <a:ext cx="11772899" cy="6381750"/>
          </a:xfrm>
        </p:spPr>
        <p:txBody>
          <a:bodyPr>
            <a:normAutofit lnSpcReduction="10000"/>
          </a:bodyPr>
          <a:lstStyle/>
          <a:p>
            <a:pPr algn="just"/>
            <a:r>
              <a:rPr lang="en-US" sz="3200" b="1" dirty="0">
                <a:solidFill>
                  <a:srgbClr val="FF0000"/>
                </a:solidFill>
              </a:rPr>
              <a:t>Visual Basic </a:t>
            </a:r>
            <a:r>
              <a:rPr lang="en-US" sz="3200" dirty="0"/>
              <a:t>is </a:t>
            </a:r>
            <a:r>
              <a:rPr lang="en-US" sz="3200" b="1" dirty="0"/>
              <a:t>Event oriented programming </a:t>
            </a:r>
            <a:r>
              <a:rPr lang="en-US" sz="3200" dirty="0"/>
              <a:t>because of the following reasons:</a:t>
            </a:r>
          </a:p>
          <a:p>
            <a:pPr algn="just"/>
            <a:r>
              <a:rPr lang="en-US" sz="3200" dirty="0"/>
              <a:t>The programmer needs to write code that </a:t>
            </a:r>
            <a:r>
              <a:rPr lang="en-US" sz="3200" b="1" dirty="0">
                <a:solidFill>
                  <a:srgbClr val="C00000"/>
                </a:solidFill>
              </a:rPr>
              <a:t>performs some tasks in response to certain events</a:t>
            </a:r>
            <a:r>
              <a:rPr lang="en-US" sz="3200" dirty="0"/>
              <a:t>. </a:t>
            </a:r>
          </a:p>
          <a:p>
            <a:pPr algn="just"/>
            <a:r>
              <a:rPr lang="en-US" sz="3200" b="1" dirty="0"/>
              <a:t>Has events </a:t>
            </a:r>
            <a:r>
              <a:rPr lang="en-US" sz="3200" dirty="0"/>
              <a:t>that occur by </a:t>
            </a:r>
            <a:r>
              <a:rPr lang="en-US" sz="3200" b="1" dirty="0"/>
              <a:t>mouse clicking </a:t>
            </a:r>
            <a:r>
              <a:rPr lang="en-US" sz="3200" dirty="0"/>
              <a:t>and </a:t>
            </a:r>
            <a:r>
              <a:rPr lang="en-US" sz="3200" b="1" dirty="0"/>
              <a:t>moving</a:t>
            </a:r>
            <a:r>
              <a:rPr lang="en-US" sz="3200" dirty="0"/>
              <a:t> or </a:t>
            </a:r>
            <a:r>
              <a:rPr lang="en-US" sz="3200" b="1" dirty="0"/>
              <a:t>keyboard stokes</a:t>
            </a:r>
            <a:r>
              <a:rPr lang="en-US" sz="3200" dirty="0"/>
              <a:t> (Some of the events are </a:t>
            </a:r>
            <a:r>
              <a:rPr lang="en-US" sz="3200" b="1" dirty="0"/>
              <a:t>load</a:t>
            </a:r>
            <a:r>
              <a:rPr lang="en-US" sz="3200" dirty="0"/>
              <a:t>, </a:t>
            </a:r>
            <a:r>
              <a:rPr lang="en-US" sz="3200" b="1" dirty="0"/>
              <a:t>click</a:t>
            </a:r>
            <a:r>
              <a:rPr lang="en-US" sz="3200" dirty="0"/>
              <a:t>, </a:t>
            </a:r>
            <a:r>
              <a:rPr lang="en-US" sz="3200" b="1" dirty="0"/>
              <a:t>double click, drag</a:t>
            </a:r>
            <a:r>
              <a:rPr lang="en-US" sz="3200" dirty="0"/>
              <a:t> and </a:t>
            </a:r>
            <a:r>
              <a:rPr lang="en-US" sz="3200" b="1" dirty="0"/>
              <a:t>drop</a:t>
            </a:r>
            <a:r>
              <a:rPr lang="en-US" sz="3200" dirty="0"/>
              <a:t>, </a:t>
            </a:r>
            <a:r>
              <a:rPr lang="en-US" sz="3200" b="1" dirty="0"/>
              <a:t>pressing the keys </a:t>
            </a:r>
            <a:r>
              <a:rPr lang="en-US" sz="3200" dirty="0"/>
              <a:t>and more.)</a:t>
            </a:r>
          </a:p>
          <a:p>
            <a:pPr algn="just"/>
            <a:r>
              <a:rPr lang="en-US" sz="3200" dirty="0"/>
              <a:t>Focus on the use of Graphical User Interface.</a:t>
            </a:r>
          </a:p>
          <a:p>
            <a:pPr algn="just"/>
            <a:r>
              <a:rPr lang="en-US" sz="3200" dirty="0"/>
              <a:t>The events usually comply but not limited to the user’s inputs</a:t>
            </a:r>
            <a:r>
              <a:rPr lang="en-US" dirty="0"/>
              <a:t>.</a:t>
            </a:r>
          </a:p>
          <a:p>
            <a:pPr algn="just"/>
            <a:r>
              <a:rPr lang="en-US" dirty="0"/>
              <a:t>The most important events for the form are described in the following table.</a:t>
            </a:r>
          </a:p>
          <a:p>
            <a:pPr algn="just"/>
            <a:r>
              <a:rPr lang="en-US" dirty="0" err="1"/>
              <a:t>Click</a:t>
            </a:r>
            <a:r>
              <a:rPr lang="en-US" dirty="0" err="1">
                <a:sym typeface="Wingdings" panose="05000000000000000000" pitchFamily="2" charset="2"/>
              </a:rPr>
              <a:t></a:t>
            </a:r>
            <a:r>
              <a:rPr lang="en-US" dirty="0" err="1"/>
              <a:t>Single</a:t>
            </a:r>
            <a:r>
              <a:rPr lang="en-US" dirty="0"/>
              <a:t> click on object </a:t>
            </a:r>
          </a:p>
          <a:p>
            <a:pPr algn="just"/>
            <a:r>
              <a:rPr lang="en-US" dirty="0" err="1"/>
              <a:t>Dbclick</a:t>
            </a:r>
            <a:r>
              <a:rPr lang="en-US" dirty="0"/>
              <a:t> </a:t>
            </a:r>
            <a:r>
              <a:rPr lang="en-US" dirty="0">
                <a:sym typeface="Wingdings" panose="05000000000000000000" pitchFamily="2" charset="2"/>
              </a:rPr>
              <a:t></a:t>
            </a:r>
            <a:r>
              <a:rPr lang="en-US" dirty="0"/>
              <a:t>Double click on object</a:t>
            </a:r>
          </a:p>
          <a:p>
            <a:pPr algn="just"/>
            <a:r>
              <a:rPr lang="en-US" dirty="0"/>
              <a:t>Load </a:t>
            </a:r>
            <a:r>
              <a:rPr lang="en-US" dirty="0">
                <a:sym typeface="Wingdings" panose="05000000000000000000" pitchFamily="2" charset="2"/>
              </a:rPr>
              <a:t></a:t>
            </a:r>
            <a:r>
              <a:rPr lang="en-US" dirty="0"/>
              <a:t> Loading the object</a:t>
            </a:r>
          </a:p>
        </p:txBody>
      </p:sp>
    </p:spTree>
    <p:extLst>
      <p:ext uri="{BB962C8B-B14F-4D97-AF65-F5344CB8AC3E}">
        <p14:creationId xmlns:p14="http://schemas.microsoft.com/office/powerpoint/2010/main" val="78703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4452F1-EE8B-BEA5-A29D-EC8B7286382A}"/>
              </a:ext>
            </a:extLst>
          </p:cNvPr>
          <p:cNvSpPr>
            <a:spLocks noGrp="1"/>
          </p:cNvSpPr>
          <p:nvPr>
            <p:ph idx="1"/>
          </p:nvPr>
        </p:nvSpPr>
        <p:spPr>
          <a:xfrm>
            <a:off x="219075" y="238124"/>
            <a:ext cx="11715750" cy="6410325"/>
          </a:xfrm>
        </p:spPr>
        <p:txBody>
          <a:bodyPr>
            <a:normAutofit fontScale="92500" lnSpcReduction="20000"/>
          </a:bodyPr>
          <a:lstStyle/>
          <a:p>
            <a:pPr algn="just"/>
            <a:r>
              <a:rPr lang="en-US" sz="3200" b="1" dirty="0">
                <a:solidFill>
                  <a:srgbClr val="007FDE"/>
                </a:solidFill>
              </a:rPr>
              <a:t>3.2. The Features of Visual Basic </a:t>
            </a:r>
          </a:p>
          <a:p>
            <a:pPr algn="just"/>
            <a:r>
              <a:rPr lang="en-US" sz="3200" dirty="0"/>
              <a:t>It is easier for the user to minimize code writing. </a:t>
            </a:r>
          </a:p>
          <a:p>
            <a:pPr algn="just"/>
            <a:r>
              <a:rPr lang="en-US" sz="3200" dirty="0"/>
              <a:t>The user will become more familiar with visual approach for other visual languages. </a:t>
            </a:r>
          </a:p>
          <a:p>
            <a:pPr algn="just"/>
            <a:r>
              <a:rPr lang="en-US" sz="3200" dirty="0"/>
              <a:t>It provides Input box and Output box as interactive windows with user. </a:t>
            </a:r>
          </a:p>
          <a:p>
            <a:pPr algn="just"/>
            <a:r>
              <a:rPr lang="en-US" sz="3200" dirty="0"/>
              <a:t>It is very easy program language compare with other. </a:t>
            </a:r>
          </a:p>
          <a:p>
            <a:pPr algn="just"/>
            <a:r>
              <a:rPr lang="en-US" sz="3200" b="1" dirty="0">
                <a:solidFill>
                  <a:srgbClr val="00B050"/>
                </a:solidFill>
              </a:rPr>
              <a:t>3.2.1. Installation of Visual Basic  </a:t>
            </a:r>
          </a:p>
          <a:p>
            <a:pPr algn="just"/>
            <a:r>
              <a:rPr lang="en-US" sz="3200" dirty="0"/>
              <a:t>To install Visual Basic 6.0, you can first check if it is compatible with windows installed in the computer. </a:t>
            </a:r>
          </a:p>
          <a:p>
            <a:pPr algn="just"/>
            <a:r>
              <a:rPr lang="en-US" sz="3200" dirty="0"/>
              <a:t>If you opt for </a:t>
            </a:r>
            <a:r>
              <a:rPr lang="en-US" sz="3200" b="1" dirty="0"/>
              <a:t>installation Visual Basic 6.0</a:t>
            </a:r>
            <a:r>
              <a:rPr lang="en-US" sz="3200" dirty="0"/>
              <a:t>, you have to save it on the storage memory like Flash disk, CD, DVD. </a:t>
            </a:r>
          </a:p>
          <a:p>
            <a:pPr algn="just"/>
            <a:r>
              <a:rPr lang="en-US" sz="3200" b="1" dirty="0"/>
              <a:t>The installation procedure starts as follows: </a:t>
            </a:r>
          </a:p>
          <a:p>
            <a:pPr algn="just"/>
            <a:r>
              <a:rPr lang="en-US" sz="3200" dirty="0"/>
              <a:t>1. Connect a storage device to the computer and open it </a:t>
            </a:r>
          </a:p>
          <a:p>
            <a:pPr algn="just"/>
            <a:r>
              <a:rPr lang="en-US" sz="3200" dirty="0"/>
              <a:t>2. Right click Visual Basic setup </a:t>
            </a:r>
          </a:p>
          <a:p>
            <a:pPr algn="just"/>
            <a:r>
              <a:rPr lang="en-US" sz="3200" dirty="0"/>
              <a:t>3. Click on setup</a:t>
            </a:r>
            <a:endParaRPr lang="en-US" sz="3200" b="1" dirty="0">
              <a:solidFill>
                <a:srgbClr val="00B050"/>
              </a:solidFill>
            </a:endParaRPr>
          </a:p>
        </p:txBody>
      </p:sp>
    </p:spTree>
    <p:extLst>
      <p:ext uri="{BB962C8B-B14F-4D97-AF65-F5344CB8AC3E}">
        <p14:creationId xmlns:p14="http://schemas.microsoft.com/office/powerpoint/2010/main" val="87173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8A127F-963A-7B3F-BEBB-34122C4E834B}"/>
              </a:ext>
            </a:extLst>
          </p:cNvPr>
          <p:cNvSpPr>
            <a:spLocks noGrp="1"/>
          </p:cNvSpPr>
          <p:nvPr>
            <p:ph idx="1"/>
          </p:nvPr>
        </p:nvSpPr>
        <p:spPr>
          <a:xfrm>
            <a:off x="104774" y="104775"/>
            <a:ext cx="11915775" cy="6648450"/>
          </a:xfrm>
        </p:spPr>
        <p:txBody>
          <a:bodyPr>
            <a:noAutofit/>
          </a:bodyPr>
          <a:lstStyle/>
          <a:p>
            <a:pPr algn="just"/>
            <a:r>
              <a:rPr lang="en-US" b="1" dirty="0">
                <a:solidFill>
                  <a:srgbClr val="00B050"/>
                </a:solidFill>
              </a:rPr>
              <a:t>3.2.2. Visual Basic features: </a:t>
            </a:r>
          </a:p>
          <a:p>
            <a:pPr algn="just"/>
            <a:r>
              <a:rPr lang="en-US" b="1" dirty="0">
                <a:solidFill>
                  <a:srgbClr val="FF0000"/>
                </a:solidFill>
              </a:rPr>
              <a:t>1. Data Access Features: </a:t>
            </a:r>
            <a:r>
              <a:rPr lang="en-US" dirty="0"/>
              <a:t>This allows programmers to develop database front end applications and server-side components for most popular database formats including MS SQL and other Databases. </a:t>
            </a:r>
          </a:p>
          <a:p>
            <a:pPr algn="just"/>
            <a:r>
              <a:rPr lang="en-US" b="1" dirty="0">
                <a:solidFill>
                  <a:srgbClr val="FF0000"/>
                </a:solidFill>
              </a:rPr>
              <a:t>2. Active X Technologies: </a:t>
            </a:r>
            <a:r>
              <a:rPr lang="en-US" dirty="0"/>
              <a:t>That allows programmers to use the functionality provided by other applications, such as MS Office and other windows applications. </a:t>
            </a:r>
          </a:p>
          <a:p>
            <a:pPr algn="just"/>
            <a:r>
              <a:rPr lang="en-US" b="1" dirty="0">
                <a:solidFill>
                  <a:srgbClr val="FF0000"/>
                </a:solidFill>
              </a:rPr>
              <a:t>3. Internet capabilities </a:t>
            </a:r>
            <a:r>
              <a:rPr lang="en-US" dirty="0"/>
              <a:t>make it easy to provide access to documents and applications across internet server applications. </a:t>
            </a:r>
          </a:p>
          <a:p>
            <a:pPr algn="just"/>
            <a:r>
              <a:rPr lang="en-US" b="1" dirty="0">
                <a:solidFill>
                  <a:srgbClr val="FF0000"/>
                </a:solidFill>
              </a:rPr>
              <a:t>4. Your finished application is a true executable (.exe) </a:t>
            </a:r>
            <a:r>
              <a:rPr lang="en-US" dirty="0"/>
              <a:t>file that uses a Visual Basic Virtual Machine that you can freely distribute. </a:t>
            </a:r>
          </a:p>
          <a:p>
            <a:pPr algn="just"/>
            <a:r>
              <a:rPr lang="en-US" b="1" dirty="0">
                <a:solidFill>
                  <a:srgbClr val="00B050"/>
                </a:solidFill>
              </a:rPr>
              <a:t>3.2.3. Standard EXE Visual Basic Application </a:t>
            </a:r>
          </a:p>
          <a:p>
            <a:pPr algn="just"/>
            <a:r>
              <a:rPr lang="en-US" b="1" dirty="0">
                <a:solidFill>
                  <a:srgbClr val="007FDE"/>
                </a:solidFill>
              </a:rPr>
              <a:t>1. Standard Exe project </a:t>
            </a:r>
            <a:r>
              <a:rPr lang="en-US" dirty="0"/>
              <a:t>is a typical application in which can use the database manipulation.</a:t>
            </a:r>
          </a:p>
        </p:txBody>
      </p:sp>
      <p:pic>
        <p:nvPicPr>
          <p:cNvPr id="2" name="Picture 1">
            <a:extLst>
              <a:ext uri="{FF2B5EF4-FFF2-40B4-BE49-F238E27FC236}">
                <a16:creationId xmlns:a16="http://schemas.microsoft.com/office/drawing/2014/main" id="{35A8FC8C-F2EC-4D3B-72B6-EE11B19F77AC}"/>
              </a:ext>
            </a:extLst>
          </p:cNvPr>
          <p:cNvPicPr>
            <a:picLocks noChangeAspect="1"/>
          </p:cNvPicPr>
          <p:nvPr/>
        </p:nvPicPr>
        <p:blipFill>
          <a:blip r:embed="rId2"/>
          <a:stretch>
            <a:fillRect/>
          </a:stretch>
        </p:blipFill>
        <p:spPr>
          <a:xfrm>
            <a:off x="171451" y="104775"/>
            <a:ext cx="9236241" cy="6610350"/>
          </a:xfrm>
          <a:prstGeom prst="rect">
            <a:avLst/>
          </a:prstGeom>
        </p:spPr>
      </p:pic>
    </p:spTree>
    <p:extLst>
      <p:ext uri="{BB962C8B-B14F-4D97-AF65-F5344CB8AC3E}">
        <p14:creationId xmlns:p14="http://schemas.microsoft.com/office/powerpoint/2010/main" val="225237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13F4FF-A081-E157-36D4-9AB1EFCD51EB}"/>
              </a:ext>
            </a:extLst>
          </p:cNvPr>
          <p:cNvSpPr>
            <a:spLocks noGrp="1"/>
          </p:cNvSpPr>
          <p:nvPr>
            <p:ph idx="1"/>
          </p:nvPr>
        </p:nvSpPr>
        <p:spPr>
          <a:xfrm>
            <a:off x="163286" y="141514"/>
            <a:ext cx="11865427" cy="6564086"/>
          </a:xfrm>
        </p:spPr>
        <p:txBody>
          <a:bodyPr>
            <a:normAutofit fontScale="92500" lnSpcReduction="10000"/>
          </a:bodyPr>
          <a:lstStyle/>
          <a:p>
            <a:r>
              <a:rPr lang="en-US" sz="3600" b="1" dirty="0">
                <a:solidFill>
                  <a:srgbClr val="007FDE"/>
                </a:solidFill>
              </a:rPr>
              <a:t>1.2. Database relational model </a:t>
            </a:r>
          </a:p>
          <a:p>
            <a:r>
              <a:rPr lang="en-US" sz="3600" b="1" dirty="0">
                <a:solidFill>
                  <a:srgbClr val="00B050"/>
                </a:solidFill>
              </a:rPr>
              <a:t>A Relational Model </a:t>
            </a:r>
            <a:r>
              <a:rPr lang="en-US" sz="3600" dirty="0"/>
              <a:t>represents the database as a collection of relations (tables).</a:t>
            </a:r>
          </a:p>
          <a:p>
            <a:r>
              <a:rPr lang="en-US" sz="3600" b="1" dirty="0">
                <a:solidFill>
                  <a:srgbClr val="00B050"/>
                </a:solidFill>
              </a:rPr>
              <a:t>Each relation</a:t>
            </a:r>
            <a:r>
              <a:rPr lang="en-US" sz="3600" dirty="0"/>
              <a:t> consists of a collection of </a:t>
            </a:r>
            <a:r>
              <a:rPr lang="en-US" sz="3600" b="1" dirty="0">
                <a:solidFill>
                  <a:srgbClr val="FF0000"/>
                </a:solidFill>
              </a:rPr>
              <a:t>rows </a:t>
            </a:r>
            <a:r>
              <a:rPr lang="en-US" sz="3600" dirty="0"/>
              <a:t>and </a:t>
            </a:r>
            <a:r>
              <a:rPr lang="en-US" sz="3600" b="1" dirty="0">
                <a:solidFill>
                  <a:srgbClr val="FF0000"/>
                </a:solidFill>
              </a:rPr>
              <a:t>columns</a:t>
            </a:r>
            <a:r>
              <a:rPr lang="en-US" sz="3600" dirty="0"/>
              <a:t> filled with data. </a:t>
            </a:r>
          </a:p>
          <a:p>
            <a:r>
              <a:rPr lang="en-US" sz="3600" dirty="0"/>
              <a:t>The </a:t>
            </a:r>
            <a:r>
              <a:rPr lang="en-US" sz="3600" b="1" dirty="0">
                <a:solidFill>
                  <a:srgbClr val="FF0000"/>
                </a:solidFill>
              </a:rPr>
              <a:t>table name </a:t>
            </a:r>
            <a:r>
              <a:rPr lang="en-US" sz="3600" dirty="0"/>
              <a:t>and </a:t>
            </a:r>
            <a:r>
              <a:rPr lang="en-US" sz="3600" b="1" dirty="0">
                <a:solidFill>
                  <a:srgbClr val="00B050"/>
                </a:solidFill>
              </a:rPr>
              <a:t>column names </a:t>
            </a:r>
            <a:r>
              <a:rPr lang="en-US" sz="3600" dirty="0"/>
              <a:t>are helpful to interpret the </a:t>
            </a:r>
            <a:r>
              <a:rPr lang="en-US" sz="3600" b="1" dirty="0"/>
              <a:t>meaning of values in each row</a:t>
            </a:r>
            <a:r>
              <a:rPr lang="en-US" sz="3600" dirty="0"/>
              <a:t>. </a:t>
            </a:r>
          </a:p>
          <a:p>
            <a:r>
              <a:rPr lang="en-US" sz="3600" dirty="0"/>
              <a:t>To implement a relational database model there are different </a:t>
            </a:r>
            <a:r>
              <a:rPr lang="en-US" sz="3600" b="1" dirty="0">
                <a:solidFill>
                  <a:srgbClr val="0070C0"/>
                </a:solidFill>
              </a:rPr>
              <a:t>Relational Database Management Systems </a:t>
            </a:r>
            <a:r>
              <a:rPr lang="en-US" sz="3600" dirty="0"/>
              <a:t>such as Oracle, DB2, SQL Server, MySQL, Access.</a:t>
            </a:r>
          </a:p>
          <a:p>
            <a:pPr algn="just"/>
            <a:r>
              <a:rPr lang="en-US" sz="3600" dirty="0"/>
              <a:t>There are different concepts which are specific of the relational model as explained below: </a:t>
            </a:r>
          </a:p>
          <a:p>
            <a:pPr algn="just"/>
            <a:r>
              <a:rPr lang="en-US" sz="3600" b="1" dirty="0">
                <a:solidFill>
                  <a:srgbClr val="FF0000"/>
                </a:solidFill>
              </a:rPr>
              <a:t>Attribute: </a:t>
            </a:r>
            <a:r>
              <a:rPr lang="en-US" sz="3600" dirty="0"/>
              <a:t>Each column in a table is referred to as Attribute. </a:t>
            </a:r>
          </a:p>
        </p:txBody>
      </p:sp>
    </p:spTree>
    <p:extLst>
      <p:ext uri="{BB962C8B-B14F-4D97-AF65-F5344CB8AC3E}">
        <p14:creationId xmlns:p14="http://schemas.microsoft.com/office/powerpoint/2010/main" val="110905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50A12E-54DC-3545-09C0-E470B6F357CE}"/>
              </a:ext>
            </a:extLst>
          </p:cNvPr>
          <p:cNvSpPr>
            <a:spLocks noGrp="1"/>
          </p:cNvSpPr>
          <p:nvPr>
            <p:ph idx="1"/>
          </p:nvPr>
        </p:nvSpPr>
        <p:spPr>
          <a:xfrm>
            <a:off x="114300" y="190500"/>
            <a:ext cx="11877675" cy="6438900"/>
          </a:xfrm>
        </p:spPr>
        <p:txBody>
          <a:bodyPr/>
          <a:lstStyle/>
          <a:p>
            <a:pPr algn="just"/>
            <a:r>
              <a:rPr lang="en-US" b="1" dirty="0">
                <a:solidFill>
                  <a:srgbClr val="007FDE"/>
                </a:solidFill>
              </a:rPr>
              <a:t>Standard EXE application </a:t>
            </a:r>
            <a:r>
              <a:rPr lang="en-US" dirty="0"/>
              <a:t>is normally the most widely used among the available Project types in Visual Basic. </a:t>
            </a:r>
          </a:p>
          <a:p>
            <a:pPr algn="just"/>
            <a:r>
              <a:rPr lang="en-US" b="1" dirty="0">
                <a:solidFill>
                  <a:srgbClr val="007FDE"/>
                </a:solidFill>
              </a:rPr>
              <a:t>A standard EXE application </a:t>
            </a:r>
            <a:r>
              <a:rPr lang="en-US" dirty="0"/>
              <a:t>is normally used when you want to develop a stand-alone application. </a:t>
            </a:r>
          </a:p>
          <a:p>
            <a:pPr algn="just"/>
            <a:r>
              <a:rPr lang="en-US" b="1" dirty="0">
                <a:solidFill>
                  <a:srgbClr val="FF0000"/>
                </a:solidFill>
              </a:rPr>
              <a:t>Examples</a:t>
            </a:r>
            <a:r>
              <a:rPr lang="en-US" dirty="0"/>
              <a:t>: calculators, text editors, and other similar applications. </a:t>
            </a:r>
          </a:p>
          <a:p>
            <a:pPr algn="just"/>
            <a:r>
              <a:rPr lang="en-US" dirty="0"/>
              <a:t> </a:t>
            </a:r>
            <a:r>
              <a:rPr lang="en-US" b="1" dirty="0">
                <a:solidFill>
                  <a:srgbClr val="007FDE"/>
                </a:solidFill>
              </a:rPr>
              <a:t>3.3. Visual Basic Standard EXE Integrated Development Environment (VB-IDE)</a:t>
            </a:r>
          </a:p>
          <a:p>
            <a:pPr algn="just"/>
            <a:r>
              <a:rPr lang="en-US" b="1" dirty="0">
                <a:solidFill>
                  <a:srgbClr val="007FDE"/>
                </a:solidFill>
              </a:rPr>
              <a:t> </a:t>
            </a:r>
          </a:p>
          <a:p>
            <a:endParaRPr lang="en-US" dirty="0"/>
          </a:p>
        </p:txBody>
      </p:sp>
      <p:pic>
        <p:nvPicPr>
          <p:cNvPr id="5" name="Picture 4">
            <a:extLst>
              <a:ext uri="{FF2B5EF4-FFF2-40B4-BE49-F238E27FC236}">
                <a16:creationId xmlns:a16="http://schemas.microsoft.com/office/drawing/2014/main" id="{FFEF86AD-8BEC-2A70-FDFE-28E217074344}"/>
              </a:ext>
            </a:extLst>
          </p:cNvPr>
          <p:cNvPicPr>
            <a:picLocks noChangeAspect="1"/>
          </p:cNvPicPr>
          <p:nvPr/>
        </p:nvPicPr>
        <p:blipFill rotWithShape="1">
          <a:blip r:embed="rId2"/>
          <a:srcRect l="16449" t="29054" r="31745" b="22879"/>
          <a:stretch>
            <a:fillRect/>
          </a:stretch>
        </p:blipFill>
        <p:spPr>
          <a:xfrm>
            <a:off x="114301" y="161925"/>
            <a:ext cx="11877674" cy="6505575"/>
          </a:xfrm>
          <a:prstGeom prst="rect">
            <a:avLst/>
          </a:prstGeom>
        </p:spPr>
      </p:pic>
    </p:spTree>
    <p:extLst>
      <p:ext uri="{BB962C8B-B14F-4D97-AF65-F5344CB8AC3E}">
        <p14:creationId xmlns:p14="http://schemas.microsoft.com/office/powerpoint/2010/main" val="290221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EF3EF3-2DED-5B98-8A30-2F7EB44611AD}"/>
              </a:ext>
            </a:extLst>
          </p:cNvPr>
          <p:cNvSpPr>
            <a:spLocks noGrp="1"/>
          </p:cNvSpPr>
          <p:nvPr>
            <p:ph idx="1"/>
          </p:nvPr>
        </p:nvSpPr>
        <p:spPr>
          <a:xfrm>
            <a:off x="152399" y="123824"/>
            <a:ext cx="11877675" cy="6600825"/>
          </a:xfrm>
        </p:spPr>
        <p:txBody>
          <a:bodyPr/>
          <a:lstStyle/>
          <a:p>
            <a:pPr algn="just"/>
            <a:r>
              <a:rPr lang="en-US" b="1" dirty="0">
                <a:solidFill>
                  <a:srgbClr val="00B050"/>
                </a:solidFill>
              </a:rPr>
              <a:t>3.3.1. Visual Basic Integrated Development Environment  </a:t>
            </a:r>
          </a:p>
          <a:p>
            <a:pPr algn="just"/>
            <a:r>
              <a:rPr lang="en-US" dirty="0"/>
              <a:t>It is called integrated because we can access virtually all of the development tools that we need from one screen called interface. </a:t>
            </a:r>
          </a:p>
          <a:p>
            <a:pPr algn="just"/>
            <a:r>
              <a:rPr lang="en-US" dirty="0"/>
              <a:t>The IDE is also commonly referred to as the design environment, or the program.  </a:t>
            </a:r>
          </a:p>
          <a:p>
            <a:pPr algn="just"/>
            <a:r>
              <a:rPr lang="en-US" b="1" dirty="0">
                <a:solidFill>
                  <a:srgbClr val="00B050"/>
                </a:solidFill>
              </a:rPr>
              <a:t>3.3.2. Menu Bar </a:t>
            </a:r>
          </a:p>
          <a:p>
            <a:pPr algn="just"/>
            <a:endParaRPr lang="en-US" b="1" dirty="0">
              <a:solidFill>
                <a:srgbClr val="00B050"/>
              </a:solidFill>
            </a:endParaRPr>
          </a:p>
          <a:p>
            <a:pPr algn="just"/>
            <a:endParaRPr lang="en-US" b="1" dirty="0">
              <a:solidFill>
                <a:srgbClr val="00B050"/>
              </a:solidFill>
            </a:endParaRPr>
          </a:p>
          <a:p>
            <a:pPr algn="just"/>
            <a:r>
              <a:rPr lang="en-US" b="1" dirty="0">
                <a:solidFill>
                  <a:srgbClr val="00B050"/>
                </a:solidFill>
              </a:rPr>
              <a:t>3.3.3. Toolbar </a:t>
            </a:r>
          </a:p>
          <a:p>
            <a:pPr algn="just"/>
            <a:endParaRPr lang="en-US" b="1" dirty="0">
              <a:solidFill>
                <a:srgbClr val="00B050"/>
              </a:solidFill>
            </a:endParaRPr>
          </a:p>
          <a:p>
            <a:pPr algn="just"/>
            <a:endParaRPr lang="en-US" b="1" dirty="0">
              <a:solidFill>
                <a:srgbClr val="00B050"/>
              </a:solidFill>
            </a:endParaRPr>
          </a:p>
        </p:txBody>
      </p:sp>
      <p:pic>
        <p:nvPicPr>
          <p:cNvPr id="14" name="Picture 13">
            <a:extLst>
              <a:ext uri="{FF2B5EF4-FFF2-40B4-BE49-F238E27FC236}">
                <a16:creationId xmlns:a16="http://schemas.microsoft.com/office/drawing/2014/main" id="{57163B66-5163-B6CD-1602-B5010CA183E1}"/>
              </a:ext>
            </a:extLst>
          </p:cNvPr>
          <p:cNvPicPr>
            <a:picLocks noChangeAspect="1"/>
          </p:cNvPicPr>
          <p:nvPr/>
        </p:nvPicPr>
        <p:blipFill rotWithShape="1">
          <a:blip r:embed="rId2"/>
          <a:srcRect l="-1" r="59702" b="93852"/>
          <a:stretch/>
        </p:blipFill>
        <p:spPr>
          <a:xfrm>
            <a:off x="439004" y="2790184"/>
            <a:ext cx="11448196" cy="1134116"/>
          </a:xfrm>
          <a:prstGeom prst="rect">
            <a:avLst/>
          </a:prstGeom>
        </p:spPr>
      </p:pic>
      <p:pic>
        <p:nvPicPr>
          <p:cNvPr id="4" name="Picture 3">
            <a:extLst>
              <a:ext uri="{FF2B5EF4-FFF2-40B4-BE49-F238E27FC236}">
                <a16:creationId xmlns:a16="http://schemas.microsoft.com/office/drawing/2014/main" id="{F99FEF42-54A1-CA02-1D12-ECCF343DD9C8}"/>
              </a:ext>
            </a:extLst>
          </p:cNvPr>
          <p:cNvPicPr>
            <a:picLocks noChangeAspect="1"/>
          </p:cNvPicPr>
          <p:nvPr/>
        </p:nvPicPr>
        <p:blipFill>
          <a:blip r:embed="rId3"/>
          <a:stretch>
            <a:fillRect/>
          </a:stretch>
        </p:blipFill>
        <p:spPr>
          <a:xfrm>
            <a:off x="161926" y="1455205"/>
            <a:ext cx="11791949" cy="5174195"/>
          </a:xfrm>
          <a:prstGeom prst="rect">
            <a:avLst/>
          </a:prstGeom>
        </p:spPr>
      </p:pic>
    </p:spTree>
    <p:extLst>
      <p:ext uri="{BB962C8B-B14F-4D97-AF65-F5344CB8AC3E}">
        <p14:creationId xmlns:p14="http://schemas.microsoft.com/office/powerpoint/2010/main" val="2666477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12A6055-0A0D-098F-F20E-43BB5875579C}"/>
              </a:ext>
            </a:extLst>
          </p:cNvPr>
          <p:cNvSpPr>
            <a:spLocks noGrp="1"/>
          </p:cNvSpPr>
          <p:nvPr>
            <p:ph idx="1"/>
          </p:nvPr>
        </p:nvSpPr>
        <p:spPr>
          <a:xfrm>
            <a:off x="228599" y="247650"/>
            <a:ext cx="11706225" cy="6372225"/>
          </a:xfrm>
        </p:spPr>
        <p:txBody>
          <a:bodyPr/>
          <a:lstStyle/>
          <a:p>
            <a:r>
              <a:rPr lang="en-US" b="1" dirty="0">
                <a:solidFill>
                  <a:srgbClr val="00B050"/>
                </a:solidFill>
              </a:rPr>
              <a:t>3.3.4. Form window</a:t>
            </a:r>
          </a:p>
          <a:p>
            <a:endParaRPr lang="en-US" b="1" dirty="0">
              <a:solidFill>
                <a:srgbClr val="00B050"/>
              </a:solidFill>
            </a:endParaRPr>
          </a:p>
          <a:p>
            <a:endParaRPr lang="en-US" b="1" dirty="0">
              <a:solidFill>
                <a:srgbClr val="00B050"/>
              </a:solidFill>
            </a:endParaRPr>
          </a:p>
          <a:p>
            <a:endParaRPr lang="en-US" b="1" dirty="0">
              <a:solidFill>
                <a:srgbClr val="00B050"/>
              </a:solidFill>
            </a:endParaRPr>
          </a:p>
          <a:p>
            <a:pPr marL="0" indent="0">
              <a:buNone/>
            </a:pPr>
            <a:endParaRPr lang="en-US" b="1" dirty="0">
              <a:solidFill>
                <a:srgbClr val="00B050"/>
              </a:solidFill>
            </a:endParaRPr>
          </a:p>
          <a:p>
            <a:pPr marL="0" indent="0">
              <a:buNone/>
            </a:pPr>
            <a:endParaRPr lang="en-US" b="1" dirty="0">
              <a:solidFill>
                <a:srgbClr val="00B050"/>
              </a:solidFill>
            </a:endParaRPr>
          </a:p>
          <a:p>
            <a:r>
              <a:rPr lang="en-US" b="1" dirty="0">
                <a:solidFill>
                  <a:srgbClr val="00B050"/>
                </a:solidFill>
              </a:rPr>
              <a:t>3.3.5. Properties Window </a:t>
            </a:r>
          </a:p>
          <a:p>
            <a:r>
              <a:rPr lang="en-US" dirty="0"/>
              <a:t>Properties Window is used to change the state of each control using particular properties associated with each control. </a:t>
            </a:r>
          </a:p>
          <a:p>
            <a:endParaRPr lang="en-US" b="1" dirty="0">
              <a:solidFill>
                <a:srgbClr val="00B050"/>
              </a:solidFill>
            </a:endParaRPr>
          </a:p>
        </p:txBody>
      </p:sp>
      <p:pic>
        <p:nvPicPr>
          <p:cNvPr id="7" name="Picture 6">
            <a:extLst>
              <a:ext uri="{FF2B5EF4-FFF2-40B4-BE49-F238E27FC236}">
                <a16:creationId xmlns:a16="http://schemas.microsoft.com/office/drawing/2014/main" id="{8BB77E07-4803-D8FA-94A1-4A85F416DB09}"/>
              </a:ext>
            </a:extLst>
          </p:cNvPr>
          <p:cNvPicPr>
            <a:picLocks noChangeAspect="1"/>
          </p:cNvPicPr>
          <p:nvPr/>
        </p:nvPicPr>
        <p:blipFill>
          <a:blip r:embed="rId2"/>
          <a:stretch>
            <a:fillRect/>
          </a:stretch>
        </p:blipFill>
        <p:spPr>
          <a:xfrm>
            <a:off x="515995" y="711942"/>
            <a:ext cx="4627506" cy="2545608"/>
          </a:xfrm>
          <a:prstGeom prst="rect">
            <a:avLst/>
          </a:prstGeom>
        </p:spPr>
      </p:pic>
      <p:pic>
        <p:nvPicPr>
          <p:cNvPr id="8" name="Picture 7">
            <a:extLst>
              <a:ext uri="{FF2B5EF4-FFF2-40B4-BE49-F238E27FC236}">
                <a16:creationId xmlns:a16="http://schemas.microsoft.com/office/drawing/2014/main" id="{AF4E3A2F-A4C6-75EB-EF35-090822267A1C}"/>
              </a:ext>
            </a:extLst>
          </p:cNvPr>
          <p:cNvPicPr>
            <a:picLocks noChangeAspect="1"/>
          </p:cNvPicPr>
          <p:nvPr/>
        </p:nvPicPr>
        <p:blipFill>
          <a:blip r:embed="rId3"/>
          <a:srcRect l="1751" t="2248" r="2462" b="9821"/>
          <a:stretch>
            <a:fillRect/>
          </a:stretch>
        </p:blipFill>
        <p:spPr>
          <a:xfrm>
            <a:off x="5505449" y="76200"/>
            <a:ext cx="4076701" cy="6781799"/>
          </a:xfrm>
          <a:prstGeom prst="rect">
            <a:avLst/>
          </a:prstGeom>
        </p:spPr>
      </p:pic>
    </p:spTree>
    <p:extLst>
      <p:ext uri="{BB962C8B-B14F-4D97-AF65-F5344CB8AC3E}">
        <p14:creationId xmlns:p14="http://schemas.microsoft.com/office/powerpoint/2010/main" val="181311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85F745-8B16-5D47-7210-4F93E1916512}"/>
              </a:ext>
            </a:extLst>
          </p:cNvPr>
          <p:cNvSpPr>
            <a:spLocks noGrp="1"/>
          </p:cNvSpPr>
          <p:nvPr>
            <p:ph idx="1"/>
          </p:nvPr>
        </p:nvSpPr>
        <p:spPr>
          <a:xfrm>
            <a:off x="161925" y="190500"/>
            <a:ext cx="11801475" cy="6477000"/>
          </a:xfrm>
        </p:spPr>
        <p:txBody>
          <a:bodyPr/>
          <a:lstStyle/>
          <a:p>
            <a:r>
              <a:rPr lang="en-US" b="1" dirty="0">
                <a:solidFill>
                  <a:srgbClr val="00B050"/>
                </a:solidFill>
              </a:rPr>
              <a:t>3.3.6 Project explorer</a:t>
            </a:r>
          </a:p>
          <a:p>
            <a:r>
              <a:rPr lang="en-US" b="1" dirty="0">
                <a:solidFill>
                  <a:srgbClr val="00B050"/>
                </a:solidFill>
              </a:rPr>
              <a:t> </a:t>
            </a:r>
          </a:p>
          <a:p>
            <a:endParaRPr lang="en-US" b="1" dirty="0">
              <a:solidFill>
                <a:srgbClr val="00B050"/>
              </a:solidFill>
            </a:endParaRPr>
          </a:p>
        </p:txBody>
      </p:sp>
      <p:pic>
        <p:nvPicPr>
          <p:cNvPr id="13" name="Picture 12">
            <a:extLst>
              <a:ext uri="{FF2B5EF4-FFF2-40B4-BE49-F238E27FC236}">
                <a16:creationId xmlns:a16="http://schemas.microsoft.com/office/drawing/2014/main" id="{51A1C191-3274-4E05-921E-0A106D4C0B06}"/>
              </a:ext>
            </a:extLst>
          </p:cNvPr>
          <p:cNvPicPr>
            <a:picLocks noChangeAspect="1"/>
          </p:cNvPicPr>
          <p:nvPr/>
        </p:nvPicPr>
        <p:blipFill rotWithShape="1">
          <a:blip r:embed="rId2"/>
          <a:srcRect l="15559" t="44176" r="34067" b="24366"/>
          <a:stretch/>
        </p:blipFill>
        <p:spPr>
          <a:xfrm>
            <a:off x="228600" y="801336"/>
            <a:ext cx="11823511" cy="5745705"/>
          </a:xfrm>
          <a:prstGeom prst="rect">
            <a:avLst/>
          </a:prstGeom>
        </p:spPr>
      </p:pic>
    </p:spTree>
    <p:extLst>
      <p:ext uri="{BB962C8B-B14F-4D97-AF65-F5344CB8AC3E}">
        <p14:creationId xmlns:p14="http://schemas.microsoft.com/office/powerpoint/2010/main" val="26909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22B588-8F38-F6D5-950E-7DF35D513DE3}"/>
              </a:ext>
            </a:extLst>
          </p:cNvPr>
          <p:cNvSpPr>
            <a:spLocks noGrp="1"/>
          </p:cNvSpPr>
          <p:nvPr>
            <p:ph idx="1"/>
          </p:nvPr>
        </p:nvSpPr>
        <p:spPr>
          <a:xfrm>
            <a:off x="219075" y="219075"/>
            <a:ext cx="11725275" cy="6381750"/>
          </a:xfrm>
        </p:spPr>
        <p:txBody>
          <a:bodyPr numCol="2"/>
          <a:lstStyle/>
          <a:p>
            <a:r>
              <a:rPr lang="en-US" b="1" dirty="0">
                <a:solidFill>
                  <a:srgbClr val="00B050"/>
                </a:solidFill>
              </a:rPr>
              <a:t>3.3.7 Form Layout Window</a:t>
            </a:r>
          </a:p>
          <a:p>
            <a:endParaRPr lang="en-US" b="1" dirty="0">
              <a:solidFill>
                <a:srgbClr val="00B050"/>
              </a:solidFill>
            </a:endParaRPr>
          </a:p>
          <a:p>
            <a:endParaRPr lang="en-US" b="1" dirty="0">
              <a:solidFill>
                <a:srgbClr val="00B050"/>
              </a:solidFill>
            </a:endParaRPr>
          </a:p>
          <a:p>
            <a:endParaRPr lang="en-US" b="1" dirty="0">
              <a:solidFill>
                <a:srgbClr val="00B050"/>
              </a:solidFill>
            </a:endParaRPr>
          </a:p>
          <a:p>
            <a:endParaRPr lang="en-US" b="1" dirty="0">
              <a:solidFill>
                <a:srgbClr val="00B050"/>
              </a:solidFill>
            </a:endParaRPr>
          </a:p>
          <a:p>
            <a:endParaRPr lang="en-US" b="1" dirty="0">
              <a:solidFill>
                <a:srgbClr val="00B050"/>
              </a:solidFill>
            </a:endParaRPr>
          </a:p>
          <a:p>
            <a:r>
              <a:rPr lang="en-US" b="1" dirty="0">
                <a:solidFill>
                  <a:srgbClr val="00B050"/>
                </a:solidFill>
              </a:rPr>
              <a:t>3.3.8 Code window or VB Editor </a:t>
            </a:r>
          </a:p>
          <a:p>
            <a:endParaRPr lang="en-US" b="1" dirty="0">
              <a:solidFill>
                <a:srgbClr val="00B050"/>
              </a:solidFill>
            </a:endParaRPr>
          </a:p>
          <a:p>
            <a:endParaRPr lang="en-US" b="1" dirty="0">
              <a:solidFill>
                <a:srgbClr val="00B050"/>
              </a:solidFill>
            </a:endParaRPr>
          </a:p>
          <a:p>
            <a:endParaRPr lang="en-US" b="1" dirty="0">
              <a:solidFill>
                <a:srgbClr val="00B050"/>
              </a:solidFill>
            </a:endParaRPr>
          </a:p>
          <a:p>
            <a:endParaRPr lang="en-US" b="1" dirty="0">
              <a:solidFill>
                <a:srgbClr val="00B050"/>
              </a:solidFill>
            </a:endParaRPr>
          </a:p>
          <a:p>
            <a:endParaRPr lang="en-US" b="1" dirty="0">
              <a:solidFill>
                <a:srgbClr val="00B050"/>
              </a:solidFill>
            </a:endParaRPr>
          </a:p>
          <a:p>
            <a:r>
              <a:rPr lang="en-US" b="1" dirty="0">
                <a:solidFill>
                  <a:srgbClr val="00B050"/>
                </a:solidFill>
              </a:rPr>
              <a:t>3.3.9. Tool Box  </a:t>
            </a:r>
          </a:p>
          <a:p>
            <a:endParaRPr lang="en-US" b="1" dirty="0">
              <a:solidFill>
                <a:srgbClr val="00B050"/>
              </a:solidFill>
            </a:endParaRPr>
          </a:p>
          <a:p>
            <a:endParaRPr lang="en-US" b="1" dirty="0">
              <a:solidFill>
                <a:srgbClr val="00B050"/>
              </a:solidFill>
            </a:endParaRPr>
          </a:p>
        </p:txBody>
      </p:sp>
      <p:pic>
        <p:nvPicPr>
          <p:cNvPr id="4" name="Picture 3">
            <a:extLst>
              <a:ext uri="{FF2B5EF4-FFF2-40B4-BE49-F238E27FC236}">
                <a16:creationId xmlns:a16="http://schemas.microsoft.com/office/drawing/2014/main" id="{6E3B0B36-2142-DF13-9FD6-137AEDE123A9}"/>
              </a:ext>
            </a:extLst>
          </p:cNvPr>
          <p:cNvPicPr>
            <a:picLocks noChangeAspect="1"/>
          </p:cNvPicPr>
          <p:nvPr/>
        </p:nvPicPr>
        <p:blipFill>
          <a:blip r:embed="rId2"/>
          <a:stretch>
            <a:fillRect/>
          </a:stretch>
        </p:blipFill>
        <p:spPr>
          <a:xfrm>
            <a:off x="85725" y="120327"/>
            <a:ext cx="5829299" cy="3127698"/>
          </a:xfrm>
          <a:prstGeom prst="rect">
            <a:avLst/>
          </a:prstGeom>
        </p:spPr>
      </p:pic>
      <p:pic>
        <p:nvPicPr>
          <p:cNvPr id="5" name="Picture 4">
            <a:extLst>
              <a:ext uri="{FF2B5EF4-FFF2-40B4-BE49-F238E27FC236}">
                <a16:creationId xmlns:a16="http://schemas.microsoft.com/office/drawing/2014/main" id="{75AAFA73-35F2-8342-1503-D5CC606CC0D4}"/>
              </a:ext>
            </a:extLst>
          </p:cNvPr>
          <p:cNvPicPr>
            <a:picLocks noChangeAspect="1"/>
          </p:cNvPicPr>
          <p:nvPr/>
        </p:nvPicPr>
        <p:blipFill>
          <a:blip r:embed="rId3"/>
          <a:stretch>
            <a:fillRect/>
          </a:stretch>
        </p:blipFill>
        <p:spPr>
          <a:xfrm>
            <a:off x="85725" y="3261048"/>
            <a:ext cx="5829299" cy="3596952"/>
          </a:xfrm>
          <a:prstGeom prst="rect">
            <a:avLst/>
          </a:prstGeom>
        </p:spPr>
      </p:pic>
      <p:pic>
        <p:nvPicPr>
          <p:cNvPr id="8" name="Picture 7">
            <a:extLst>
              <a:ext uri="{FF2B5EF4-FFF2-40B4-BE49-F238E27FC236}">
                <a16:creationId xmlns:a16="http://schemas.microsoft.com/office/drawing/2014/main" id="{2191AF89-30D2-88EE-7C13-9D39465B835D}"/>
              </a:ext>
            </a:extLst>
          </p:cNvPr>
          <p:cNvPicPr>
            <a:picLocks noChangeAspect="1"/>
          </p:cNvPicPr>
          <p:nvPr/>
        </p:nvPicPr>
        <p:blipFill>
          <a:blip r:embed="rId4"/>
          <a:stretch>
            <a:fillRect/>
          </a:stretch>
        </p:blipFill>
        <p:spPr>
          <a:xfrm>
            <a:off x="5943599" y="124409"/>
            <a:ext cx="6029326" cy="6609182"/>
          </a:xfrm>
          <a:prstGeom prst="rect">
            <a:avLst/>
          </a:prstGeom>
        </p:spPr>
      </p:pic>
    </p:spTree>
    <p:extLst>
      <p:ext uri="{BB962C8B-B14F-4D97-AF65-F5344CB8AC3E}">
        <p14:creationId xmlns:p14="http://schemas.microsoft.com/office/powerpoint/2010/main" val="407814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88B5972-7D9D-0C99-2065-0E00A5213703}"/>
              </a:ext>
            </a:extLst>
          </p:cNvPr>
          <p:cNvSpPr>
            <a:spLocks noGrp="1"/>
          </p:cNvSpPr>
          <p:nvPr>
            <p:ph sz="half" idx="1"/>
          </p:nvPr>
        </p:nvSpPr>
        <p:spPr>
          <a:xfrm>
            <a:off x="122830" y="109182"/>
            <a:ext cx="5896970" cy="6550925"/>
          </a:xfrm>
        </p:spPr>
        <p:txBody>
          <a:bodyPr>
            <a:normAutofit/>
          </a:bodyPr>
          <a:lstStyle/>
          <a:p>
            <a:pPr algn="ctr"/>
            <a:r>
              <a:rPr lang="en-US" b="1" dirty="0">
                <a:solidFill>
                  <a:srgbClr val="0070C0"/>
                </a:solidFill>
                <a:latin typeface="Calibri" panose="020F0502020204030204" pitchFamily="34" charset="0"/>
                <a:cs typeface="Calibri" panose="020F0502020204030204" pitchFamily="34" charset="0"/>
              </a:rPr>
              <a:t>3.4 Common controls used in Visual Basic:</a:t>
            </a:r>
          </a:p>
          <a:p>
            <a:r>
              <a:rPr lang="en-US" b="1" dirty="0">
                <a:latin typeface="Calibri" panose="020F0502020204030204" pitchFamily="34" charset="0"/>
                <a:cs typeface="Calibri" panose="020F0502020204030204" pitchFamily="34" charset="0"/>
              </a:rPr>
              <a:t>a. Form</a:t>
            </a:r>
          </a:p>
          <a:p>
            <a:endParaRPr lang="en-US" b="1" dirty="0">
              <a:solidFill>
                <a:srgbClr val="0070C0"/>
              </a:solidFill>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b. Label </a:t>
            </a:r>
          </a:p>
          <a:p>
            <a:endParaRPr lang="en-US" b="1" dirty="0">
              <a:solidFill>
                <a:srgbClr val="0070C0"/>
              </a:solidFill>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c. Text Box</a:t>
            </a:r>
          </a:p>
          <a:p>
            <a:pPr marL="0" indent="0">
              <a:buNone/>
            </a:pPr>
            <a:endParaRPr lang="en-US" b="1" dirty="0">
              <a:solidFill>
                <a:srgbClr val="0070C0"/>
              </a:solidFill>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d. Frame </a:t>
            </a:r>
          </a:p>
          <a:p>
            <a:endParaRPr lang="en-US" b="1" dirty="0">
              <a:solidFill>
                <a:srgbClr val="0070C0"/>
              </a:solidFill>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e. Radio Buttons/ Option Buttons</a:t>
            </a:r>
            <a:endParaRPr lang="en-US" b="1" dirty="0">
              <a:solidFill>
                <a:srgbClr val="0070C0"/>
              </a:solidFill>
              <a:latin typeface="Calibri" panose="020F0502020204030204" pitchFamily="34" charset="0"/>
              <a:cs typeface="Calibri" panose="020F0502020204030204" pitchFamily="34" charset="0"/>
            </a:endParaRPr>
          </a:p>
        </p:txBody>
      </p:sp>
      <p:sp>
        <p:nvSpPr>
          <p:cNvPr id="18" name="Content Placeholder 17">
            <a:extLst>
              <a:ext uri="{FF2B5EF4-FFF2-40B4-BE49-F238E27FC236}">
                <a16:creationId xmlns:a16="http://schemas.microsoft.com/office/drawing/2014/main" id="{9C4512D4-2212-0F45-C147-2D9E4B4088FD}"/>
              </a:ext>
            </a:extLst>
          </p:cNvPr>
          <p:cNvSpPr>
            <a:spLocks noGrp="1"/>
          </p:cNvSpPr>
          <p:nvPr>
            <p:ph sz="half" idx="2"/>
          </p:nvPr>
        </p:nvSpPr>
        <p:spPr>
          <a:xfrm>
            <a:off x="6018660" y="109182"/>
            <a:ext cx="6050510" cy="6550925"/>
          </a:xfrm>
        </p:spPr>
        <p:txBody>
          <a:bodyPr>
            <a:normAutofit/>
          </a:bodyPr>
          <a:lstStyle/>
          <a:p>
            <a:pPr marL="0" indent="0">
              <a:buNone/>
            </a:pPr>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f. Check box </a:t>
            </a:r>
          </a:p>
          <a:p>
            <a:pPr marL="0" indent="0">
              <a:buNone/>
            </a:pPr>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g. Command button</a:t>
            </a:r>
          </a:p>
          <a:p>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h. List Box </a:t>
            </a:r>
          </a:p>
          <a:p>
            <a:endParaRPr lang="en-US" b="1" dirty="0">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i</a:t>
            </a:r>
            <a:r>
              <a:rPr lang="en-US" b="1" dirty="0">
                <a:latin typeface="Calibri" panose="020F0502020204030204" pitchFamily="34" charset="0"/>
                <a:cs typeface="Calibri" panose="020F0502020204030204" pitchFamily="34" charset="0"/>
              </a:rPr>
              <a:t>. Combo Box</a:t>
            </a:r>
          </a:p>
          <a:p>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j. Picture Box</a:t>
            </a:r>
          </a:p>
          <a:p>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l. Timer</a:t>
            </a:r>
          </a:p>
        </p:txBody>
      </p:sp>
      <p:pic>
        <p:nvPicPr>
          <p:cNvPr id="8" name="Picture 7">
            <a:extLst>
              <a:ext uri="{FF2B5EF4-FFF2-40B4-BE49-F238E27FC236}">
                <a16:creationId xmlns:a16="http://schemas.microsoft.com/office/drawing/2014/main" id="{DF1CFFE5-881E-172B-ACC6-19194A12E359}"/>
              </a:ext>
            </a:extLst>
          </p:cNvPr>
          <p:cNvPicPr>
            <a:picLocks noChangeAspect="1"/>
          </p:cNvPicPr>
          <p:nvPr/>
        </p:nvPicPr>
        <p:blipFill rotWithShape="1">
          <a:blip r:embed="rId2"/>
          <a:srcRect l="33358" t="25062" r="63284" b="68367"/>
          <a:stretch/>
        </p:blipFill>
        <p:spPr>
          <a:xfrm>
            <a:off x="2504364" y="928551"/>
            <a:ext cx="1050878" cy="859808"/>
          </a:xfrm>
          <a:prstGeom prst="rect">
            <a:avLst/>
          </a:prstGeom>
        </p:spPr>
      </p:pic>
      <p:pic>
        <p:nvPicPr>
          <p:cNvPr id="10" name="Picture 9">
            <a:extLst>
              <a:ext uri="{FF2B5EF4-FFF2-40B4-BE49-F238E27FC236}">
                <a16:creationId xmlns:a16="http://schemas.microsoft.com/office/drawing/2014/main" id="{A6CFC008-87BE-1A1E-5651-33BEEF352085}"/>
              </a:ext>
            </a:extLst>
          </p:cNvPr>
          <p:cNvPicPr>
            <a:picLocks noChangeAspect="1"/>
          </p:cNvPicPr>
          <p:nvPr/>
        </p:nvPicPr>
        <p:blipFill rotWithShape="1">
          <a:blip r:embed="rId3"/>
          <a:srcRect l="4366" t="15306" r="93731" b="80911"/>
          <a:stretch/>
        </p:blipFill>
        <p:spPr>
          <a:xfrm>
            <a:off x="2647665" y="1928452"/>
            <a:ext cx="893927" cy="679276"/>
          </a:xfrm>
          <a:prstGeom prst="rect">
            <a:avLst/>
          </a:prstGeom>
        </p:spPr>
      </p:pic>
      <p:pic>
        <p:nvPicPr>
          <p:cNvPr id="12" name="Picture 11">
            <a:extLst>
              <a:ext uri="{FF2B5EF4-FFF2-40B4-BE49-F238E27FC236}">
                <a16:creationId xmlns:a16="http://schemas.microsoft.com/office/drawing/2014/main" id="{FE1A467F-AB24-FE30-AC43-0A62B9169678}"/>
              </a:ext>
            </a:extLst>
          </p:cNvPr>
          <p:cNvPicPr>
            <a:picLocks noChangeAspect="1"/>
          </p:cNvPicPr>
          <p:nvPr/>
        </p:nvPicPr>
        <p:blipFill rotWithShape="1">
          <a:blip r:embed="rId4"/>
          <a:srcRect l="6268" t="15705" r="91730" b="80910"/>
          <a:stretch/>
        </p:blipFill>
        <p:spPr>
          <a:xfrm>
            <a:off x="2695434" y="2824688"/>
            <a:ext cx="893927" cy="604312"/>
          </a:xfrm>
          <a:prstGeom prst="rect">
            <a:avLst/>
          </a:prstGeom>
        </p:spPr>
      </p:pic>
      <p:pic>
        <p:nvPicPr>
          <p:cNvPr id="14" name="Picture 13">
            <a:extLst>
              <a:ext uri="{FF2B5EF4-FFF2-40B4-BE49-F238E27FC236}">
                <a16:creationId xmlns:a16="http://schemas.microsoft.com/office/drawing/2014/main" id="{8AF5F641-4F23-6B3C-364B-C397A7FAA686}"/>
              </a:ext>
            </a:extLst>
          </p:cNvPr>
          <p:cNvPicPr>
            <a:picLocks noChangeAspect="1"/>
          </p:cNvPicPr>
          <p:nvPr/>
        </p:nvPicPr>
        <p:blipFill rotWithShape="1">
          <a:blip r:embed="rId5"/>
          <a:srcRect l="8395" t="15921" r="89875" b="81309"/>
          <a:stretch/>
        </p:blipFill>
        <p:spPr>
          <a:xfrm>
            <a:off x="2600467" y="3861313"/>
            <a:ext cx="941696" cy="721524"/>
          </a:xfrm>
          <a:prstGeom prst="rect">
            <a:avLst/>
          </a:prstGeom>
        </p:spPr>
      </p:pic>
      <p:pic>
        <p:nvPicPr>
          <p:cNvPr id="16" name="Picture 15">
            <a:extLst>
              <a:ext uri="{FF2B5EF4-FFF2-40B4-BE49-F238E27FC236}">
                <a16:creationId xmlns:a16="http://schemas.microsoft.com/office/drawing/2014/main" id="{DC345B1E-E21D-1718-13B3-876504218768}"/>
              </a:ext>
            </a:extLst>
          </p:cNvPr>
          <p:cNvPicPr>
            <a:picLocks noChangeAspect="1"/>
          </p:cNvPicPr>
          <p:nvPr/>
        </p:nvPicPr>
        <p:blipFill rotWithShape="1">
          <a:blip r:embed="rId6"/>
          <a:srcRect l="14614" t="15795" r="83885" b="81651"/>
          <a:stretch/>
        </p:blipFill>
        <p:spPr>
          <a:xfrm>
            <a:off x="2599897" y="5517607"/>
            <a:ext cx="941696" cy="823683"/>
          </a:xfrm>
          <a:prstGeom prst="rect">
            <a:avLst/>
          </a:prstGeom>
        </p:spPr>
      </p:pic>
      <p:pic>
        <p:nvPicPr>
          <p:cNvPr id="20" name="Picture 19">
            <a:extLst>
              <a:ext uri="{FF2B5EF4-FFF2-40B4-BE49-F238E27FC236}">
                <a16:creationId xmlns:a16="http://schemas.microsoft.com/office/drawing/2014/main" id="{EEBF47D4-46D0-B643-4211-6128D8EDF5DB}"/>
              </a:ext>
            </a:extLst>
          </p:cNvPr>
          <p:cNvPicPr>
            <a:picLocks noChangeAspect="1"/>
          </p:cNvPicPr>
          <p:nvPr/>
        </p:nvPicPr>
        <p:blipFill rotWithShape="1">
          <a:blip r:embed="rId7"/>
          <a:srcRect l="12828" t="16226" r="86188" b="81762"/>
          <a:stretch/>
        </p:blipFill>
        <p:spPr>
          <a:xfrm>
            <a:off x="10713492" y="440895"/>
            <a:ext cx="641445" cy="736979"/>
          </a:xfrm>
          <a:prstGeom prst="rect">
            <a:avLst/>
          </a:prstGeom>
        </p:spPr>
      </p:pic>
      <p:pic>
        <p:nvPicPr>
          <p:cNvPr id="22" name="Picture 21">
            <a:extLst>
              <a:ext uri="{FF2B5EF4-FFF2-40B4-BE49-F238E27FC236}">
                <a16:creationId xmlns:a16="http://schemas.microsoft.com/office/drawing/2014/main" id="{593866AA-C793-2CE7-5BE7-CCEA9752EA1F}"/>
              </a:ext>
            </a:extLst>
          </p:cNvPr>
          <p:cNvPicPr>
            <a:picLocks noChangeAspect="1"/>
          </p:cNvPicPr>
          <p:nvPr/>
        </p:nvPicPr>
        <p:blipFill rotWithShape="1">
          <a:blip r:embed="rId8"/>
          <a:srcRect l="10522" t="16261" r="87931" b="81708"/>
          <a:stretch/>
        </p:blipFill>
        <p:spPr>
          <a:xfrm>
            <a:off x="10713492" y="1509587"/>
            <a:ext cx="832513" cy="614149"/>
          </a:xfrm>
          <a:prstGeom prst="rect">
            <a:avLst/>
          </a:prstGeom>
        </p:spPr>
      </p:pic>
      <p:pic>
        <p:nvPicPr>
          <p:cNvPr id="24" name="Picture 23">
            <a:extLst>
              <a:ext uri="{FF2B5EF4-FFF2-40B4-BE49-F238E27FC236}">
                <a16:creationId xmlns:a16="http://schemas.microsoft.com/office/drawing/2014/main" id="{2AC7B495-FBCE-5742-102A-C82562880841}"/>
              </a:ext>
            </a:extLst>
          </p:cNvPr>
          <p:cNvPicPr>
            <a:picLocks noChangeAspect="1"/>
          </p:cNvPicPr>
          <p:nvPr/>
        </p:nvPicPr>
        <p:blipFill rotWithShape="1">
          <a:blip r:embed="rId9"/>
          <a:srcRect l="18582" t="15705" r="79459" b="81110"/>
          <a:stretch/>
        </p:blipFill>
        <p:spPr>
          <a:xfrm>
            <a:off x="10713492" y="2578279"/>
            <a:ext cx="832513" cy="790605"/>
          </a:xfrm>
          <a:prstGeom prst="rect">
            <a:avLst/>
          </a:prstGeom>
        </p:spPr>
      </p:pic>
      <p:pic>
        <p:nvPicPr>
          <p:cNvPr id="26" name="Picture 25">
            <a:extLst>
              <a:ext uri="{FF2B5EF4-FFF2-40B4-BE49-F238E27FC236}">
                <a16:creationId xmlns:a16="http://schemas.microsoft.com/office/drawing/2014/main" id="{9EBA3FCB-096A-7CE2-0984-A099D97B7D1B}"/>
              </a:ext>
            </a:extLst>
          </p:cNvPr>
          <p:cNvPicPr>
            <a:picLocks noChangeAspect="1"/>
          </p:cNvPicPr>
          <p:nvPr/>
        </p:nvPicPr>
        <p:blipFill rotWithShape="1">
          <a:blip r:embed="rId10"/>
          <a:srcRect l="16567" t="15306" r="81418" b="81309"/>
          <a:stretch/>
        </p:blipFill>
        <p:spPr>
          <a:xfrm>
            <a:off x="10774907" y="3645076"/>
            <a:ext cx="771098" cy="728261"/>
          </a:xfrm>
          <a:prstGeom prst="rect">
            <a:avLst/>
          </a:prstGeom>
        </p:spPr>
      </p:pic>
      <p:pic>
        <p:nvPicPr>
          <p:cNvPr id="28" name="Picture 27">
            <a:extLst>
              <a:ext uri="{FF2B5EF4-FFF2-40B4-BE49-F238E27FC236}">
                <a16:creationId xmlns:a16="http://schemas.microsoft.com/office/drawing/2014/main" id="{5282DD0D-B719-9E48-7593-A0D07F8D0879}"/>
              </a:ext>
            </a:extLst>
          </p:cNvPr>
          <p:cNvPicPr>
            <a:picLocks noChangeAspect="1"/>
          </p:cNvPicPr>
          <p:nvPr/>
        </p:nvPicPr>
        <p:blipFill rotWithShape="1">
          <a:blip r:embed="rId11"/>
          <a:srcRect l="2127" t="15306" r="95634" b="80934"/>
          <a:stretch/>
        </p:blipFill>
        <p:spPr>
          <a:xfrm>
            <a:off x="10774907" y="4605064"/>
            <a:ext cx="771098" cy="728262"/>
          </a:xfrm>
          <a:prstGeom prst="rect">
            <a:avLst/>
          </a:prstGeom>
        </p:spPr>
      </p:pic>
      <p:pic>
        <p:nvPicPr>
          <p:cNvPr id="30" name="Picture 29">
            <a:extLst>
              <a:ext uri="{FF2B5EF4-FFF2-40B4-BE49-F238E27FC236}">
                <a16:creationId xmlns:a16="http://schemas.microsoft.com/office/drawing/2014/main" id="{BE722557-EF97-6D2F-4454-9D1F7B669D32}"/>
              </a:ext>
            </a:extLst>
          </p:cNvPr>
          <p:cNvPicPr>
            <a:picLocks noChangeAspect="1"/>
          </p:cNvPicPr>
          <p:nvPr/>
        </p:nvPicPr>
        <p:blipFill rotWithShape="1">
          <a:blip r:embed="rId12"/>
          <a:srcRect l="2239" t="18890" r="95634" b="76531"/>
          <a:stretch/>
        </p:blipFill>
        <p:spPr>
          <a:xfrm>
            <a:off x="10713492" y="5567171"/>
            <a:ext cx="832513" cy="817790"/>
          </a:xfrm>
          <a:prstGeom prst="rect">
            <a:avLst/>
          </a:prstGeom>
        </p:spPr>
      </p:pic>
    </p:spTree>
    <p:extLst>
      <p:ext uri="{BB962C8B-B14F-4D97-AF65-F5344CB8AC3E}">
        <p14:creationId xmlns:p14="http://schemas.microsoft.com/office/powerpoint/2010/main" val="315543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8">
                                            <p:txEl>
                                              <p:pRg st="7" end="7"/>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8">
                                            <p:txEl>
                                              <p:pRg st="9" end="9"/>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8">
                                            <p:txEl>
                                              <p:pRg st="11" end="11"/>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CF3655-E96C-C488-FD6B-52578428C952}"/>
              </a:ext>
            </a:extLst>
          </p:cNvPr>
          <p:cNvSpPr>
            <a:spLocks noGrp="1"/>
          </p:cNvSpPr>
          <p:nvPr>
            <p:ph idx="1"/>
          </p:nvPr>
        </p:nvSpPr>
        <p:spPr>
          <a:xfrm>
            <a:off x="166255" y="122830"/>
            <a:ext cx="11898366" cy="6564573"/>
          </a:xfrm>
        </p:spPr>
        <p:txBody>
          <a:bodyPr>
            <a:normAutofit/>
          </a:bodyPr>
          <a:lstStyle/>
          <a:p>
            <a:r>
              <a:rPr lang="en-US" sz="2800" b="1" dirty="0">
                <a:solidFill>
                  <a:srgbClr val="0070C0"/>
                </a:solidFill>
                <a:latin typeface="Calibri" panose="020F0502020204030204" pitchFamily="34" charset="0"/>
                <a:cs typeface="Calibri" panose="020F0502020204030204" pitchFamily="34" charset="0"/>
              </a:rPr>
              <a:t>m. File System Controls </a:t>
            </a:r>
          </a:p>
          <a:p>
            <a:r>
              <a:rPr lang="en-US" b="1" dirty="0">
                <a:latin typeface="Calibri" panose="020F0502020204030204" pitchFamily="34" charset="0"/>
                <a:cs typeface="Calibri" panose="020F0502020204030204" pitchFamily="34" charset="0"/>
              </a:rPr>
              <a:t>1) Drive List Box </a:t>
            </a:r>
          </a:p>
          <a:p>
            <a:r>
              <a:rPr lang="en-US" b="1" dirty="0">
                <a:latin typeface="Calibri" panose="020F0502020204030204" pitchFamily="34" charset="0"/>
                <a:cs typeface="Calibri" panose="020F0502020204030204" pitchFamily="34" charset="0"/>
              </a:rPr>
              <a:t>Directory List Box</a:t>
            </a:r>
          </a:p>
          <a:p>
            <a:r>
              <a:rPr lang="en-US" b="1" dirty="0">
                <a:latin typeface="Calibri" panose="020F0502020204030204" pitchFamily="34" charset="0"/>
                <a:cs typeface="Calibri" panose="020F0502020204030204" pitchFamily="34" charset="0"/>
              </a:rPr>
              <a:t>3) File List Box</a:t>
            </a:r>
          </a:p>
          <a:p>
            <a:r>
              <a:rPr lang="en-US" dirty="0"/>
              <a:t>To design a form in Visual Basic, use the controls which are available in the Tool Box in the left side of the project window. </a:t>
            </a:r>
          </a:p>
          <a:p>
            <a:r>
              <a:rPr lang="en-US" dirty="0"/>
              <a:t>Use the following steps for each control that you want to add on the form:</a:t>
            </a:r>
          </a:p>
          <a:p>
            <a:r>
              <a:rPr lang="en-US" b="1" dirty="0">
                <a:solidFill>
                  <a:srgbClr val="FF0000"/>
                </a:solidFill>
              </a:rPr>
              <a:t>Step 1: </a:t>
            </a:r>
            <a:r>
              <a:rPr lang="en-US" dirty="0"/>
              <a:t>In the </a:t>
            </a:r>
            <a:r>
              <a:rPr lang="en-US" b="1" dirty="0">
                <a:solidFill>
                  <a:srgbClr val="00B0F0"/>
                </a:solidFill>
              </a:rPr>
              <a:t>Tool Box</a:t>
            </a:r>
            <a:r>
              <a:rPr lang="en-US" dirty="0"/>
              <a:t>, </a:t>
            </a:r>
            <a:r>
              <a:rPr lang="en-US" b="1" dirty="0"/>
              <a:t>choose</a:t>
            </a:r>
            <a:r>
              <a:rPr lang="en-US" dirty="0"/>
              <a:t> a </a:t>
            </a:r>
            <a:r>
              <a:rPr lang="en-US" b="1" dirty="0">
                <a:solidFill>
                  <a:srgbClr val="00B050"/>
                </a:solidFill>
              </a:rPr>
              <a:t>control</a:t>
            </a:r>
            <a:r>
              <a:rPr lang="en-US" dirty="0"/>
              <a:t> that you want and </a:t>
            </a:r>
            <a:r>
              <a:rPr lang="en-US" b="1" dirty="0"/>
              <a:t>Click on it</a:t>
            </a:r>
            <a:r>
              <a:rPr lang="en-US" dirty="0"/>
              <a:t>. </a:t>
            </a:r>
          </a:p>
          <a:p>
            <a:r>
              <a:rPr lang="en-US" b="1" dirty="0">
                <a:solidFill>
                  <a:srgbClr val="FF0000"/>
                </a:solidFill>
              </a:rPr>
              <a:t>Step 2: </a:t>
            </a:r>
            <a:r>
              <a:rPr lang="en-US" b="1" dirty="0"/>
              <a:t>Drag</a:t>
            </a:r>
            <a:r>
              <a:rPr lang="en-US" dirty="0"/>
              <a:t> and </a:t>
            </a:r>
            <a:r>
              <a:rPr lang="en-US" b="1" dirty="0"/>
              <a:t>draw</a:t>
            </a:r>
            <a:r>
              <a:rPr lang="en-US" dirty="0"/>
              <a:t> a </a:t>
            </a:r>
            <a:r>
              <a:rPr lang="en-US" b="1" dirty="0">
                <a:solidFill>
                  <a:srgbClr val="00B0F0"/>
                </a:solidFill>
              </a:rPr>
              <a:t>control </a:t>
            </a:r>
            <a:r>
              <a:rPr lang="en-US" dirty="0"/>
              <a:t>in the form using mouse. </a:t>
            </a:r>
          </a:p>
          <a:p>
            <a:r>
              <a:rPr lang="en-US" b="1" dirty="0">
                <a:solidFill>
                  <a:srgbClr val="FF0000"/>
                </a:solidFill>
              </a:rPr>
              <a:t>Step 3: </a:t>
            </a:r>
            <a:r>
              <a:rPr lang="en-US" b="1" dirty="0"/>
              <a:t>Change state </a:t>
            </a:r>
            <a:r>
              <a:rPr lang="en-US" dirty="0"/>
              <a:t>for </a:t>
            </a:r>
            <a:r>
              <a:rPr lang="en-US" b="1" dirty="0">
                <a:solidFill>
                  <a:srgbClr val="00B0F0"/>
                </a:solidFill>
              </a:rPr>
              <a:t>Specific control </a:t>
            </a:r>
            <a:r>
              <a:rPr lang="en-US" dirty="0"/>
              <a:t>like size etc.  </a:t>
            </a:r>
          </a:p>
          <a:p>
            <a:endParaRPr lang="en-US" b="1"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B37858F8-DFB0-C464-7DF0-AA638D45011F}"/>
              </a:ext>
            </a:extLst>
          </p:cNvPr>
          <p:cNvPicPr>
            <a:picLocks noChangeAspect="1"/>
          </p:cNvPicPr>
          <p:nvPr/>
        </p:nvPicPr>
        <p:blipFill rotWithShape="1">
          <a:blip r:embed="rId2"/>
          <a:srcRect l="4423" t="19955" r="94126" b="78184"/>
          <a:stretch/>
        </p:blipFill>
        <p:spPr>
          <a:xfrm>
            <a:off x="3315265" y="520853"/>
            <a:ext cx="1018609" cy="463332"/>
          </a:xfrm>
          <a:prstGeom prst="rect">
            <a:avLst/>
          </a:prstGeom>
        </p:spPr>
      </p:pic>
      <p:pic>
        <p:nvPicPr>
          <p:cNvPr id="8" name="Picture 7">
            <a:extLst>
              <a:ext uri="{FF2B5EF4-FFF2-40B4-BE49-F238E27FC236}">
                <a16:creationId xmlns:a16="http://schemas.microsoft.com/office/drawing/2014/main" id="{DB62CD09-67C3-C986-0D6F-622EC63B43DA}"/>
              </a:ext>
            </a:extLst>
          </p:cNvPr>
          <p:cNvPicPr>
            <a:picLocks noChangeAspect="1"/>
          </p:cNvPicPr>
          <p:nvPr/>
        </p:nvPicPr>
        <p:blipFill rotWithShape="1">
          <a:blip r:embed="rId3"/>
          <a:srcRect l="6380" t="19468" r="91717" b="77128"/>
          <a:stretch/>
        </p:blipFill>
        <p:spPr>
          <a:xfrm>
            <a:off x="3391468" y="1075109"/>
            <a:ext cx="866208" cy="463332"/>
          </a:xfrm>
          <a:prstGeom prst="rect">
            <a:avLst/>
          </a:prstGeom>
        </p:spPr>
      </p:pic>
      <p:pic>
        <p:nvPicPr>
          <p:cNvPr id="10" name="Picture 9">
            <a:extLst>
              <a:ext uri="{FF2B5EF4-FFF2-40B4-BE49-F238E27FC236}">
                <a16:creationId xmlns:a16="http://schemas.microsoft.com/office/drawing/2014/main" id="{49A213ED-8C83-38AE-B50F-61E1491C8CAB}"/>
              </a:ext>
            </a:extLst>
          </p:cNvPr>
          <p:cNvPicPr>
            <a:picLocks noChangeAspect="1"/>
          </p:cNvPicPr>
          <p:nvPr/>
        </p:nvPicPr>
        <p:blipFill rotWithShape="1">
          <a:blip r:embed="rId4"/>
          <a:srcRect l="8284" t="19468" r="89813" b="77327"/>
          <a:stretch/>
        </p:blipFill>
        <p:spPr>
          <a:xfrm>
            <a:off x="3391467" y="1629365"/>
            <a:ext cx="641445" cy="590267"/>
          </a:xfrm>
          <a:prstGeom prst="rect">
            <a:avLst/>
          </a:prstGeom>
        </p:spPr>
      </p:pic>
      <p:pic>
        <p:nvPicPr>
          <p:cNvPr id="2" name="Picture 1">
            <a:extLst>
              <a:ext uri="{FF2B5EF4-FFF2-40B4-BE49-F238E27FC236}">
                <a16:creationId xmlns:a16="http://schemas.microsoft.com/office/drawing/2014/main" id="{AD5BD881-B1B3-4C26-DC68-A33416F980A7}"/>
              </a:ext>
            </a:extLst>
          </p:cNvPr>
          <p:cNvPicPr>
            <a:picLocks noChangeAspect="1"/>
          </p:cNvPicPr>
          <p:nvPr/>
        </p:nvPicPr>
        <p:blipFill>
          <a:blip r:embed="rId5"/>
          <a:stretch>
            <a:fillRect/>
          </a:stretch>
        </p:blipFill>
        <p:spPr>
          <a:xfrm>
            <a:off x="166255" y="59471"/>
            <a:ext cx="11663795" cy="6675699"/>
          </a:xfrm>
          <a:prstGeom prst="rect">
            <a:avLst/>
          </a:prstGeom>
        </p:spPr>
      </p:pic>
    </p:spTree>
    <p:extLst>
      <p:ext uri="{BB962C8B-B14F-4D97-AF65-F5344CB8AC3E}">
        <p14:creationId xmlns:p14="http://schemas.microsoft.com/office/powerpoint/2010/main" val="267758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98BD2E-9ABD-8D20-FA1F-58E8CAB695A1}"/>
              </a:ext>
            </a:extLst>
          </p:cNvPr>
          <p:cNvSpPr>
            <a:spLocks noGrp="1"/>
          </p:cNvSpPr>
          <p:nvPr>
            <p:ph idx="1"/>
          </p:nvPr>
        </p:nvSpPr>
        <p:spPr>
          <a:xfrm>
            <a:off x="180975" y="133350"/>
            <a:ext cx="11772900" cy="6581775"/>
          </a:xfrm>
        </p:spPr>
        <p:txBody>
          <a:bodyPr>
            <a:normAutofit/>
          </a:bodyPr>
          <a:lstStyle/>
          <a:p>
            <a:r>
              <a:rPr lang="en-US" b="1" dirty="0">
                <a:solidFill>
                  <a:srgbClr val="007FDE"/>
                </a:solidFill>
              </a:rPr>
              <a:t>a. Form </a:t>
            </a:r>
          </a:p>
          <a:p>
            <a:r>
              <a:rPr lang="en-US" dirty="0"/>
              <a:t>Form is used when you start Visual Basic, a default form (</a:t>
            </a:r>
            <a:r>
              <a:rPr lang="en-US" b="1" dirty="0">
                <a:solidFill>
                  <a:srgbClr val="FF0000"/>
                </a:solidFill>
              </a:rPr>
              <a:t>Form1</a:t>
            </a:r>
            <a:r>
              <a:rPr lang="en-US" dirty="0"/>
              <a:t>) appears in a pane called the </a:t>
            </a:r>
            <a:r>
              <a:rPr lang="en-US" b="1" dirty="0"/>
              <a:t>Form window</a:t>
            </a:r>
            <a:r>
              <a:rPr lang="en-US" dirty="0"/>
              <a:t>. </a:t>
            </a:r>
          </a:p>
          <a:p>
            <a:r>
              <a:rPr lang="en-US" b="1" dirty="0"/>
              <a:t>Steps to create a Form: </a:t>
            </a:r>
          </a:p>
          <a:p>
            <a:r>
              <a:rPr lang="en-US" b="1" dirty="0">
                <a:solidFill>
                  <a:srgbClr val="FF0000"/>
                </a:solidFill>
              </a:rPr>
              <a:t>Step 1: </a:t>
            </a:r>
            <a:r>
              <a:rPr lang="en-US" dirty="0"/>
              <a:t>Click </a:t>
            </a:r>
            <a:r>
              <a:rPr lang="en-US" b="1" dirty="0">
                <a:solidFill>
                  <a:srgbClr val="00B050"/>
                </a:solidFill>
              </a:rPr>
              <a:t>Project</a:t>
            </a:r>
            <a:r>
              <a:rPr lang="en-US" dirty="0"/>
              <a:t> on menu and choose </a:t>
            </a:r>
            <a:r>
              <a:rPr lang="en-US" b="1" dirty="0">
                <a:solidFill>
                  <a:srgbClr val="00B050"/>
                </a:solidFill>
              </a:rPr>
              <a:t>Add form </a:t>
            </a:r>
            <a:r>
              <a:rPr lang="en-US" dirty="0"/>
              <a:t>from the list of options</a:t>
            </a:r>
          </a:p>
          <a:p>
            <a:r>
              <a:rPr lang="en-US" b="1" dirty="0">
                <a:solidFill>
                  <a:srgbClr val="FF0000"/>
                </a:solidFill>
              </a:rPr>
              <a:t>Step 2: </a:t>
            </a:r>
            <a:r>
              <a:rPr lang="en-US" dirty="0"/>
              <a:t>Click </a:t>
            </a:r>
            <a:r>
              <a:rPr lang="en-US" b="1" dirty="0">
                <a:solidFill>
                  <a:srgbClr val="00B050"/>
                </a:solidFill>
              </a:rPr>
              <a:t>Form</a:t>
            </a:r>
            <a:r>
              <a:rPr lang="en-US" dirty="0"/>
              <a:t> and click </a:t>
            </a:r>
            <a:r>
              <a:rPr lang="en-US" b="1" dirty="0">
                <a:solidFill>
                  <a:srgbClr val="00B050"/>
                </a:solidFill>
              </a:rPr>
              <a:t>Open </a:t>
            </a:r>
          </a:p>
          <a:p>
            <a:r>
              <a:rPr lang="en-US" b="1" dirty="0">
                <a:solidFill>
                  <a:srgbClr val="FF0000"/>
                </a:solidFill>
              </a:rPr>
              <a:t>Step 3: </a:t>
            </a:r>
            <a:r>
              <a:rPr lang="en-US" dirty="0"/>
              <a:t>Set the </a:t>
            </a:r>
            <a:r>
              <a:rPr lang="en-US" b="1" dirty="0">
                <a:solidFill>
                  <a:srgbClr val="00B0F0"/>
                </a:solidFill>
              </a:rPr>
              <a:t>Properties</a:t>
            </a:r>
            <a:r>
              <a:rPr lang="en-US" dirty="0"/>
              <a:t> for a Form </a:t>
            </a:r>
          </a:p>
          <a:p>
            <a:r>
              <a:rPr lang="en-US" b="1" dirty="0">
                <a:solidFill>
                  <a:srgbClr val="0070C0"/>
                </a:solidFill>
              </a:rPr>
              <a:t>b. Label </a:t>
            </a:r>
          </a:p>
          <a:p>
            <a:r>
              <a:rPr lang="en-US" b="1" dirty="0"/>
              <a:t>The following are the steps to add a label on the form. </a:t>
            </a:r>
          </a:p>
          <a:p>
            <a:r>
              <a:rPr lang="en-US" b="1" dirty="0">
                <a:solidFill>
                  <a:srgbClr val="FF0000"/>
                </a:solidFill>
              </a:rPr>
              <a:t>Step 1: </a:t>
            </a:r>
            <a:r>
              <a:rPr lang="en-US" dirty="0"/>
              <a:t>Click on the label icon on the toolbox </a:t>
            </a:r>
          </a:p>
          <a:p>
            <a:r>
              <a:rPr lang="en-US" b="1" dirty="0">
                <a:solidFill>
                  <a:srgbClr val="FF0000"/>
                </a:solidFill>
              </a:rPr>
              <a:t>Step 2: </a:t>
            </a:r>
            <a:r>
              <a:rPr lang="en-US" dirty="0"/>
              <a:t>Drag and drop a label control in the form </a:t>
            </a:r>
          </a:p>
          <a:p>
            <a:r>
              <a:rPr lang="en-US" b="1" dirty="0">
                <a:solidFill>
                  <a:srgbClr val="FF0000"/>
                </a:solidFill>
              </a:rPr>
              <a:t>Step 3: </a:t>
            </a:r>
            <a:r>
              <a:rPr lang="en-US" dirty="0"/>
              <a:t>Set Properties for label </a:t>
            </a:r>
            <a:endParaRPr lang="en-US" b="1" dirty="0">
              <a:solidFill>
                <a:srgbClr val="00B050"/>
              </a:solidFill>
            </a:endParaRPr>
          </a:p>
        </p:txBody>
      </p:sp>
      <p:pic>
        <p:nvPicPr>
          <p:cNvPr id="7" name="Picture 6">
            <a:extLst>
              <a:ext uri="{FF2B5EF4-FFF2-40B4-BE49-F238E27FC236}">
                <a16:creationId xmlns:a16="http://schemas.microsoft.com/office/drawing/2014/main" id="{14FCF665-5121-768C-8C8C-1A55F29B2CE9}"/>
              </a:ext>
            </a:extLst>
          </p:cNvPr>
          <p:cNvPicPr>
            <a:picLocks noChangeAspect="1"/>
          </p:cNvPicPr>
          <p:nvPr/>
        </p:nvPicPr>
        <p:blipFill>
          <a:blip r:embed="rId2"/>
          <a:stretch>
            <a:fillRect/>
          </a:stretch>
        </p:blipFill>
        <p:spPr>
          <a:xfrm>
            <a:off x="5162550" y="133350"/>
            <a:ext cx="6915150" cy="5709963"/>
          </a:xfrm>
          <a:prstGeom prst="rect">
            <a:avLst/>
          </a:prstGeom>
        </p:spPr>
      </p:pic>
    </p:spTree>
    <p:extLst>
      <p:ext uri="{BB962C8B-B14F-4D97-AF65-F5344CB8AC3E}">
        <p14:creationId xmlns:p14="http://schemas.microsoft.com/office/powerpoint/2010/main" val="212411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608A67-94C0-52B3-AE9C-0D652FBC4B72}"/>
              </a:ext>
            </a:extLst>
          </p:cNvPr>
          <p:cNvSpPr>
            <a:spLocks noGrp="1"/>
          </p:cNvSpPr>
          <p:nvPr>
            <p:ph idx="1"/>
          </p:nvPr>
        </p:nvSpPr>
        <p:spPr>
          <a:xfrm>
            <a:off x="152399" y="190500"/>
            <a:ext cx="11915775" cy="6467475"/>
          </a:xfrm>
        </p:spPr>
        <p:txBody>
          <a:bodyPr/>
          <a:lstStyle/>
          <a:p>
            <a:r>
              <a:rPr lang="en-US" b="1" dirty="0">
                <a:solidFill>
                  <a:srgbClr val="007FDE"/>
                </a:solidFill>
              </a:rPr>
              <a:t>c. Text Box </a:t>
            </a:r>
          </a:p>
          <a:p>
            <a:r>
              <a:rPr lang="en-US" dirty="0"/>
              <a:t>The text box is the standard control that is </a:t>
            </a:r>
            <a:r>
              <a:rPr lang="en-US" b="1" dirty="0"/>
              <a:t>used to receive </a:t>
            </a:r>
            <a:r>
              <a:rPr lang="en-US" b="1" dirty="0">
                <a:solidFill>
                  <a:srgbClr val="00B050"/>
                </a:solidFill>
              </a:rPr>
              <a:t>input</a:t>
            </a:r>
            <a:r>
              <a:rPr lang="en-US" dirty="0"/>
              <a:t> from the user as well as to </a:t>
            </a:r>
            <a:r>
              <a:rPr lang="en-US" b="1" dirty="0"/>
              <a:t>display the </a:t>
            </a:r>
            <a:r>
              <a:rPr lang="en-US" b="1" dirty="0">
                <a:solidFill>
                  <a:srgbClr val="00B050"/>
                </a:solidFill>
              </a:rPr>
              <a:t>output</a:t>
            </a:r>
            <a:r>
              <a:rPr lang="en-US" dirty="0"/>
              <a:t>. </a:t>
            </a:r>
          </a:p>
          <a:p>
            <a:r>
              <a:rPr lang="en-US" b="1" dirty="0"/>
              <a:t>Steps to add Textbox </a:t>
            </a:r>
          </a:p>
          <a:p>
            <a:r>
              <a:rPr lang="en-US" b="1" dirty="0">
                <a:solidFill>
                  <a:srgbClr val="FF0000"/>
                </a:solidFill>
              </a:rPr>
              <a:t>Step 1: </a:t>
            </a:r>
            <a:r>
              <a:rPr lang="en-US" b="1" dirty="0"/>
              <a:t>Click</a:t>
            </a:r>
            <a:r>
              <a:rPr lang="en-US" dirty="0"/>
              <a:t> on the </a:t>
            </a:r>
            <a:r>
              <a:rPr lang="en-US" b="1" dirty="0">
                <a:solidFill>
                  <a:srgbClr val="00B0F0"/>
                </a:solidFill>
              </a:rPr>
              <a:t>Textbox</a:t>
            </a:r>
            <a:r>
              <a:rPr lang="en-US" dirty="0"/>
              <a:t> icon </a:t>
            </a:r>
            <a:r>
              <a:rPr lang="en-US" b="1" dirty="0"/>
              <a:t>In the toolbox </a:t>
            </a:r>
          </a:p>
          <a:p>
            <a:r>
              <a:rPr lang="en-US" b="1" dirty="0">
                <a:solidFill>
                  <a:srgbClr val="FF0000"/>
                </a:solidFill>
              </a:rPr>
              <a:t>Step 2: </a:t>
            </a:r>
            <a:r>
              <a:rPr lang="en-US" b="1" dirty="0"/>
              <a:t>Drag</a:t>
            </a:r>
            <a:r>
              <a:rPr lang="en-US" dirty="0"/>
              <a:t> and </a:t>
            </a:r>
            <a:r>
              <a:rPr lang="en-US" b="1" dirty="0"/>
              <a:t>drop</a:t>
            </a:r>
            <a:r>
              <a:rPr lang="en-US" dirty="0"/>
              <a:t> a </a:t>
            </a:r>
            <a:r>
              <a:rPr lang="en-US" b="1" dirty="0">
                <a:solidFill>
                  <a:srgbClr val="00B0F0"/>
                </a:solidFill>
              </a:rPr>
              <a:t>Textbox</a:t>
            </a:r>
            <a:r>
              <a:rPr lang="en-US" dirty="0"/>
              <a:t> control in </a:t>
            </a:r>
            <a:r>
              <a:rPr lang="en-US" b="1" dirty="0"/>
              <a:t>the form </a:t>
            </a:r>
          </a:p>
          <a:p>
            <a:r>
              <a:rPr lang="en-US" b="1" dirty="0">
                <a:solidFill>
                  <a:srgbClr val="FF0000"/>
                </a:solidFill>
              </a:rPr>
              <a:t>Step 3: </a:t>
            </a:r>
            <a:r>
              <a:rPr lang="en-US" dirty="0"/>
              <a:t>Set Properties for Textbox such as Name, alignment, appearance, etc. </a:t>
            </a:r>
          </a:p>
          <a:p>
            <a:endParaRPr lang="en-US" dirty="0"/>
          </a:p>
        </p:txBody>
      </p:sp>
      <p:pic>
        <p:nvPicPr>
          <p:cNvPr id="5" name="Picture 4">
            <a:extLst>
              <a:ext uri="{FF2B5EF4-FFF2-40B4-BE49-F238E27FC236}">
                <a16:creationId xmlns:a16="http://schemas.microsoft.com/office/drawing/2014/main" id="{8DE76727-F27E-6145-0FF8-C5F9BDD5CD2B}"/>
              </a:ext>
            </a:extLst>
          </p:cNvPr>
          <p:cNvPicPr>
            <a:picLocks noChangeAspect="1"/>
          </p:cNvPicPr>
          <p:nvPr/>
        </p:nvPicPr>
        <p:blipFill>
          <a:blip r:embed="rId2"/>
          <a:stretch>
            <a:fillRect/>
          </a:stretch>
        </p:blipFill>
        <p:spPr>
          <a:xfrm>
            <a:off x="152399" y="83519"/>
            <a:ext cx="8546932" cy="6681435"/>
          </a:xfrm>
          <a:prstGeom prst="rect">
            <a:avLst/>
          </a:prstGeom>
        </p:spPr>
      </p:pic>
    </p:spTree>
    <p:extLst>
      <p:ext uri="{BB962C8B-B14F-4D97-AF65-F5344CB8AC3E}">
        <p14:creationId xmlns:p14="http://schemas.microsoft.com/office/powerpoint/2010/main" val="171940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A1FEE6-D06A-9B73-8C37-F3A6FB0C93F0}"/>
              </a:ext>
            </a:extLst>
          </p:cNvPr>
          <p:cNvSpPr>
            <a:spLocks noGrp="1"/>
          </p:cNvSpPr>
          <p:nvPr>
            <p:ph idx="1"/>
          </p:nvPr>
        </p:nvSpPr>
        <p:spPr>
          <a:xfrm>
            <a:off x="163629" y="163629"/>
            <a:ext cx="11896826" cy="6497052"/>
          </a:xfrm>
        </p:spPr>
        <p:txBody>
          <a:bodyPr>
            <a:normAutofit/>
          </a:bodyPr>
          <a:lstStyle/>
          <a:p>
            <a:r>
              <a:rPr lang="en-US" b="1" dirty="0">
                <a:solidFill>
                  <a:srgbClr val="007FDE"/>
                </a:solidFill>
              </a:rPr>
              <a:t>a. Radio Buttons/ Option Buttons </a:t>
            </a:r>
          </a:p>
          <a:p>
            <a:r>
              <a:rPr lang="en-US" dirty="0"/>
              <a:t>The </a:t>
            </a:r>
            <a:r>
              <a:rPr lang="en-US" b="1" dirty="0">
                <a:solidFill>
                  <a:srgbClr val="00B050"/>
                </a:solidFill>
              </a:rPr>
              <a:t>Option Box </a:t>
            </a:r>
            <a:r>
              <a:rPr lang="en-US" dirty="0"/>
              <a:t>control lets the user selects one of the choices. </a:t>
            </a:r>
          </a:p>
          <a:p>
            <a:r>
              <a:rPr lang="en-US" dirty="0"/>
              <a:t>In fact, only one </a:t>
            </a:r>
            <a:r>
              <a:rPr lang="en-US" b="1" dirty="0">
                <a:solidFill>
                  <a:srgbClr val="00B050"/>
                </a:solidFill>
              </a:rPr>
              <a:t>Option Box </a:t>
            </a:r>
            <a:r>
              <a:rPr lang="en-US" dirty="0"/>
              <a:t>can be selected at one time. </a:t>
            </a:r>
          </a:p>
          <a:p>
            <a:r>
              <a:rPr lang="en-US" dirty="0"/>
              <a:t>In computer terminology we call this </a:t>
            </a:r>
            <a:r>
              <a:rPr lang="en-US" b="1" dirty="0">
                <a:solidFill>
                  <a:srgbClr val="FF0000"/>
                </a:solidFill>
              </a:rPr>
              <a:t>mutual exclusion</a:t>
            </a:r>
            <a:r>
              <a:rPr lang="en-US" dirty="0"/>
              <a:t>. </a:t>
            </a:r>
          </a:p>
          <a:p>
            <a:r>
              <a:rPr lang="en-US" dirty="0"/>
              <a:t>When an </a:t>
            </a:r>
            <a:r>
              <a:rPr lang="en-US" b="1" dirty="0">
                <a:solidFill>
                  <a:srgbClr val="00B050"/>
                </a:solidFill>
              </a:rPr>
              <a:t>option box </a:t>
            </a:r>
            <a:r>
              <a:rPr lang="en-US" dirty="0"/>
              <a:t>is selected, its value is set to </a:t>
            </a:r>
            <a:r>
              <a:rPr lang="en-US" b="1" dirty="0">
                <a:solidFill>
                  <a:srgbClr val="00B0F0"/>
                </a:solidFill>
              </a:rPr>
              <a:t>True</a:t>
            </a:r>
            <a:r>
              <a:rPr lang="en-US" dirty="0"/>
              <a:t> otherwise it is set to </a:t>
            </a:r>
            <a:r>
              <a:rPr lang="en-US" b="1" dirty="0">
                <a:solidFill>
                  <a:srgbClr val="FF0000"/>
                </a:solidFill>
              </a:rPr>
              <a:t>False</a:t>
            </a:r>
            <a:r>
              <a:rPr lang="en-US" dirty="0"/>
              <a:t>. </a:t>
            </a:r>
          </a:p>
          <a:p>
            <a:r>
              <a:rPr lang="en-US" b="1" dirty="0"/>
              <a:t>Steps to add Option Button manually </a:t>
            </a:r>
          </a:p>
          <a:p>
            <a:r>
              <a:rPr lang="en-US" b="1" dirty="0">
                <a:solidFill>
                  <a:srgbClr val="FF0000"/>
                </a:solidFill>
              </a:rPr>
              <a:t>Step 1: </a:t>
            </a:r>
            <a:r>
              <a:rPr lang="en-US" b="1" dirty="0"/>
              <a:t>Click</a:t>
            </a:r>
            <a:r>
              <a:rPr lang="en-US" dirty="0"/>
              <a:t> on the </a:t>
            </a:r>
            <a:r>
              <a:rPr lang="en-US" b="1" dirty="0" err="1">
                <a:solidFill>
                  <a:srgbClr val="00B050"/>
                </a:solidFill>
              </a:rPr>
              <a:t>OptionButton</a:t>
            </a:r>
            <a:r>
              <a:rPr lang="en-US" dirty="0"/>
              <a:t> icon on the toolbox </a:t>
            </a:r>
          </a:p>
          <a:p>
            <a:r>
              <a:rPr lang="en-US" b="1" dirty="0">
                <a:solidFill>
                  <a:srgbClr val="FF0000"/>
                </a:solidFill>
              </a:rPr>
              <a:t>Step 2: </a:t>
            </a:r>
            <a:r>
              <a:rPr lang="en-US" b="1" dirty="0"/>
              <a:t>Drag</a:t>
            </a:r>
            <a:r>
              <a:rPr lang="en-US" dirty="0"/>
              <a:t> and </a:t>
            </a:r>
            <a:r>
              <a:rPr lang="en-US" b="1" dirty="0"/>
              <a:t>drop </a:t>
            </a:r>
            <a:r>
              <a:rPr lang="en-US" dirty="0"/>
              <a:t>an </a:t>
            </a:r>
            <a:r>
              <a:rPr lang="en-US" b="1" dirty="0" err="1">
                <a:solidFill>
                  <a:srgbClr val="00B050"/>
                </a:solidFill>
              </a:rPr>
              <a:t>OptionButton</a:t>
            </a:r>
            <a:r>
              <a:rPr lang="en-US" dirty="0"/>
              <a:t> control in the form </a:t>
            </a:r>
          </a:p>
          <a:p>
            <a:r>
              <a:rPr lang="en-US" b="1" dirty="0">
                <a:solidFill>
                  <a:srgbClr val="FF0000"/>
                </a:solidFill>
              </a:rPr>
              <a:t>Step 3: </a:t>
            </a:r>
            <a:r>
              <a:rPr lang="en-US" b="1" dirty="0"/>
              <a:t>Set</a:t>
            </a:r>
            <a:r>
              <a:rPr lang="en-US" dirty="0"/>
              <a:t> </a:t>
            </a:r>
            <a:r>
              <a:rPr lang="en-US" b="1" dirty="0">
                <a:solidFill>
                  <a:srgbClr val="00B0F0"/>
                </a:solidFill>
              </a:rPr>
              <a:t>Properties </a:t>
            </a:r>
            <a:r>
              <a:rPr lang="en-US" dirty="0"/>
              <a:t>for Option Button </a:t>
            </a:r>
          </a:p>
        </p:txBody>
      </p:sp>
      <p:pic>
        <p:nvPicPr>
          <p:cNvPr id="5" name="Picture 4">
            <a:extLst>
              <a:ext uri="{FF2B5EF4-FFF2-40B4-BE49-F238E27FC236}">
                <a16:creationId xmlns:a16="http://schemas.microsoft.com/office/drawing/2014/main" id="{1B036853-FACA-2F9C-A780-A2FD4BE33044}"/>
              </a:ext>
            </a:extLst>
          </p:cNvPr>
          <p:cNvPicPr>
            <a:picLocks noChangeAspect="1"/>
          </p:cNvPicPr>
          <p:nvPr/>
        </p:nvPicPr>
        <p:blipFill>
          <a:blip r:embed="rId2"/>
          <a:stretch>
            <a:fillRect/>
          </a:stretch>
        </p:blipFill>
        <p:spPr>
          <a:xfrm>
            <a:off x="2791327" y="543828"/>
            <a:ext cx="8919411" cy="6030226"/>
          </a:xfrm>
          <a:prstGeom prst="rect">
            <a:avLst/>
          </a:prstGeom>
        </p:spPr>
      </p:pic>
    </p:spTree>
    <p:extLst>
      <p:ext uri="{BB962C8B-B14F-4D97-AF65-F5344CB8AC3E}">
        <p14:creationId xmlns:p14="http://schemas.microsoft.com/office/powerpoint/2010/main" val="169209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F5B0B8-4043-78E4-9F51-CC2BE40F6A9A}"/>
              </a:ext>
            </a:extLst>
          </p:cNvPr>
          <p:cNvSpPr>
            <a:spLocks noGrp="1"/>
          </p:cNvSpPr>
          <p:nvPr>
            <p:ph idx="1"/>
          </p:nvPr>
        </p:nvSpPr>
        <p:spPr>
          <a:xfrm>
            <a:off x="159488" y="148856"/>
            <a:ext cx="11865935" cy="6534973"/>
          </a:xfrm>
        </p:spPr>
        <p:txBody>
          <a:bodyPr>
            <a:normAutofit fontScale="92500" lnSpcReduction="10000"/>
          </a:bodyPr>
          <a:lstStyle/>
          <a:p>
            <a:pPr algn="just"/>
            <a:r>
              <a:rPr lang="en-US" sz="3200" b="1" dirty="0">
                <a:solidFill>
                  <a:srgbClr val="FF0000"/>
                </a:solidFill>
              </a:rPr>
              <a:t>Tables </a:t>
            </a:r>
            <a:r>
              <a:rPr lang="en-US" sz="3200" dirty="0"/>
              <a:t>is where data are stored in a format having rows and columns. </a:t>
            </a:r>
          </a:p>
          <a:p>
            <a:pPr algn="just"/>
            <a:r>
              <a:rPr lang="en-US" sz="3200" b="1" dirty="0">
                <a:solidFill>
                  <a:srgbClr val="FF0000"/>
                </a:solidFill>
              </a:rPr>
              <a:t>Tuple: </a:t>
            </a:r>
            <a:r>
              <a:rPr lang="en-US" sz="3200" dirty="0"/>
              <a:t>It is a </a:t>
            </a:r>
            <a:r>
              <a:rPr lang="en-US" sz="3200" b="1" dirty="0"/>
              <a:t>single row </a:t>
            </a:r>
            <a:r>
              <a:rPr lang="en-US" sz="3200" dirty="0"/>
              <a:t>of a table, is a </a:t>
            </a:r>
            <a:r>
              <a:rPr lang="en-US" sz="3200" b="1" dirty="0"/>
              <a:t>single record</a:t>
            </a:r>
            <a:r>
              <a:rPr lang="en-US" sz="3200" dirty="0"/>
              <a:t>. </a:t>
            </a:r>
          </a:p>
          <a:p>
            <a:pPr algn="just"/>
            <a:r>
              <a:rPr lang="en-US" sz="3200" b="1" dirty="0">
                <a:solidFill>
                  <a:srgbClr val="FF0000"/>
                </a:solidFill>
              </a:rPr>
              <a:t>Relation Schema </a:t>
            </a:r>
            <a:r>
              <a:rPr lang="en-US" sz="3200" dirty="0"/>
              <a:t>represents the name of the relation with its attributes. </a:t>
            </a:r>
          </a:p>
          <a:p>
            <a:pPr algn="just"/>
            <a:r>
              <a:rPr lang="en-US" sz="3200" b="1" dirty="0">
                <a:solidFill>
                  <a:srgbClr val="FF0000"/>
                </a:solidFill>
              </a:rPr>
              <a:t>Degree </a:t>
            </a:r>
            <a:r>
              <a:rPr lang="en-US" sz="3200" dirty="0"/>
              <a:t>is the </a:t>
            </a:r>
            <a:r>
              <a:rPr lang="en-US" sz="3200" b="1" dirty="0">
                <a:solidFill>
                  <a:srgbClr val="00B050"/>
                </a:solidFill>
              </a:rPr>
              <a:t>total number of attributes</a:t>
            </a:r>
            <a:r>
              <a:rPr lang="en-US" sz="3200" dirty="0"/>
              <a:t>. </a:t>
            </a:r>
          </a:p>
          <a:p>
            <a:pPr algn="just"/>
            <a:r>
              <a:rPr lang="en-US" sz="3200" b="1" dirty="0">
                <a:solidFill>
                  <a:srgbClr val="FF0000"/>
                </a:solidFill>
              </a:rPr>
              <a:t>Cardinality: </a:t>
            </a:r>
            <a:r>
              <a:rPr lang="en-US" sz="3200" dirty="0"/>
              <a:t>This is the </a:t>
            </a:r>
            <a:r>
              <a:rPr lang="en-US" sz="3200" b="1" dirty="0">
                <a:solidFill>
                  <a:srgbClr val="00B050"/>
                </a:solidFill>
              </a:rPr>
              <a:t>total number of rows </a:t>
            </a:r>
            <a:r>
              <a:rPr lang="en-US" sz="3200" dirty="0"/>
              <a:t>present in a table. </a:t>
            </a:r>
          </a:p>
          <a:p>
            <a:pPr algn="just"/>
            <a:r>
              <a:rPr lang="en-US" sz="3200" b="1" dirty="0">
                <a:solidFill>
                  <a:srgbClr val="FF0000"/>
                </a:solidFill>
              </a:rPr>
              <a:t>Column </a:t>
            </a:r>
            <a:r>
              <a:rPr lang="en-US" sz="3200" dirty="0"/>
              <a:t>the </a:t>
            </a:r>
            <a:r>
              <a:rPr lang="en-US" sz="3200" b="1" dirty="0">
                <a:solidFill>
                  <a:srgbClr val="00B050"/>
                </a:solidFill>
              </a:rPr>
              <a:t>set of values for a specific attribute</a:t>
            </a:r>
            <a:r>
              <a:rPr lang="en-US" sz="3200" dirty="0"/>
              <a:t>. </a:t>
            </a:r>
          </a:p>
          <a:p>
            <a:pPr algn="just"/>
            <a:r>
              <a:rPr lang="en-US" sz="3200" b="1" dirty="0">
                <a:solidFill>
                  <a:srgbClr val="FF0000"/>
                </a:solidFill>
              </a:rPr>
              <a:t>Relation instance </a:t>
            </a:r>
            <a:r>
              <a:rPr lang="en-US" sz="3200" dirty="0"/>
              <a:t>is a finite set of tuples in the </a:t>
            </a:r>
            <a:r>
              <a:rPr lang="en-US" sz="3200" b="1" dirty="0">
                <a:solidFill>
                  <a:srgbClr val="0070C0"/>
                </a:solidFill>
              </a:rPr>
              <a:t>RDBMS</a:t>
            </a:r>
            <a:r>
              <a:rPr lang="en-US" sz="3200" dirty="0"/>
              <a:t>. </a:t>
            </a:r>
          </a:p>
          <a:p>
            <a:pPr algn="just"/>
            <a:r>
              <a:rPr lang="en-US" sz="3200" b="1" dirty="0">
                <a:solidFill>
                  <a:srgbClr val="FF0000"/>
                </a:solidFill>
              </a:rPr>
              <a:t>Attribute domain </a:t>
            </a:r>
            <a:r>
              <a:rPr lang="en-US" sz="3200" dirty="0"/>
              <a:t>is the predefined value and scope that an attribute can take. </a:t>
            </a:r>
          </a:p>
          <a:p>
            <a:pPr algn="just"/>
            <a:r>
              <a:rPr lang="en-US" sz="3200" b="1" dirty="0">
                <a:solidFill>
                  <a:srgbClr val="007FDE"/>
                </a:solidFill>
              </a:rPr>
              <a:t>1.2.1. Relational Integrity Constraints </a:t>
            </a:r>
          </a:p>
          <a:p>
            <a:pPr algn="just"/>
            <a:r>
              <a:rPr lang="en-US" sz="3200" b="1" dirty="0"/>
              <a:t>In a Relational database management system</a:t>
            </a:r>
            <a:r>
              <a:rPr lang="en-US" sz="3200" dirty="0"/>
              <a:t>, </a:t>
            </a:r>
            <a:r>
              <a:rPr lang="en-US" sz="3200" b="1" dirty="0">
                <a:solidFill>
                  <a:srgbClr val="7030A0"/>
                </a:solidFill>
              </a:rPr>
              <a:t>constraints </a:t>
            </a:r>
            <a:r>
              <a:rPr lang="en-US" sz="3200" dirty="0"/>
              <a:t>can be divided into three main categories namely the </a:t>
            </a:r>
            <a:r>
              <a:rPr lang="en-US" sz="3200" b="1" dirty="0">
                <a:solidFill>
                  <a:srgbClr val="00B050"/>
                </a:solidFill>
              </a:rPr>
              <a:t>Domain Constraints</a:t>
            </a:r>
            <a:r>
              <a:rPr lang="en-US" sz="3200" dirty="0"/>
              <a:t>, </a:t>
            </a:r>
            <a:r>
              <a:rPr lang="en-US" sz="3200" b="1" dirty="0">
                <a:solidFill>
                  <a:srgbClr val="C00000"/>
                </a:solidFill>
              </a:rPr>
              <a:t>Key Constraints </a:t>
            </a:r>
            <a:r>
              <a:rPr lang="en-US" sz="3200" dirty="0"/>
              <a:t>and </a:t>
            </a:r>
            <a:r>
              <a:rPr lang="en-US" sz="3200" b="1" dirty="0">
                <a:solidFill>
                  <a:srgbClr val="00B0F0"/>
                </a:solidFill>
              </a:rPr>
              <a:t>Referential Integrity Constraints</a:t>
            </a:r>
            <a:r>
              <a:rPr lang="en-US" sz="3200" dirty="0"/>
              <a:t>.</a:t>
            </a:r>
          </a:p>
        </p:txBody>
      </p:sp>
    </p:spTree>
    <p:extLst>
      <p:ext uri="{BB962C8B-B14F-4D97-AF65-F5344CB8AC3E}">
        <p14:creationId xmlns:p14="http://schemas.microsoft.com/office/powerpoint/2010/main" val="36265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05C51E-778D-B786-12A8-7CE6FF0CDC20}"/>
              </a:ext>
            </a:extLst>
          </p:cNvPr>
          <p:cNvSpPr>
            <a:spLocks noGrp="1"/>
          </p:cNvSpPr>
          <p:nvPr>
            <p:ph idx="1"/>
          </p:nvPr>
        </p:nvSpPr>
        <p:spPr>
          <a:xfrm>
            <a:off x="221381" y="159488"/>
            <a:ext cx="11762072" cy="6520445"/>
          </a:xfrm>
        </p:spPr>
        <p:txBody>
          <a:bodyPr>
            <a:normAutofit/>
          </a:bodyPr>
          <a:lstStyle/>
          <a:p>
            <a:r>
              <a:rPr lang="en-US" sz="3200" b="1" dirty="0"/>
              <a:t>Steps to add Option Button manually </a:t>
            </a:r>
          </a:p>
          <a:p>
            <a:r>
              <a:rPr lang="en-US" sz="3200" b="1" dirty="0">
                <a:solidFill>
                  <a:srgbClr val="FF0000"/>
                </a:solidFill>
              </a:rPr>
              <a:t>Example: </a:t>
            </a:r>
          </a:p>
          <a:p>
            <a:r>
              <a:rPr lang="en-US" sz="3200" dirty="0"/>
              <a:t>Design a form with three option buttons </a:t>
            </a:r>
            <a:r>
              <a:rPr lang="en-US" sz="3200" b="1" dirty="0">
                <a:solidFill>
                  <a:srgbClr val="00B050"/>
                </a:solidFill>
              </a:rPr>
              <a:t>red</a:t>
            </a:r>
            <a:r>
              <a:rPr lang="en-US" sz="3200" dirty="0"/>
              <a:t>, </a:t>
            </a:r>
            <a:r>
              <a:rPr lang="en-US" sz="3200" b="1" dirty="0">
                <a:solidFill>
                  <a:srgbClr val="00B050"/>
                </a:solidFill>
              </a:rPr>
              <a:t>green </a:t>
            </a:r>
            <a:r>
              <a:rPr lang="en-US" sz="3200" dirty="0"/>
              <a:t>and </a:t>
            </a:r>
            <a:r>
              <a:rPr lang="en-US" sz="3200" b="1" dirty="0">
                <a:solidFill>
                  <a:srgbClr val="00B050"/>
                </a:solidFill>
              </a:rPr>
              <a:t>blue </a:t>
            </a:r>
            <a:r>
              <a:rPr lang="en-US" sz="3200" dirty="0"/>
              <a:t>such that when we select an options the color of the form change. </a:t>
            </a:r>
          </a:p>
          <a:p>
            <a:r>
              <a:rPr lang="en-US" sz="3200" dirty="0"/>
              <a:t>Source code </a:t>
            </a:r>
          </a:p>
          <a:p>
            <a:r>
              <a:rPr lang="en-US" sz="3200" b="1" dirty="0">
                <a:solidFill>
                  <a:schemeClr val="accent2">
                    <a:lumMod val="75000"/>
                  </a:schemeClr>
                </a:solidFill>
              </a:rPr>
              <a:t>Private Sub </a:t>
            </a:r>
            <a:r>
              <a:rPr lang="en-US" sz="3200" b="1" dirty="0">
                <a:solidFill>
                  <a:srgbClr val="007FDE"/>
                </a:solidFill>
              </a:rPr>
              <a:t>Option1_</a:t>
            </a:r>
            <a:r>
              <a:rPr lang="en-US" sz="3200" b="1" dirty="0">
                <a:solidFill>
                  <a:srgbClr val="00B050"/>
                </a:solidFill>
              </a:rPr>
              <a:t>Click() </a:t>
            </a:r>
          </a:p>
          <a:p>
            <a:r>
              <a:rPr lang="en-US" sz="3200" b="1" dirty="0">
                <a:solidFill>
                  <a:srgbClr val="FF0000"/>
                </a:solidFill>
              </a:rPr>
              <a:t>Form1.</a:t>
            </a:r>
            <a:r>
              <a:rPr lang="en-US" sz="3200" b="1" dirty="0"/>
              <a:t>BackColor</a:t>
            </a:r>
            <a:r>
              <a:rPr lang="en-US" sz="3200" dirty="0"/>
              <a:t> = </a:t>
            </a:r>
            <a:r>
              <a:rPr lang="en-US" sz="3200" dirty="0" err="1"/>
              <a:t>vbGreen</a:t>
            </a:r>
            <a:r>
              <a:rPr lang="en-US" sz="3200" dirty="0"/>
              <a:t> </a:t>
            </a:r>
          </a:p>
          <a:p>
            <a:r>
              <a:rPr lang="en-US" sz="3200" b="1" dirty="0">
                <a:solidFill>
                  <a:schemeClr val="accent2">
                    <a:lumMod val="75000"/>
                  </a:schemeClr>
                </a:solidFill>
              </a:rPr>
              <a:t>End Sub</a:t>
            </a:r>
          </a:p>
          <a:p>
            <a:r>
              <a:rPr lang="en-US" sz="3200" b="1" dirty="0">
                <a:solidFill>
                  <a:schemeClr val="accent2">
                    <a:lumMod val="75000"/>
                  </a:schemeClr>
                </a:solidFill>
              </a:rPr>
              <a:t>Private Sub </a:t>
            </a:r>
            <a:r>
              <a:rPr lang="en-US" sz="3200" b="1" dirty="0">
                <a:solidFill>
                  <a:srgbClr val="007FDE"/>
                </a:solidFill>
              </a:rPr>
              <a:t>Option2_</a:t>
            </a:r>
            <a:r>
              <a:rPr lang="en-US" sz="3200" b="1" dirty="0">
                <a:solidFill>
                  <a:srgbClr val="00B050"/>
                </a:solidFill>
              </a:rPr>
              <a:t>Click() </a:t>
            </a:r>
          </a:p>
          <a:p>
            <a:r>
              <a:rPr lang="en-US" sz="3200" b="1" dirty="0">
                <a:solidFill>
                  <a:srgbClr val="FF0000"/>
                </a:solidFill>
              </a:rPr>
              <a:t>Form1.</a:t>
            </a:r>
            <a:r>
              <a:rPr lang="en-US" sz="3200" b="1" dirty="0"/>
              <a:t>BackColor</a:t>
            </a:r>
            <a:r>
              <a:rPr lang="en-US" sz="3200" dirty="0"/>
              <a:t> = </a:t>
            </a:r>
            <a:r>
              <a:rPr lang="en-US" sz="3200" dirty="0" err="1"/>
              <a:t>vbBlue</a:t>
            </a:r>
            <a:r>
              <a:rPr lang="en-US" sz="3200" dirty="0"/>
              <a:t> </a:t>
            </a:r>
          </a:p>
          <a:p>
            <a:r>
              <a:rPr lang="en-US" sz="3200" b="1" dirty="0">
                <a:solidFill>
                  <a:schemeClr val="accent2">
                    <a:lumMod val="75000"/>
                  </a:schemeClr>
                </a:solidFill>
              </a:rPr>
              <a:t>End Sub</a:t>
            </a:r>
          </a:p>
          <a:p>
            <a:endParaRPr lang="en-US" sz="3200" b="1" dirty="0"/>
          </a:p>
          <a:p>
            <a:endParaRPr lang="en-US" sz="3200" dirty="0"/>
          </a:p>
        </p:txBody>
      </p:sp>
      <p:pic>
        <p:nvPicPr>
          <p:cNvPr id="5" name="Picture 4">
            <a:extLst>
              <a:ext uri="{FF2B5EF4-FFF2-40B4-BE49-F238E27FC236}">
                <a16:creationId xmlns:a16="http://schemas.microsoft.com/office/drawing/2014/main" id="{E0D8BFFE-2559-53FE-2C7F-C08F3AFBFAF6}"/>
              </a:ext>
            </a:extLst>
          </p:cNvPr>
          <p:cNvPicPr>
            <a:picLocks noChangeAspect="1"/>
          </p:cNvPicPr>
          <p:nvPr/>
        </p:nvPicPr>
        <p:blipFill>
          <a:blip r:embed="rId2"/>
          <a:srcRect b="15224"/>
          <a:stretch>
            <a:fillRect/>
          </a:stretch>
        </p:blipFill>
        <p:spPr>
          <a:xfrm>
            <a:off x="6198781" y="2169042"/>
            <a:ext cx="5025281" cy="4381570"/>
          </a:xfrm>
          <a:prstGeom prst="rect">
            <a:avLst/>
          </a:prstGeom>
        </p:spPr>
      </p:pic>
      <p:pic>
        <p:nvPicPr>
          <p:cNvPr id="7" name="Picture 6">
            <a:extLst>
              <a:ext uri="{FF2B5EF4-FFF2-40B4-BE49-F238E27FC236}">
                <a16:creationId xmlns:a16="http://schemas.microsoft.com/office/drawing/2014/main" id="{5A597A44-BC43-C17C-1499-2B5EF1DDBD83}"/>
              </a:ext>
            </a:extLst>
          </p:cNvPr>
          <p:cNvPicPr>
            <a:picLocks noChangeAspect="1"/>
          </p:cNvPicPr>
          <p:nvPr/>
        </p:nvPicPr>
        <p:blipFill>
          <a:blip r:embed="rId3"/>
          <a:stretch>
            <a:fillRect/>
          </a:stretch>
        </p:blipFill>
        <p:spPr>
          <a:xfrm>
            <a:off x="6198781" y="2169042"/>
            <a:ext cx="5025280" cy="4409376"/>
          </a:xfrm>
          <a:prstGeom prst="rect">
            <a:avLst/>
          </a:prstGeom>
        </p:spPr>
      </p:pic>
    </p:spTree>
    <p:extLst>
      <p:ext uri="{BB962C8B-B14F-4D97-AF65-F5344CB8AC3E}">
        <p14:creationId xmlns:p14="http://schemas.microsoft.com/office/powerpoint/2010/main" val="330525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3BE59F-9F22-AEA1-0ADA-D3A068D33F10}"/>
              </a:ext>
            </a:extLst>
          </p:cNvPr>
          <p:cNvSpPr>
            <a:spLocks noGrp="1"/>
          </p:cNvSpPr>
          <p:nvPr>
            <p:ph idx="1"/>
          </p:nvPr>
        </p:nvSpPr>
        <p:spPr>
          <a:xfrm>
            <a:off x="127591" y="180753"/>
            <a:ext cx="11908465" cy="6475227"/>
          </a:xfrm>
        </p:spPr>
        <p:txBody>
          <a:bodyPr>
            <a:noAutofit/>
          </a:bodyPr>
          <a:lstStyle/>
          <a:p>
            <a:pPr algn="just"/>
            <a:r>
              <a:rPr lang="en-US" sz="3000" b="1" dirty="0">
                <a:solidFill>
                  <a:schemeClr val="accent2">
                    <a:lumMod val="75000"/>
                  </a:schemeClr>
                </a:solidFill>
              </a:rPr>
              <a:t>Private Sub </a:t>
            </a:r>
            <a:r>
              <a:rPr lang="en-US" sz="3000" b="1" dirty="0">
                <a:solidFill>
                  <a:srgbClr val="007FDE"/>
                </a:solidFill>
              </a:rPr>
              <a:t>Option3_</a:t>
            </a:r>
            <a:r>
              <a:rPr lang="en-US" sz="3000" b="1" dirty="0">
                <a:solidFill>
                  <a:srgbClr val="00B050"/>
                </a:solidFill>
              </a:rPr>
              <a:t>Click() </a:t>
            </a:r>
          </a:p>
          <a:p>
            <a:pPr algn="just"/>
            <a:r>
              <a:rPr lang="en-US" sz="3000" b="1" dirty="0">
                <a:solidFill>
                  <a:srgbClr val="FF0000"/>
                </a:solidFill>
              </a:rPr>
              <a:t>Form1.</a:t>
            </a:r>
            <a:r>
              <a:rPr lang="en-US" sz="3000" b="1" dirty="0"/>
              <a:t>BackColor</a:t>
            </a:r>
            <a:r>
              <a:rPr lang="en-US" sz="3000" dirty="0"/>
              <a:t> = </a:t>
            </a:r>
            <a:r>
              <a:rPr lang="en-US" sz="3000" dirty="0" err="1"/>
              <a:t>vbRed</a:t>
            </a:r>
            <a:r>
              <a:rPr lang="en-US" sz="3000" dirty="0"/>
              <a:t> </a:t>
            </a:r>
          </a:p>
          <a:p>
            <a:pPr algn="just"/>
            <a:r>
              <a:rPr lang="en-US" sz="3000" b="1" dirty="0">
                <a:solidFill>
                  <a:schemeClr val="accent2">
                    <a:lumMod val="75000"/>
                  </a:schemeClr>
                </a:solidFill>
              </a:rPr>
              <a:t>End Sub</a:t>
            </a:r>
          </a:p>
          <a:p>
            <a:pPr algn="just"/>
            <a:r>
              <a:rPr lang="en-US" sz="3000" b="1" dirty="0">
                <a:solidFill>
                  <a:srgbClr val="00B050"/>
                </a:solidFill>
              </a:rPr>
              <a:t>3.5.1 Check box control </a:t>
            </a:r>
          </a:p>
          <a:p>
            <a:pPr algn="just"/>
            <a:r>
              <a:rPr lang="en-US" sz="3000" dirty="0"/>
              <a:t>When the Check Box is checked, its value is set to </a:t>
            </a:r>
            <a:r>
              <a:rPr lang="en-US" sz="3000" b="1" dirty="0">
                <a:solidFill>
                  <a:srgbClr val="FF0000"/>
                </a:solidFill>
              </a:rPr>
              <a:t>1</a:t>
            </a:r>
            <a:r>
              <a:rPr lang="en-US" sz="3000" dirty="0"/>
              <a:t> otherwise it is set to </a:t>
            </a:r>
            <a:r>
              <a:rPr lang="en-US" sz="3000" b="1" dirty="0">
                <a:solidFill>
                  <a:srgbClr val="FF0000"/>
                </a:solidFill>
              </a:rPr>
              <a:t>0</a:t>
            </a:r>
            <a:r>
              <a:rPr lang="en-US" sz="3000" dirty="0"/>
              <a:t>. </a:t>
            </a:r>
          </a:p>
          <a:p>
            <a:pPr algn="just"/>
            <a:r>
              <a:rPr lang="en-US" sz="3000" dirty="0"/>
              <a:t>For example, the program will change the background color of the form to red when the check box is unchecked and it will change to blue when the check box is checked. </a:t>
            </a:r>
          </a:p>
          <a:p>
            <a:pPr algn="just"/>
            <a:r>
              <a:rPr lang="en-US" sz="3000" dirty="0"/>
              <a:t>Steps to add </a:t>
            </a:r>
            <a:r>
              <a:rPr lang="en-US" sz="3000" dirty="0" err="1"/>
              <a:t>CheckBox</a:t>
            </a:r>
            <a:r>
              <a:rPr lang="en-US" sz="3000" dirty="0"/>
              <a:t> manually </a:t>
            </a:r>
          </a:p>
          <a:p>
            <a:pPr algn="just"/>
            <a:r>
              <a:rPr lang="en-US" sz="3000" b="1" dirty="0">
                <a:solidFill>
                  <a:srgbClr val="FF0000"/>
                </a:solidFill>
              </a:rPr>
              <a:t>Step 1: </a:t>
            </a:r>
            <a:r>
              <a:rPr lang="en-US" sz="3000" dirty="0"/>
              <a:t>Click on the </a:t>
            </a:r>
            <a:r>
              <a:rPr lang="en-US" sz="3000" dirty="0" err="1"/>
              <a:t>CheckBox</a:t>
            </a:r>
            <a:r>
              <a:rPr lang="en-US" sz="3000" dirty="0"/>
              <a:t> icon on the toolbox </a:t>
            </a:r>
          </a:p>
          <a:p>
            <a:pPr algn="just"/>
            <a:r>
              <a:rPr lang="en-US" sz="3000" b="1" dirty="0">
                <a:solidFill>
                  <a:srgbClr val="FF0000"/>
                </a:solidFill>
              </a:rPr>
              <a:t>Step 2: </a:t>
            </a:r>
            <a:r>
              <a:rPr lang="en-US" sz="3000" dirty="0"/>
              <a:t>Drag and drop a </a:t>
            </a:r>
            <a:r>
              <a:rPr lang="en-US" sz="3000" dirty="0" err="1"/>
              <a:t>CheckBox</a:t>
            </a:r>
            <a:r>
              <a:rPr lang="en-US" sz="3000" dirty="0"/>
              <a:t> control in the form </a:t>
            </a:r>
          </a:p>
          <a:p>
            <a:pPr algn="just"/>
            <a:r>
              <a:rPr lang="en-US" sz="3000" b="1" dirty="0">
                <a:solidFill>
                  <a:srgbClr val="FF0000"/>
                </a:solidFill>
              </a:rPr>
              <a:t>Step 3: </a:t>
            </a:r>
            <a:r>
              <a:rPr lang="en-US" sz="3000" dirty="0"/>
              <a:t>Set Properties for </a:t>
            </a:r>
            <a:r>
              <a:rPr lang="en-US" sz="3000" dirty="0" err="1"/>
              <a:t>CheckBox</a:t>
            </a:r>
            <a:r>
              <a:rPr lang="en-US" sz="3000" dirty="0"/>
              <a:t> </a:t>
            </a:r>
          </a:p>
        </p:txBody>
      </p:sp>
      <p:pic>
        <p:nvPicPr>
          <p:cNvPr id="5" name="Picture 4">
            <a:extLst>
              <a:ext uri="{FF2B5EF4-FFF2-40B4-BE49-F238E27FC236}">
                <a16:creationId xmlns:a16="http://schemas.microsoft.com/office/drawing/2014/main" id="{7233B63C-EBBD-5B0B-7E1E-918B37219E2B}"/>
              </a:ext>
            </a:extLst>
          </p:cNvPr>
          <p:cNvPicPr>
            <a:picLocks noChangeAspect="1"/>
          </p:cNvPicPr>
          <p:nvPr/>
        </p:nvPicPr>
        <p:blipFill>
          <a:blip r:embed="rId2"/>
          <a:stretch>
            <a:fillRect/>
          </a:stretch>
        </p:blipFill>
        <p:spPr>
          <a:xfrm>
            <a:off x="5825423" y="82514"/>
            <a:ext cx="2752725" cy="2065264"/>
          </a:xfrm>
          <a:prstGeom prst="rect">
            <a:avLst/>
          </a:prstGeom>
        </p:spPr>
      </p:pic>
      <p:pic>
        <p:nvPicPr>
          <p:cNvPr id="7" name="Picture 6">
            <a:extLst>
              <a:ext uri="{FF2B5EF4-FFF2-40B4-BE49-F238E27FC236}">
                <a16:creationId xmlns:a16="http://schemas.microsoft.com/office/drawing/2014/main" id="{0F80D92C-2DA2-F027-276D-45F09EAED0F7}"/>
              </a:ext>
            </a:extLst>
          </p:cNvPr>
          <p:cNvPicPr>
            <a:picLocks noChangeAspect="1"/>
          </p:cNvPicPr>
          <p:nvPr/>
        </p:nvPicPr>
        <p:blipFill>
          <a:blip r:embed="rId3"/>
          <a:stretch>
            <a:fillRect/>
          </a:stretch>
        </p:blipFill>
        <p:spPr>
          <a:xfrm>
            <a:off x="155945" y="82514"/>
            <a:ext cx="5745125" cy="6475227"/>
          </a:xfrm>
          <a:prstGeom prst="rect">
            <a:avLst/>
          </a:prstGeom>
        </p:spPr>
      </p:pic>
    </p:spTree>
    <p:extLst>
      <p:ext uri="{BB962C8B-B14F-4D97-AF65-F5344CB8AC3E}">
        <p14:creationId xmlns:p14="http://schemas.microsoft.com/office/powerpoint/2010/main" val="27864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D740FD-836A-06C7-528C-20E87E105119}"/>
              </a:ext>
            </a:extLst>
          </p:cNvPr>
          <p:cNvSpPr>
            <a:spLocks noGrp="1"/>
          </p:cNvSpPr>
          <p:nvPr>
            <p:ph idx="1"/>
          </p:nvPr>
        </p:nvSpPr>
        <p:spPr>
          <a:xfrm>
            <a:off x="223284" y="212652"/>
            <a:ext cx="11600121" cy="6262576"/>
          </a:xfrm>
        </p:spPr>
        <p:txBody>
          <a:bodyPr>
            <a:normAutofit/>
          </a:bodyPr>
          <a:lstStyle/>
          <a:p>
            <a:r>
              <a:rPr lang="en-US" sz="3200" dirty="0"/>
              <a:t>Source code </a:t>
            </a:r>
          </a:p>
          <a:p>
            <a:r>
              <a:rPr lang="en-US" sz="3200" b="1" dirty="0">
                <a:solidFill>
                  <a:schemeClr val="accent2">
                    <a:lumMod val="75000"/>
                  </a:schemeClr>
                </a:solidFill>
              </a:rPr>
              <a:t>Private Sub </a:t>
            </a:r>
            <a:r>
              <a:rPr lang="en-US" sz="3200" b="1" dirty="0">
                <a:solidFill>
                  <a:srgbClr val="007FDE"/>
                </a:solidFill>
              </a:rPr>
              <a:t>Check1_</a:t>
            </a:r>
            <a:r>
              <a:rPr lang="en-US" sz="3200" b="1" dirty="0">
                <a:solidFill>
                  <a:srgbClr val="00B050"/>
                </a:solidFill>
              </a:rPr>
              <a:t>Click ()  </a:t>
            </a:r>
          </a:p>
          <a:p>
            <a:r>
              <a:rPr lang="en-US" sz="3200" b="1" dirty="0">
                <a:solidFill>
                  <a:srgbClr val="FF0000"/>
                </a:solidFill>
              </a:rPr>
              <a:t>Text1.</a:t>
            </a:r>
            <a:r>
              <a:rPr lang="en-US" sz="3200" b="1" dirty="0"/>
              <a:t>FontBold </a:t>
            </a:r>
            <a:r>
              <a:rPr lang="en-US" sz="3200" dirty="0"/>
              <a:t>= </a:t>
            </a:r>
            <a:r>
              <a:rPr lang="en-US" sz="3200" b="1" dirty="0">
                <a:solidFill>
                  <a:srgbClr val="8D42C6"/>
                </a:solidFill>
              </a:rPr>
              <a:t>Check1.</a:t>
            </a:r>
            <a:r>
              <a:rPr lang="en-US" sz="3200" dirty="0"/>
              <a:t>Value  </a:t>
            </a:r>
          </a:p>
          <a:p>
            <a:r>
              <a:rPr lang="en-US" sz="3200" b="1" dirty="0">
                <a:solidFill>
                  <a:schemeClr val="accent2">
                    <a:lumMod val="75000"/>
                  </a:schemeClr>
                </a:solidFill>
              </a:rPr>
              <a:t>End Sub </a:t>
            </a:r>
          </a:p>
          <a:p>
            <a:r>
              <a:rPr lang="en-US" sz="3200" b="1" dirty="0">
                <a:solidFill>
                  <a:schemeClr val="accent2">
                    <a:lumMod val="75000"/>
                  </a:schemeClr>
                </a:solidFill>
              </a:rPr>
              <a:t>Private Sub </a:t>
            </a:r>
            <a:r>
              <a:rPr lang="en-US" sz="3200" b="1" dirty="0">
                <a:solidFill>
                  <a:srgbClr val="007FDE"/>
                </a:solidFill>
              </a:rPr>
              <a:t>Check2_</a:t>
            </a:r>
            <a:r>
              <a:rPr lang="en-US" sz="3200" b="1" dirty="0">
                <a:solidFill>
                  <a:srgbClr val="00B050"/>
                </a:solidFill>
              </a:rPr>
              <a:t>Click ()  </a:t>
            </a:r>
          </a:p>
          <a:p>
            <a:r>
              <a:rPr lang="en-US" sz="3200" b="1" dirty="0">
                <a:solidFill>
                  <a:srgbClr val="FF0000"/>
                </a:solidFill>
              </a:rPr>
              <a:t>Text1.</a:t>
            </a:r>
            <a:r>
              <a:rPr lang="en-US" sz="3200" b="1" dirty="0"/>
              <a:t>FontItalic</a:t>
            </a:r>
            <a:r>
              <a:rPr lang="en-US" sz="3200" dirty="0"/>
              <a:t> = </a:t>
            </a:r>
            <a:r>
              <a:rPr lang="en-US" sz="3200" b="1" dirty="0">
                <a:solidFill>
                  <a:srgbClr val="8D42C6"/>
                </a:solidFill>
              </a:rPr>
              <a:t>Check2.</a:t>
            </a:r>
            <a:r>
              <a:rPr lang="en-US" sz="3200" dirty="0"/>
              <a:t>Value  </a:t>
            </a:r>
          </a:p>
          <a:p>
            <a:r>
              <a:rPr lang="en-US" sz="3200" b="1" dirty="0">
                <a:solidFill>
                  <a:schemeClr val="accent2">
                    <a:lumMod val="75000"/>
                  </a:schemeClr>
                </a:solidFill>
              </a:rPr>
              <a:t>End Sub </a:t>
            </a:r>
          </a:p>
          <a:p>
            <a:r>
              <a:rPr lang="en-US" sz="3200" b="1" dirty="0">
                <a:solidFill>
                  <a:schemeClr val="accent2">
                    <a:lumMod val="75000"/>
                  </a:schemeClr>
                </a:solidFill>
              </a:rPr>
              <a:t>Private Sub </a:t>
            </a:r>
            <a:r>
              <a:rPr lang="en-US" sz="3200" b="1" dirty="0">
                <a:solidFill>
                  <a:srgbClr val="007FDE"/>
                </a:solidFill>
              </a:rPr>
              <a:t>Check3_</a:t>
            </a:r>
            <a:r>
              <a:rPr lang="en-US" sz="3200" b="1" dirty="0">
                <a:solidFill>
                  <a:srgbClr val="00B050"/>
                </a:solidFill>
              </a:rPr>
              <a:t>Click ()  </a:t>
            </a:r>
          </a:p>
          <a:p>
            <a:r>
              <a:rPr lang="en-US" sz="3200" b="1" dirty="0">
                <a:solidFill>
                  <a:srgbClr val="FF0000"/>
                </a:solidFill>
              </a:rPr>
              <a:t>Text1.</a:t>
            </a:r>
            <a:r>
              <a:rPr lang="en-US" sz="3200" b="1" dirty="0"/>
              <a:t>FontUnderline</a:t>
            </a:r>
            <a:r>
              <a:rPr lang="en-US" sz="3200" dirty="0"/>
              <a:t> = </a:t>
            </a:r>
            <a:r>
              <a:rPr lang="en-US" sz="3200" b="1" dirty="0">
                <a:solidFill>
                  <a:srgbClr val="8D42C6"/>
                </a:solidFill>
              </a:rPr>
              <a:t>Check3.</a:t>
            </a:r>
            <a:r>
              <a:rPr lang="en-US" sz="3200" b="1" dirty="0">
                <a:solidFill>
                  <a:srgbClr val="00B050"/>
                </a:solidFill>
              </a:rPr>
              <a:t>Value</a:t>
            </a:r>
            <a:r>
              <a:rPr lang="en-US" sz="3200" dirty="0"/>
              <a:t>  </a:t>
            </a:r>
          </a:p>
          <a:p>
            <a:r>
              <a:rPr lang="en-US" sz="3200" b="1" dirty="0">
                <a:solidFill>
                  <a:schemeClr val="accent2">
                    <a:lumMod val="75000"/>
                  </a:schemeClr>
                </a:solidFill>
              </a:rPr>
              <a:t>End Sub </a:t>
            </a:r>
          </a:p>
        </p:txBody>
      </p:sp>
      <p:pic>
        <p:nvPicPr>
          <p:cNvPr id="5" name="Picture 4">
            <a:extLst>
              <a:ext uri="{FF2B5EF4-FFF2-40B4-BE49-F238E27FC236}">
                <a16:creationId xmlns:a16="http://schemas.microsoft.com/office/drawing/2014/main" id="{BCB8FCF2-842B-1342-8219-8BB3CDA67D25}"/>
              </a:ext>
            </a:extLst>
          </p:cNvPr>
          <p:cNvPicPr>
            <a:picLocks noChangeAspect="1"/>
          </p:cNvPicPr>
          <p:nvPr/>
        </p:nvPicPr>
        <p:blipFill>
          <a:blip r:embed="rId2"/>
          <a:stretch>
            <a:fillRect/>
          </a:stretch>
        </p:blipFill>
        <p:spPr>
          <a:xfrm>
            <a:off x="5821324" y="76862"/>
            <a:ext cx="2801680" cy="3267078"/>
          </a:xfrm>
          <a:prstGeom prst="rect">
            <a:avLst/>
          </a:prstGeom>
        </p:spPr>
      </p:pic>
      <p:pic>
        <p:nvPicPr>
          <p:cNvPr id="7" name="Picture 6">
            <a:extLst>
              <a:ext uri="{FF2B5EF4-FFF2-40B4-BE49-F238E27FC236}">
                <a16:creationId xmlns:a16="http://schemas.microsoft.com/office/drawing/2014/main" id="{E11BCCF1-6902-C9E8-6391-4B931DF650D2}"/>
              </a:ext>
            </a:extLst>
          </p:cNvPr>
          <p:cNvPicPr>
            <a:picLocks noChangeAspect="1"/>
          </p:cNvPicPr>
          <p:nvPr/>
        </p:nvPicPr>
        <p:blipFill>
          <a:blip r:embed="rId3"/>
          <a:stretch>
            <a:fillRect/>
          </a:stretch>
        </p:blipFill>
        <p:spPr>
          <a:xfrm>
            <a:off x="8708066" y="76862"/>
            <a:ext cx="3115340" cy="3267078"/>
          </a:xfrm>
          <a:prstGeom prst="rect">
            <a:avLst/>
          </a:prstGeom>
        </p:spPr>
      </p:pic>
      <p:pic>
        <p:nvPicPr>
          <p:cNvPr id="9" name="Picture 8">
            <a:extLst>
              <a:ext uri="{FF2B5EF4-FFF2-40B4-BE49-F238E27FC236}">
                <a16:creationId xmlns:a16="http://schemas.microsoft.com/office/drawing/2014/main" id="{1C343129-E90B-526A-E258-A21D3625C024}"/>
              </a:ext>
            </a:extLst>
          </p:cNvPr>
          <p:cNvPicPr>
            <a:picLocks noChangeAspect="1"/>
          </p:cNvPicPr>
          <p:nvPr/>
        </p:nvPicPr>
        <p:blipFill>
          <a:blip r:embed="rId4"/>
          <a:stretch>
            <a:fillRect/>
          </a:stretch>
        </p:blipFill>
        <p:spPr>
          <a:xfrm>
            <a:off x="8708066" y="3429000"/>
            <a:ext cx="3115340" cy="3267078"/>
          </a:xfrm>
          <a:prstGeom prst="rect">
            <a:avLst/>
          </a:prstGeom>
        </p:spPr>
      </p:pic>
    </p:spTree>
    <p:extLst>
      <p:ext uri="{BB962C8B-B14F-4D97-AF65-F5344CB8AC3E}">
        <p14:creationId xmlns:p14="http://schemas.microsoft.com/office/powerpoint/2010/main" val="390197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A55DA3-A431-9EA5-B9B6-569E23552F26}"/>
              </a:ext>
            </a:extLst>
          </p:cNvPr>
          <p:cNvSpPr>
            <a:spLocks noGrp="1"/>
          </p:cNvSpPr>
          <p:nvPr>
            <p:ph idx="1"/>
          </p:nvPr>
        </p:nvSpPr>
        <p:spPr>
          <a:xfrm>
            <a:off x="202019" y="212650"/>
            <a:ext cx="11727711" cy="6411433"/>
          </a:xfrm>
        </p:spPr>
        <p:txBody>
          <a:bodyPr/>
          <a:lstStyle/>
          <a:p>
            <a:r>
              <a:rPr lang="en-US" b="1" dirty="0">
                <a:solidFill>
                  <a:srgbClr val="00B050"/>
                </a:solidFill>
              </a:rPr>
              <a:t>3.5.2 Command button </a:t>
            </a:r>
          </a:p>
          <a:p>
            <a:r>
              <a:rPr lang="en-US" dirty="0"/>
              <a:t>To make the button functional, the user should add some code. </a:t>
            </a:r>
          </a:p>
          <a:p>
            <a:r>
              <a:rPr lang="en-US" dirty="0"/>
              <a:t>To do this: Double click on command tool then code form appears.</a:t>
            </a:r>
          </a:p>
          <a:p>
            <a:endParaRPr lang="en-US" dirty="0"/>
          </a:p>
          <a:p>
            <a:endParaRPr lang="en-US" dirty="0"/>
          </a:p>
        </p:txBody>
      </p:sp>
      <p:pic>
        <p:nvPicPr>
          <p:cNvPr id="5" name="Picture 4">
            <a:extLst>
              <a:ext uri="{FF2B5EF4-FFF2-40B4-BE49-F238E27FC236}">
                <a16:creationId xmlns:a16="http://schemas.microsoft.com/office/drawing/2014/main" id="{5C8DB26E-952D-92EB-EFB3-DEEA77107FE7}"/>
              </a:ext>
            </a:extLst>
          </p:cNvPr>
          <p:cNvPicPr>
            <a:picLocks noChangeAspect="1"/>
          </p:cNvPicPr>
          <p:nvPr/>
        </p:nvPicPr>
        <p:blipFill>
          <a:blip r:embed="rId2"/>
          <a:stretch>
            <a:fillRect/>
          </a:stretch>
        </p:blipFill>
        <p:spPr>
          <a:xfrm>
            <a:off x="382772" y="1722474"/>
            <a:ext cx="11238613" cy="4901609"/>
          </a:xfrm>
          <a:prstGeom prst="rect">
            <a:avLst/>
          </a:prstGeom>
        </p:spPr>
      </p:pic>
    </p:spTree>
    <p:extLst>
      <p:ext uri="{BB962C8B-B14F-4D97-AF65-F5344CB8AC3E}">
        <p14:creationId xmlns:p14="http://schemas.microsoft.com/office/powerpoint/2010/main" val="350149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A7C439-1D0D-D2F9-7B32-EE08310A23EF}"/>
              </a:ext>
            </a:extLst>
          </p:cNvPr>
          <p:cNvSpPr>
            <a:spLocks noGrp="1"/>
          </p:cNvSpPr>
          <p:nvPr>
            <p:ph idx="1"/>
          </p:nvPr>
        </p:nvSpPr>
        <p:spPr>
          <a:xfrm>
            <a:off x="127591" y="265814"/>
            <a:ext cx="11887200" cy="6337005"/>
          </a:xfrm>
        </p:spPr>
        <p:txBody>
          <a:bodyPr>
            <a:normAutofit/>
          </a:bodyPr>
          <a:lstStyle/>
          <a:p>
            <a:pPr algn="just"/>
            <a:r>
              <a:rPr lang="en-US" sz="3200" b="1" dirty="0">
                <a:solidFill>
                  <a:srgbClr val="007FDE"/>
                </a:solidFill>
              </a:rPr>
              <a:t>3.5.3. Image box </a:t>
            </a:r>
          </a:p>
          <a:p>
            <a:pPr algn="just"/>
            <a:r>
              <a:rPr lang="en-US" sz="3200" dirty="0"/>
              <a:t>The </a:t>
            </a:r>
            <a:r>
              <a:rPr lang="en-US" sz="3200" b="1" dirty="0">
                <a:solidFill>
                  <a:srgbClr val="00B050"/>
                </a:solidFill>
              </a:rPr>
              <a:t>Image Box </a:t>
            </a:r>
            <a:r>
              <a:rPr lang="en-US" sz="3200" dirty="0"/>
              <a:t>is another control that handles images and pictures. </a:t>
            </a:r>
          </a:p>
          <a:p>
            <a:pPr algn="just"/>
            <a:r>
              <a:rPr lang="en-US" sz="3200" dirty="0"/>
              <a:t>However, there is one difference, that an Image can be resized. </a:t>
            </a:r>
          </a:p>
          <a:p>
            <a:pPr algn="just"/>
            <a:r>
              <a:rPr lang="en-US" sz="3200" dirty="0"/>
              <a:t>This feature </a:t>
            </a:r>
            <a:r>
              <a:rPr lang="en-US" sz="3200" b="1" dirty="0"/>
              <a:t>is not available </a:t>
            </a:r>
            <a:r>
              <a:rPr lang="en-US" sz="3200" dirty="0"/>
              <a:t>in the </a:t>
            </a:r>
            <a:r>
              <a:rPr lang="en-US" sz="3200" b="1" dirty="0">
                <a:solidFill>
                  <a:srgbClr val="00B050"/>
                </a:solidFill>
              </a:rPr>
              <a:t>Picture Box</a:t>
            </a:r>
            <a:r>
              <a:rPr lang="en-US" sz="3200" dirty="0"/>
              <a:t>. </a:t>
            </a:r>
          </a:p>
          <a:p>
            <a:pPr algn="just"/>
            <a:r>
              <a:rPr lang="en-US" sz="3200" dirty="0"/>
              <a:t>The syntax is as follows: </a:t>
            </a:r>
          </a:p>
          <a:p>
            <a:pPr algn="just"/>
            <a:r>
              <a:rPr lang="en-US" sz="3200" b="1" dirty="0">
                <a:solidFill>
                  <a:srgbClr val="FF0000"/>
                </a:solidFill>
              </a:rPr>
              <a:t>Picture1.</a:t>
            </a:r>
            <a:r>
              <a:rPr lang="en-US" sz="3200" b="1" dirty="0"/>
              <a:t>Picture </a:t>
            </a:r>
            <a:r>
              <a:rPr lang="en-US" sz="3200" dirty="0"/>
              <a:t>= </a:t>
            </a:r>
            <a:r>
              <a:rPr lang="en-US" sz="3200" b="1" dirty="0" err="1">
                <a:solidFill>
                  <a:srgbClr val="00B050"/>
                </a:solidFill>
              </a:rPr>
              <a:t>LoadPicture</a:t>
            </a:r>
            <a:r>
              <a:rPr lang="en-US" sz="3200" b="1" dirty="0">
                <a:solidFill>
                  <a:srgbClr val="00B050"/>
                </a:solidFill>
              </a:rPr>
              <a:t>(</a:t>
            </a:r>
            <a:r>
              <a:rPr lang="en-US" sz="3200" b="1" dirty="0">
                <a:solidFill>
                  <a:srgbClr val="00B0F0"/>
                </a:solidFill>
              </a:rPr>
              <a:t>"C:\test.bmp</a:t>
            </a:r>
            <a:r>
              <a:rPr lang="en-US" sz="3200" dirty="0">
                <a:solidFill>
                  <a:srgbClr val="00B0F0"/>
                </a:solidFill>
              </a:rPr>
              <a:t>"</a:t>
            </a:r>
            <a:r>
              <a:rPr lang="en-US" sz="3200" b="1" dirty="0">
                <a:solidFill>
                  <a:srgbClr val="00B050"/>
                </a:solidFill>
              </a:rPr>
              <a:t>)</a:t>
            </a:r>
          </a:p>
          <a:p>
            <a:pPr algn="just"/>
            <a:r>
              <a:rPr lang="en-US" sz="3200" b="1" dirty="0">
                <a:solidFill>
                  <a:srgbClr val="007FDE"/>
                </a:solidFill>
              </a:rPr>
              <a:t>3.5.4 Timer </a:t>
            </a:r>
          </a:p>
          <a:p>
            <a:pPr algn="just"/>
            <a:r>
              <a:rPr lang="en-US" sz="3200" dirty="0"/>
              <a:t>When we need to perform tasks at regular interval, we can use </a:t>
            </a:r>
            <a:r>
              <a:rPr lang="en-US" sz="3200" b="1" dirty="0">
                <a:solidFill>
                  <a:srgbClr val="FF0000"/>
                </a:solidFill>
              </a:rPr>
              <a:t>Timer </a:t>
            </a:r>
          </a:p>
          <a:p>
            <a:pPr algn="just"/>
            <a:r>
              <a:rPr lang="en-US" sz="3200" b="1" dirty="0"/>
              <a:t>Timer syntax: </a:t>
            </a:r>
          </a:p>
          <a:p>
            <a:pPr algn="just"/>
            <a:r>
              <a:rPr lang="en-US" sz="3200" b="1" dirty="0">
                <a:solidFill>
                  <a:srgbClr val="00B050"/>
                </a:solidFill>
              </a:rPr>
              <a:t>Label1</a:t>
            </a:r>
            <a:r>
              <a:rPr lang="en-US" sz="3200" dirty="0"/>
              <a:t>.</a:t>
            </a:r>
            <a:r>
              <a:rPr lang="en-US" sz="3200" b="1" dirty="0"/>
              <a:t>Caption </a:t>
            </a:r>
            <a:r>
              <a:rPr lang="en-US" sz="3200" dirty="0"/>
              <a:t>= </a:t>
            </a:r>
            <a:r>
              <a:rPr lang="en-US" sz="3200" b="1" dirty="0">
                <a:solidFill>
                  <a:srgbClr val="FF0000"/>
                </a:solidFill>
              </a:rPr>
              <a:t>Time</a:t>
            </a:r>
            <a:r>
              <a:rPr lang="en-US" sz="3200" dirty="0"/>
              <a:t> </a:t>
            </a:r>
            <a:endParaRPr lang="en-US" sz="3200" b="1" dirty="0">
              <a:solidFill>
                <a:srgbClr val="00B050"/>
              </a:solidFill>
            </a:endParaRPr>
          </a:p>
        </p:txBody>
      </p:sp>
      <p:pic>
        <p:nvPicPr>
          <p:cNvPr id="5" name="Picture 4">
            <a:extLst>
              <a:ext uri="{FF2B5EF4-FFF2-40B4-BE49-F238E27FC236}">
                <a16:creationId xmlns:a16="http://schemas.microsoft.com/office/drawing/2014/main" id="{313063E3-6AF9-9B0D-520A-1BE3C93D4FF3}"/>
              </a:ext>
            </a:extLst>
          </p:cNvPr>
          <p:cNvPicPr>
            <a:picLocks noChangeAspect="1"/>
          </p:cNvPicPr>
          <p:nvPr/>
        </p:nvPicPr>
        <p:blipFill>
          <a:blip r:embed="rId2"/>
          <a:stretch>
            <a:fillRect/>
          </a:stretch>
        </p:blipFill>
        <p:spPr>
          <a:xfrm>
            <a:off x="251637" y="255181"/>
            <a:ext cx="11688726" cy="6035194"/>
          </a:xfrm>
          <a:prstGeom prst="rect">
            <a:avLst/>
          </a:prstGeom>
        </p:spPr>
      </p:pic>
    </p:spTree>
    <p:extLst>
      <p:ext uri="{BB962C8B-B14F-4D97-AF65-F5344CB8AC3E}">
        <p14:creationId xmlns:p14="http://schemas.microsoft.com/office/powerpoint/2010/main" val="137486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A8BBCC-5E0B-45B6-A06E-F097CE897590}"/>
              </a:ext>
            </a:extLst>
          </p:cNvPr>
          <p:cNvSpPr>
            <a:spLocks noGrp="1"/>
          </p:cNvSpPr>
          <p:nvPr>
            <p:ph idx="1"/>
          </p:nvPr>
        </p:nvSpPr>
        <p:spPr>
          <a:xfrm>
            <a:off x="148856" y="138223"/>
            <a:ext cx="11897831" cy="6528391"/>
          </a:xfrm>
        </p:spPr>
        <p:txBody>
          <a:bodyPr>
            <a:normAutofit/>
          </a:bodyPr>
          <a:lstStyle/>
          <a:p>
            <a:pPr algn="just"/>
            <a:r>
              <a:rPr lang="en-US" sz="3200" b="1" dirty="0">
                <a:solidFill>
                  <a:srgbClr val="007FDE"/>
                </a:solidFill>
              </a:rPr>
              <a:t>3.6. Controls in Visual Basic: </a:t>
            </a:r>
            <a:r>
              <a:rPr lang="en-US" sz="3200" b="1" dirty="0" err="1">
                <a:solidFill>
                  <a:srgbClr val="007FDE"/>
                </a:solidFill>
              </a:rPr>
              <a:t>ComboBox</a:t>
            </a:r>
            <a:r>
              <a:rPr lang="en-US" sz="3200" b="1" dirty="0">
                <a:solidFill>
                  <a:srgbClr val="007FDE"/>
                </a:solidFill>
              </a:rPr>
              <a:t>, </a:t>
            </a:r>
            <a:r>
              <a:rPr lang="en-US" sz="3200" b="1" dirty="0" err="1">
                <a:solidFill>
                  <a:srgbClr val="007FDE"/>
                </a:solidFill>
              </a:rPr>
              <a:t>ListBox</a:t>
            </a:r>
            <a:r>
              <a:rPr lang="en-US" sz="3200" b="1" dirty="0">
                <a:solidFill>
                  <a:srgbClr val="007FDE"/>
                </a:solidFill>
              </a:rPr>
              <a:t> and Drive</a:t>
            </a:r>
          </a:p>
          <a:p>
            <a:pPr algn="just"/>
            <a:r>
              <a:rPr lang="en-US" sz="3200" b="1" dirty="0">
                <a:solidFill>
                  <a:srgbClr val="00B050"/>
                </a:solidFill>
              </a:rPr>
              <a:t>3.6.1. Combo Box </a:t>
            </a:r>
          </a:p>
          <a:p>
            <a:pPr algn="just"/>
            <a:r>
              <a:rPr lang="en-US" sz="3200" dirty="0"/>
              <a:t>The function of the </a:t>
            </a:r>
            <a:r>
              <a:rPr lang="en-US" sz="3200" b="1" dirty="0">
                <a:solidFill>
                  <a:srgbClr val="FF0000"/>
                </a:solidFill>
              </a:rPr>
              <a:t>Combo Box </a:t>
            </a:r>
            <a:r>
              <a:rPr lang="en-US" sz="3200" dirty="0"/>
              <a:t>is also to present a list of items where the user can click and select the items from the list.   </a:t>
            </a:r>
          </a:p>
          <a:p>
            <a:pPr algn="just"/>
            <a:endParaRPr lang="en-US" sz="3200" dirty="0"/>
          </a:p>
        </p:txBody>
      </p:sp>
      <p:pic>
        <p:nvPicPr>
          <p:cNvPr id="5" name="Picture 4">
            <a:extLst>
              <a:ext uri="{FF2B5EF4-FFF2-40B4-BE49-F238E27FC236}">
                <a16:creationId xmlns:a16="http://schemas.microsoft.com/office/drawing/2014/main" id="{BE7771F0-6CA4-26FE-3AB1-3F6B29A183E2}"/>
              </a:ext>
            </a:extLst>
          </p:cNvPr>
          <p:cNvPicPr>
            <a:picLocks noChangeAspect="1"/>
          </p:cNvPicPr>
          <p:nvPr/>
        </p:nvPicPr>
        <p:blipFill>
          <a:blip r:embed="rId2"/>
          <a:stretch>
            <a:fillRect/>
          </a:stretch>
        </p:blipFill>
        <p:spPr>
          <a:xfrm>
            <a:off x="4579089" y="625992"/>
            <a:ext cx="7464055" cy="6040622"/>
          </a:xfrm>
          <a:prstGeom prst="rect">
            <a:avLst/>
          </a:prstGeom>
        </p:spPr>
      </p:pic>
    </p:spTree>
    <p:extLst>
      <p:ext uri="{BB962C8B-B14F-4D97-AF65-F5344CB8AC3E}">
        <p14:creationId xmlns:p14="http://schemas.microsoft.com/office/powerpoint/2010/main" val="272391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228C26-AF09-53C4-294C-DF8DBFBBA774}"/>
              </a:ext>
            </a:extLst>
          </p:cNvPr>
          <p:cNvSpPr>
            <a:spLocks noGrp="1"/>
          </p:cNvSpPr>
          <p:nvPr>
            <p:ph idx="1"/>
          </p:nvPr>
        </p:nvSpPr>
        <p:spPr>
          <a:xfrm>
            <a:off x="223284" y="223284"/>
            <a:ext cx="11610754" cy="6400800"/>
          </a:xfrm>
        </p:spPr>
        <p:txBody>
          <a:bodyPr>
            <a:normAutofit lnSpcReduction="10000"/>
          </a:bodyPr>
          <a:lstStyle/>
          <a:p>
            <a:r>
              <a:rPr lang="en-US" sz="3200" b="1" dirty="0">
                <a:solidFill>
                  <a:srgbClr val="007FDE"/>
                </a:solidFill>
              </a:rPr>
              <a:t>3.6.2. List Box </a:t>
            </a:r>
          </a:p>
          <a:p>
            <a:r>
              <a:rPr lang="en-US" sz="3200" dirty="0"/>
              <a:t>The function of the </a:t>
            </a:r>
            <a:r>
              <a:rPr lang="en-US" sz="3200" b="1" dirty="0">
                <a:solidFill>
                  <a:srgbClr val="00B050"/>
                </a:solidFill>
              </a:rPr>
              <a:t>List Box </a:t>
            </a:r>
            <a:r>
              <a:rPr lang="en-US" sz="3200" dirty="0"/>
              <a:t>is to present a list of items where the user can click and select the items from the list. </a:t>
            </a:r>
          </a:p>
          <a:p>
            <a:r>
              <a:rPr lang="en-US" sz="3200" dirty="0"/>
              <a:t>In order to add items to the list, we can use the </a:t>
            </a:r>
            <a:r>
              <a:rPr lang="en-US" sz="3200" b="1" dirty="0" err="1">
                <a:solidFill>
                  <a:srgbClr val="FF0000"/>
                </a:solidFill>
              </a:rPr>
              <a:t>AddItem</a:t>
            </a:r>
            <a:r>
              <a:rPr lang="en-US" sz="3200" dirty="0"/>
              <a:t> method.</a:t>
            </a:r>
          </a:p>
          <a:p>
            <a:r>
              <a:rPr lang="en-US" sz="3200" dirty="0" err="1"/>
              <a:t>ListBox.Item.Add</a:t>
            </a:r>
            <a:r>
              <a:rPr lang="en-US" sz="3200" dirty="0"/>
              <a:t>(“Text”) </a:t>
            </a:r>
          </a:p>
          <a:p>
            <a:r>
              <a:rPr lang="en-US" sz="3200" dirty="0"/>
              <a:t>ListBox1.Items. Remove(“text”) </a:t>
            </a:r>
          </a:p>
          <a:p>
            <a:r>
              <a:rPr lang="en-US" sz="3200" dirty="0"/>
              <a:t>It is illustrated in the following example: </a:t>
            </a:r>
          </a:p>
          <a:p>
            <a:r>
              <a:rPr lang="en-US" sz="3200" b="1" dirty="0"/>
              <a:t>Private Sub </a:t>
            </a:r>
            <a:r>
              <a:rPr lang="en-US" sz="3200" dirty="0"/>
              <a:t>Form1_Load (sender As Object, e As </a:t>
            </a:r>
            <a:r>
              <a:rPr lang="en-US" sz="3200" dirty="0" err="1"/>
              <a:t>EventArgs</a:t>
            </a:r>
            <a:r>
              <a:rPr lang="en-US" sz="3200" dirty="0"/>
              <a:t>) </a:t>
            </a:r>
          </a:p>
          <a:p>
            <a:r>
              <a:rPr lang="en-US" sz="3200" dirty="0"/>
              <a:t>ListBox1.Items. Remove (“Visual Basic 6”) </a:t>
            </a:r>
          </a:p>
          <a:p>
            <a:r>
              <a:rPr lang="en-US" sz="3200" b="1" dirty="0"/>
              <a:t>End Sub </a:t>
            </a:r>
          </a:p>
          <a:p>
            <a:r>
              <a:rPr lang="en-US" sz="3200" dirty="0"/>
              <a:t>List Box contains a list of options from which user can choose. </a:t>
            </a:r>
          </a:p>
          <a:p>
            <a:r>
              <a:rPr lang="en-US" sz="3200" dirty="0"/>
              <a:t>The Selected item in a </a:t>
            </a:r>
            <a:r>
              <a:rPr lang="en-US" sz="3200" dirty="0" err="1"/>
              <a:t>ListBox</a:t>
            </a:r>
            <a:r>
              <a:rPr lang="en-US" sz="3200" dirty="0"/>
              <a:t> is given by the </a:t>
            </a:r>
            <a:r>
              <a:rPr lang="en-US" sz="3200" dirty="0" err="1"/>
              <a:t>Textproperty</a:t>
            </a:r>
            <a:r>
              <a:rPr lang="en-US" sz="3200" dirty="0"/>
              <a:t>. </a:t>
            </a:r>
          </a:p>
        </p:txBody>
      </p:sp>
      <p:pic>
        <p:nvPicPr>
          <p:cNvPr id="5" name="Picture 4">
            <a:extLst>
              <a:ext uri="{FF2B5EF4-FFF2-40B4-BE49-F238E27FC236}">
                <a16:creationId xmlns:a16="http://schemas.microsoft.com/office/drawing/2014/main" id="{66AC11C4-BF37-F76C-3046-4294F570D984}"/>
              </a:ext>
            </a:extLst>
          </p:cNvPr>
          <p:cNvPicPr>
            <a:picLocks noChangeAspect="1"/>
          </p:cNvPicPr>
          <p:nvPr/>
        </p:nvPicPr>
        <p:blipFill>
          <a:blip r:embed="rId2"/>
          <a:stretch>
            <a:fillRect/>
          </a:stretch>
        </p:blipFill>
        <p:spPr>
          <a:xfrm>
            <a:off x="100898" y="53163"/>
            <a:ext cx="9362079" cy="6741042"/>
          </a:xfrm>
          <a:prstGeom prst="rect">
            <a:avLst/>
          </a:prstGeom>
        </p:spPr>
      </p:pic>
    </p:spTree>
    <p:extLst>
      <p:ext uri="{BB962C8B-B14F-4D97-AF65-F5344CB8AC3E}">
        <p14:creationId xmlns:p14="http://schemas.microsoft.com/office/powerpoint/2010/main" val="60834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51049E-06E1-ADF7-D3A9-B7BA21F73FD2}"/>
              </a:ext>
            </a:extLst>
          </p:cNvPr>
          <p:cNvSpPr>
            <a:spLocks noGrp="1"/>
          </p:cNvSpPr>
          <p:nvPr>
            <p:ph idx="1"/>
          </p:nvPr>
        </p:nvSpPr>
        <p:spPr>
          <a:xfrm>
            <a:off x="233916" y="212651"/>
            <a:ext cx="11727712" cy="6390168"/>
          </a:xfrm>
        </p:spPr>
        <p:txBody>
          <a:bodyPr/>
          <a:lstStyle/>
          <a:p>
            <a:pPr algn="just"/>
            <a:r>
              <a:rPr lang="en-US" b="1" dirty="0">
                <a:solidFill>
                  <a:srgbClr val="007FDE"/>
                </a:solidFill>
              </a:rPr>
              <a:t>Adding items to the list </a:t>
            </a:r>
          </a:p>
          <a:p>
            <a:pPr algn="just"/>
            <a:r>
              <a:rPr lang="en-US" dirty="0"/>
              <a:t>a) Change property list from properties window: </a:t>
            </a:r>
          </a:p>
          <a:p>
            <a:pPr algn="just"/>
            <a:r>
              <a:rPr lang="en-US" dirty="0"/>
              <a:t>Open the </a:t>
            </a:r>
            <a:r>
              <a:rPr lang="en-US" b="1" dirty="0"/>
              <a:t>list properties window </a:t>
            </a:r>
            <a:r>
              <a:rPr lang="en-US" dirty="0"/>
              <a:t>and choose list property. </a:t>
            </a:r>
          </a:p>
          <a:p>
            <a:pPr algn="just"/>
            <a:r>
              <a:rPr lang="en-US" dirty="0"/>
              <a:t>Write a list of items to appear in the list box</a:t>
            </a:r>
          </a:p>
        </p:txBody>
      </p:sp>
      <p:pic>
        <p:nvPicPr>
          <p:cNvPr id="5" name="Picture 4">
            <a:extLst>
              <a:ext uri="{FF2B5EF4-FFF2-40B4-BE49-F238E27FC236}">
                <a16:creationId xmlns:a16="http://schemas.microsoft.com/office/drawing/2014/main" id="{06369249-C881-D8B0-780D-E05F138C8692}"/>
              </a:ext>
            </a:extLst>
          </p:cNvPr>
          <p:cNvPicPr>
            <a:picLocks noChangeAspect="1"/>
          </p:cNvPicPr>
          <p:nvPr/>
        </p:nvPicPr>
        <p:blipFill>
          <a:blip r:embed="rId2"/>
          <a:srcRect l="3166" t="4460" b="19459"/>
          <a:stretch>
            <a:fillRect/>
          </a:stretch>
        </p:blipFill>
        <p:spPr>
          <a:xfrm>
            <a:off x="595423" y="2169041"/>
            <a:ext cx="8452884" cy="4510169"/>
          </a:xfrm>
          <a:prstGeom prst="rect">
            <a:avLst/>
          </a:prstGeom>
        </p:spPr>
      </p:pic>
    </p:spTree>
    <p:extLst>
      <p:ext uri="{BB962C8B-B14F-4D97-AF65-F5344CB8AC3E}">
        <p14:creationId xmlns:p14="http://schemas.microsoft.com/office/powerpoint/2010/main" val="383376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8EB9FB-C17D-749B-C5B7-6D1E431D718D}"/>
              </a:ext>
            </a:extLst>
          </p:cNvPr>
          <p:cNvSpPr>
            <a:spLocks noGrp="1"/>
          </p:cNvSpPr>
          <p:nvPr>
            <p:ph idx="1"/>
          </p:nvPr>
        </p:nvSpPr>
        <p:spPr>
          <a:xfrm>
            <a:off x="255181" y="265814"/>
            <a:ext cx="11706447" cy="6390167"/>
          </a:xfrm>
        </p:spPr>
        <p:txBody>
          <a:bodyPr/>
          <a:lstStyle/>
          <a:p>
            <a:r>
              <a:rPr lang="en-US" b="1" dirty="0">
                <a:solidFill>
                  <a:srgbClr val="007FDE"/>
                </a:solidFill>
              </a:rPr>
              <a:t>3.6.3 Drive List Box </a:t>
            </a:r>
          </a:p>
          <a:p>
            <a:r>
              <a:rPr lang="en-US" dirty="0"/>
              <a:t>The </a:t>
            </a:r>
            <a:r>
              <a:rPr lang="en-US" b="1" dirty="0">
                <a:solidFill>
                  <a:srgbClr val="00B050"/>
                </a:solidFill>
              </a:rPr>
              <a:t>Drive </a:t>
            </a:r>
            <a:r>
              <a:rPr lang="en-US" b="1" dirty="0" err="1">
                <a:solidFill>
                  <a:srgbClr val="00B050"/>
                </a:solidFill>
              </a:rPr>
              <a:t>ListBox</a:t>
            </a:r>
            <a:r>
              <a:rPr lang="en-US" b="1" dirty="0">
                <a:solidFill>
                  <a:srgbClr val="00B050"/>
                </a:solidFill>
              </a:rPr>
              <a:t> </a:t>
            </a:r>
            <a:r>
              <a:rPr lang="en-US" dirty="0"/>
              <a:t>is for displaying a list of drives available in your computer. </a:t>
            </a:r>
          </a:p>
          <a:p>
            <a:endParaRPr lang="en-US" dirty="0"/>
          </a:p>
        </p:txBody>
      </p:sp>
      <p:pic>
        <p:nvPicPr>
          <p:cNvPr id="5" name="Picture 4">
            <a:extLst>
              <a:ext uri="{FF2B5EF4-FFF2-40B4-BE49-F238E27FC236}">
                <a16:creationId xmlns:a16="http://schemas.microsoft.com/office/drawing/2014/main" id="{9E1CEE0B-582B-1BA6-156E-7ADB5ADC15FA}"/>
              </a:ext>
            </a:extLst>
          </p:cNvPr>
          <p:cNvPicPr>
            <a:picLocks noChangeAspect="1"/>
          </p:cNvPicPr>
          <p:nvPr/>
        </p:nvPicPr>
        <p:blipFill>
          <a:blip r:embed="rId2"/>
          <a:stretch>
            <a:fillRect/>
          </a:stretch>
        </p:blipFill>
        <p:spPr>
          <a:xfrm>
            <a:off x="949960" y="1351662"/>
            <a:ext cx="10292080" cy="4724018"/>
          </a:xfrm>
          <a:prstGeom prst="rect">
            <a:avLst/>
          </a:prstGeom>
        </p:spPr>
      </p:pic>
    </p:spTree>
    <p:extLst>
      <p:ext uri="{BB962C8B-B14F-4D97-AF65-F5344CB8AC3E}">
        <p14:creationId xmlns:p14="http://schemas.microsoft.com/office/powerpoint/2010/main" val="322225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8A3B85-B51E-C420-4118-66F966B0C459}"/>
              </a:ext>
            </a:extLst>
          </p:cNvPr>
          <p:cNvSpPr>
            <a:spLocks noGrp="1"/>
          </p:cNvSpPr>
          <p:nvPr>
            <p:ph idx="1"/>
          </p:nvPr>
        </p:nvSpPr>
        <p:spPr>
          <a:xfrm>
            <a:off x="182880" y="213360"/>
            <a:ext cx="11765280" cy="6431280"/>
          </a:xfrm>
        </p:spPr>
        <p:txBody>
          <a:bodyPr>
            <a:normAutofit/>
          </a:bodyPr>
          <a:lstStyle/>
          <a:p>
            <a:pPr algn="ctr"/>
            <a:r>
              <a:rPr lang="en-US" sz="3200" b="1" dirty="0">
                <a:solidFill>
                  <a:srgbClr val="007FDE"/>
                </a:solidFill>
              </a:rPr>
              <a:t>3.7. Controls in Visual Basic: Frame, Picture Box, File system and director list box  </a:t>
            </a:r>
          </a:p>
          <a:p>
            <a:r>
              <a:rPr lang="en-US" sz="3200" b="1" dirty="0">
                <a:solidFill>
                  <a:srgbClr val="00B050"/>
                </a:solidFill>
              </a:rPr>
              <a:t>3.7.1. Frame </a:t>
            </a:r>
          </a:p>
          <a:p>
            <a:r>
              <a:rPr lang="en-US" sz="3200" dirty="0"/>
              <a:t>If you want to create a </a:t>
            </a:r>
            <a:r>
              <a:rPr lang="en-US" sz="3200" b="1" dirty="0"/>
              <a:t>group of controls </a:t>
            </a:r>
            <a:r>
              <a:rPr lang="en-US" sz="3200" dirty="0"/>
              <a:t>that work together, you must first </a:t>
            </a:r>
            <a:r>
              <a:rPr lang="en-US" sz="3200" b="1" dirty="0"/>
              <a:t>create a frame </a:t>
            </a:r>
            <a:r>
              <a:rPr lang="en-US" sz="3200" dirty="0"/>
              <a:t>for the controls. </a:t>
            </a:r>
          </a:p>
          <a:p>
            <a:r>
              <a:rPr lang="en-US" sz="3200" dirty="0"/>
              <a:t>Steps to add Frame: </a:t>
            </a:r>
          </a:p>
          <a:p>
            <a:r>
              <a:rPr lang="en-US" sz="3200" b="1" dirty="0">
                <a:solidFill>
                  <a:srgbClr val="FF0000"/>
                </a:solidFill>
              </a:rPr>
              <a:t>Step 1: </a:t>
            </a:r>
            <a:r>
              <a:rPr lang="en-US" sz="3200" dirty="0"/>
              <a:t>Click on the </a:t>
            </a:r>
            <a:r>
              <a:rPr lang="en-US" sz="3200" b="1" dirty="0">
                <a:solidFill>
                  <a:srgbClr val="00B050"/>
                </a:solidFill>
              </a:rPr>
              <a:t>Frame</a:t>
            </a:r>
            <a:r>
              <a:rPr lang="en-US" sz="3200" dirty="0"/>
              <a:t> icon on the toolbox </a:t>
            </a:r>
          </a:p>
          <a:p>
            <a:r>
              <a:rPr lang="en-US" sz="3200" b="1" dirty="0">
                <a:solidFill>
                  <a:srgbClr val="FF0000"/>
                </a:solidFill>
              </a:rPr>
              <a:t>Step 2: </a:t>
            </a:r>
            <a:r>
              <a:rPr lang="en-US" sz="3200" b="1" dirty="0"/>
              <a:t>Drag</a:t>
            </a:r>
            <a:r>
              <a:rPr lang="en-US" sz="3200" dirty="0"/>
              <a:t> and </a:t>
            </a:r>
            <a:r>
              <a:rPr lang="en-US" sz="3200" b="1" dirty="0"/>
              <a:t>drop</a:t>
            </a:r>
            <a:r>
              <a:rPr lang="en-US" sz="3200" dirty="0"/>
              <a:t> a </a:t>
            </a:r>
            <a:r>
              <a:rPr lang="en-US" sz="3200" b="1" dirty="0">
                <a:solidFill>
                  <a:srgbClr val="00B050"/>
                </a:solidFill>
              </a:rPr>
              <a:t>Frame</a:t>
            </a:r>
            <a:r>
              <a:rPr lang="en-US" sz="3200" dirty="0"/>
              <a:t> control in </a:t>
            </a:r>
            <a:r>
              <a:rPr lang="en-US" sz="3200" b="1" dirty="0"/>
              <a:t>the form </a:t>
            </a:r>
          </a:p>
          <a:p>
            <a:r>
              <a:rPr lang="en-US" sz="3200" b="1" dirty="0">
                <a:solidFill>
                  <a:srgbClr val="FF0000"/>
                </a:solidFill>
              </a:rPr>
              <a:t>Step 3: </a:t>
            </a:r>
            <a:r>
              <a:rPr lang="en-US" sz="3200" b="1" dirty="0"/>
              <a:t>Set Properties </a:t>
            </a:r>
            <a:r>
              <a:rPr lang="en-US" sz="3200" dirty="0"/>
              <a:t>for </a:t>
            </a:r>
            <a:r>
              <a:rPr lang="en-US" sz="3200" b="1" dirty="0">
                <a:solidFill>
                  <a:srgbClr val="00B050"/>
                </a:solidFill>
              </a:rPr>
              <a:t>Frame</a:t>
            </a:r>
            <a:endParaRPr lang="en-US" sz="3200" b="1" dirty="0">
              <a:solidFill>
                <a:srgbClr val="007FDE"/>
              </a:solidFill>
            </a:endParaRPr>
          </a:p>
        </p:txBody>
      </p:sp>
      <p:pic>
        <p:nvPicPr>
          <p:cNvPr id="5" name="Picture 4">
            <a:extLst>
              <a:ext uri="{FF2B5EF4-FFF2-40B4-BE49-F238E27FC236}">
                <a16:creationId xmlns:a16="http://schemas.microsoft.com/office/drawing/2014/main" id="{941605B9-5B7A-C5E3-7BE9-E23745E81E35}"/>
              </a:ext>
            </a:extLst>
          </p:cNvPr>
          <p:cNvPicPr>
            <a:picLocks noChangeAspect="1"/>
          </p:cNvPicPr>
          <p:nvPr/>
        </p:nvPicPr>
        <p:blipFill>
          <a:blip r:embed="rId2"/>
          <a:srcRect t="6805" r="8338" b="7668"/>
          <a:stretch>
            <a:fillRect/>
          </a:stretch>
        </p:blipFill>
        <p:spPr>
          <a:xfrm>
            <a:off x="3683000" y="1127760"/>
            <a:ext cx="8265160" cy="5516880"/>
          </a:xfrm>
          <a:prstGeom prst="rect">
            <a:avLst/>
          </a:prstGeom>
        </p:spPr>
      </p:pic>
    </p:spTree>
    <p:extLst>
      <p:ext uri="{BB962C8B-B14F-4D97-AF65-F5344CB8AC3E}">
        <p14:creationId xmlns:p14="http://schemas.microsoft.com/office/powerpoint/2010/main" val="284756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D57236-75F3-CF27-E991-E27D0DFA88CC}"/>
              </a:ext>
            </a:extLst>
          </p:cNvPr>
          <p:cNvSpPr>
            <a:spLocks noGrp="1"/>
          </p:cNvSpPr>
          <p:nvPr>
            <p:ph idx="1"/>
          </p:nvPr>
        </p:nvSpPr>
        <p:spPr>
          <a:xfrm>
            <a:off x="148857" y="287079"/>
            <a:ext cx="11834036" cy="6368902"/>
          </a:xfrm>
        </p:spPr>
        <p:txBody>
          <a:bodyPr>
            <a:normAutofit lnSpcReduction="10000"/>
          </a:bodyPr>
          <a:lstStyle/>
          <a:p>
            <a:pPr algn="just">
              <a:lnSpc>
                <a:spcPct val="100000"/>
              </a:lnSpc>
            </a:pPr>
            <a:r>
              <a:rPr lang="en-US" sz="3200" b="1" dirty="0">
                <a:solidFill>
                  <a:schemeClr val="accent1"/>
                </a:solidFill>
              </a:rPr>
              <a:t>A. Domain Constraints </a:t>
            </a:r>
          </a:p>
          <a:p>
            <a:pPr algn="just"/>
            <a:r>
              <a:rPr lang="en-US" sz="3200" b="1" dirty="0">
                <a:solidFill>
                  <a:srgbClr val="FF0000"/>
                </a:solidFill>
              </a:rPr>
              <a:t>Domain constraints </a:t>
            </a:r>
            <a:r>
              <a:rPr lang="en-US" sz="3200" dirty="0"/>
              <a:t>means that a certain table accepts only allowed set of values. </a:t>
            </a:r>
          </a:p>
          <a:p>
            <a:pPr algn="just"/>
            <a:r>
              <a:rPr lang="en-US" sz="3200" dirty="0"/>
              <a:t>If the data that the database user is attempting to enter in the database are not included in those allowed the data being entered is rejected.</a:t>
            </a:r>
          </a:p>
          <a:p>
            <a:pPr algn="just"/>
            <a:r>
              <a:rPr lang="en-US" sz="3200" b="1" dirty="0">
                <a:solidFill>
                  <a:schemeClr val="accent1"/>
                </a:solidFill>
              </a:rPr>
              <a:t>B. Key Constraints </a:t>
            </a:r>
          </a:p>
          <a:p>
            <a:pPr algn="just"/>
            <a:r>
              <a:rPr lang="en-US" sz="3200" dirty="0"/>
              <a:t>An attribute that can </a:t>
            </a:r>
            <a:r>
              <a:rPr lang="en-US" sz="3200" b="1" dirty="0">
                <a:solidFill>
                  <a:srgbClr val="FF0000"/>
                </a:solidFill>
              </a:rPr>
              <a:t>uniquely identify a tuple </a:t>
            </a:r>
            <a:r>
              <a:rPr lang="en-US" sz="3200" dirty="0"/>
              <a:t>in a relation is called the key of the table. </a:t>
            </a:r>
          </a:p>
          <a:p>
            <a:pPr algn="just">
              <a:lnSpc>
                <a:spcPct val="110000"/>
              </a:lnSpc>
            </a:pPr>
            <a:r>
              <a:rPr lang="en-US" sz="3200" b="1" dirty="0">
                <a:solidFill>
                  <a:schemeClr val="accent1"/>
                </a:solidFill>
              </a:rPr>
              <a:t>C. Referential integrity constraints </a:t>
            </a:r>
          </a:p>
          <a:p>
            <a:pPr algn="just"/>
            <a:r>
              <a:rPr lang="en-US" sz="3200" dirty="0"/>
              <a:t>This constraint is based on the Foreign Key concept. </a:t>
            </a:r>
          </a:p>
          <a:p>
            <a:pPr algn="just"/>
            <a:r>
              <a:rPr lang="en-US" sz="3200" dirty="0"/>
              <a:t>A </a:t>
            </a:r>
            <a:r>
              <a:rPr lang="en-US" sz="3200" b="1" dirty="0">
                <a:solidFill>
                  <a:srgbClr val="FF0000"/>
                </a:solidFill>
              </a:rPr>
              <a:t>foreign key </a:t>
            </a:r>
            <a:r>
              <a:rPr lang="en-US" sz="3200" dirty="0"/>
              <a:t>is an attribute of a relation which refers to in other relation.</a:t>
            </a:r>
          </a:p>
        </p:txBody>
      </p:sp>
      <p:pic>
        <p:nvPicPr>
          <p:cNvPr id="5" name="Picture 4">
            <a:extLst>
              <a:ext uri="{FF2B5EF4-FFF2-40B4-BE49-F238E27FC236}">
                <a16:creationId xmlns:a16="http://schemas.microsoft.com/office/drawing/2014/main" id="{639B9085-57C8-A81A-E97C-53860B5FDB17}"/>
              </a:ext>
            </a:extLst>
          </p:cNvPr>
          <p:cNvPicPr>
            <a:picLocks noChangeAspect="1"/>
          </p:cNvPicPr>
          <p:nvPr/>
        </p:nvPicPr>
        <p:blipFill>
          <a:blip r:embed="rId2"/>
          <a:stretch>
            <a:fillRect/>
          </a:stretch>
        </p:blipFill>
        <p:spPr>
          <a:xfrm>
            <a:off x="148858" y="159489"/>
            <a:ext cx="11894285" cy="6411432"/>
          </a:xfrm>
          <a:prstGeom prst="rect">
            <a:avLst/>
          </a:prstGeom>
        </p:spPr>
      </p:pic>
    </p:spTree>
    <p:extLst>
      <p:ext uri="{BB962C8B-B14F-4D97-AF65-F5344CB8AC3E}">
        <p14:creationId xmlns:p14="http://schemas.microsoft.com/office/powerpoint/2010/main" val="311986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AADA0F-3C09-2E95-1D28-7C94553C2CA5}"/>
              </a:ext>
            </a:extLst>
          </p:cNvPr>
          <p:cNvSpPr>
            <a:spLocks noGrp="1"/>
          </p:cNvSpPr>
          <p:nvPr>
            <p:ph idx="1"/>
          </p:nvPr>
        </p:nvSpPr>
        <p:spPr>
          <a:xfrm>
            <a:off x="254000" y="233680"/>
            <a:ext cx="11694160" cy="6400800"/>
          </a:xfrm>
        </p:spPr>
        <p:txBody>
          <a:bodyPr>
            <a:normAutofit/>
          </a:bodyPr>
          <a:lstStyle/>
          <a:p>
            <a:pPr algn="just"/>
            <a:r>
              <a:rPr lang="en-US" sz="3200" b="1" dirty="0">
                <a:solidFill>
                  <a:srgbClr val="00B050"/>
                </a:solidFill>
              </a:rPr>
              <a:t>3.7.2 Picture Box </a:t>
            </a:r>
          </a:p>
          <a:p>
            <a:pPr algn="just"/>
            <a:r>
              <a:rPr lang="en-US" sz="3200" dirty="0"/>
              <a:t>You can </a:t>
            </a:r>
            <a:r>
              <a:rPr lang="en-US" sz="3200" b="1" dirty="0"/>
              <a:t>load a picture at design phase </a:t>
            </a:r>
            <a:r>
              <a:rPr lang="en-US" sz="3200" dirty="0"/>
              <a:t>by clicking on the picture item in the properties window and select the picture from the selected folder. </a:t>
            </a:r>
          </a:p>
          <a:p>
            <a:pPr algn="just"/>
            <a:r>
              <a:rPr lang="en-US" sz="3200" dirty="0"/>
              <a:t>You </a:t>
            </a:r>
            <a:r>
              <a:rPr lang="en-US" sz="3200" b="1" dirty="0"/>
              <a:t>can also load the picture at runtime </a:t>
            </a:r>
            <a:r>
              <a:rPr lang="en-US" sz="3200" dirty="0"/>
              <a:t>using the </a:t>
            </a:r>
            <a:r>
              <a:rPr lang="en-US" sz="3200" b="1" dirty="0" err="1">
                <a:solidFill>
                  <a:srgbClr val="00B050"/>
                </a:solidFill>
              </a:rPr>
              <a:t>LoadPicture</a:t>
            </a:r>
            <a:r>
              <a:rPr lang="en-US" sz="3200" dirty="0"/>
              <a:t> method. </a:t>
            </a:r>
          </a:p>
          <a:p>
            <a:pPr algn="just"/>
            <a:r>
              <a:rPr lang="en-US" sz="3200" b="1" dirty="0">
                <a:solidFill>
                  <a:srgbClr val="FF0000"/>
                </a:solidFill>
              </a:rPr>
              <a:t>For example:</a:t>
            </a:r>
            <a:r>
              <a:rPr lang="en-US" sz="3200" dirty="0"/>
              <a:t> the statement will load the picture </a:t>
            </a:r>
            <a:r>
              <a:rPr lang="en-US" sz="3200" b="1" dirty="0">
                <a:solidFill>
                  <a:srgbClr val="00B0F0"/>
                </a:solidFill>
              </a:rPr>
              <a:t>grape.gif </a:t>
            </a:r>
            <a:r>
              <a:rPr lang="en-US" sz="3200" dirty="0"/>
              <a:t>into the picture box. </a:t>
            </a:r>
          </a:p>
          <a:p>
            <a:pPr algn="just"/>
            <a:r>
              <a:rPr lang="en-US" sz="3200" b="1" dirty="0">
                <a:solidFill>
                  <a:srgbClr val="FF0000"/>
                </a:solidFill>
              </a:rPr>
              <a:t>Picture1</a:t>
            </a:r>
            <a:r>
              <a:rPr lang="en-US" sz="3200" dirty="0"/>
              <a:t>.</a:t>
            </a:r>
            <a:r>
              <a:rPr lang="en-US" sz="3200" b="1" dirty="0">
                <a:solidFill>
                  <a:srgbClr val="00B0F0"/>
                </a:solidFill>
              </a:rPr>
              <a:t>Picture</a:t>
            </a:r>
            <a:r>
              <a:rPr lang="en-US" sz="3200" dirty="0"/>
              <a:t>=</a:t>
            </a:r>
            <a:r>
              <a:rPr lang="en-US" sz="3200" b="1" dirty="0" err="1">
                <a:solidFill>
                  <a:srgbClr val="00B050"/>
                </a:solidFill>
              </a:rPr>
              <a:t>LoadPicture</a:t>
            </a:r>
            <a:r>
              <a:rPr lang="en-US" sz="3200" b="1" dirty="0">
                <a:solidFill>
                  <a:srgbClr val="00B050"/>
                </a:solidFill>
              </a:rPr>
              <a:t>(</a:t>
            </a:r>
            <a:r>
              <a:rPr lang="en-US" sz="3200" dirty="0"/>
              <a:t>“C:\Images\grape.gif”</a:t>
            </a:r>
            <a:r>
              <a:rPr lang="en-US" sz="3200" b="1" dirty="0">
                <a:solidFill>
                  <a:srgbClr val="00B050"/>
                </a:solidFill>
              </a:rPr>
              <a:t>) </a:t>
            </a:r>
          </a:p>
          <a:p>
            <a:pPr algn="just"/>
            <a:r>
              <a:rPr lang="en-US" sz="3200" b="1" dirty="0">
                <a:solidFill>
                  <a:srgbClr val="00B050"/>
                </a:solidFill>
              </a:rPr>
              <a:t>3.7.3. File System Controls </a:t>
            </a:r>
          </a:p>
          <a:p>
            <a:pPr algn="just"/>
            <a:r>
              <a:rPr lang="en-US" sz="3200" b="1" dirty="0">
                <a:solidFill>
                  <a:srgbClr val="00B0F0"/>
                </a:solidFill>
              </a:rPr>
              <a:t>File system controls </a:t>
            </a:r>
            <a:r>
              <a:rPr lang="en-US" sz="3200" dirty="0"/>
              <a:t>can be drive list box, directory list box and file list box. </a:t>
            </a:r>
          </a:p>
        </p:txBody>
      </p:sp>
      <p:pic>
        <p:nvPicPr>
          <p:cNvPr id="5" name="Picture 4">
            <a:extLst>
              <a:ext uri="{FF2B5EF4-FFF2-40B4-BE49-F238E27FC236}">
                <a16:creationId xmlns:a16="http://schemas.microsoft.com/office/drawing/2014/main" id="{2211275E-C680-C5C0-410E-3D84D5A9FAF7}"/>
              </a:ext>
            </a:extLst>
          </p:cNvPr>
          <p:cNvPicPr>
            <a:picLocks noChangeAspect="1"/>
          </p:cNvPicPr>
          <p:nvPr/>
        </p:nvPicPr>
        <p:blipFill>
          <a:blip r:embed="rId2"/>
          <a:stretch>
            <a:fillRect/>
          </a:stretch>
        </p:blipFill>
        <p:spPr>
          <a:xfrm>
            <a:off x="3931920" y="822960"/>
            <a:ext cx="8006080" cy="5811520"/>
          </a:xfrm>
          <a:prstGeom prst="rect">
            <a:avLst/>
          </a:prstGeom>
        </p:spPr>
      </p:pic>
    </p:spTree>
    <p:extLst>
      <p:ext uri="{BB962C8B-B14F-4D97-AF65-F5344CB8AC3E}">
        <p14:creationId xmlns:p14="http://schemas.microsoft.com/office/powerpoint/2010/main" val="33389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65C4E8-11D3-CE85-16F9-2DCA88897163}"/>
              </a:ext>
            </a:extLst>
          </p:cNvPr>
          <p:cNvSpPr>
            <a:spLocks noGrp="1"/>
          </p:cNvSpPr>
          <p:nvPr>
            <p:ph idx="1"/>
          </p:nvPr>
        </p:nvSpPr>
        <p:spPr>
          <a:xfrm>
            <a:off x="264160" y="294640"/>
            <a:ext cx="11643360" cy="6268720"/>
          </a:xfrm>
        </p:spPr>
        <p:txBody>
          <a:bodyPr>
            <a:normAutofit/>
          </a:bodyPr>
          <a:lstStyle/>
          <a:p>
            <a:r>
              <a:rPr lang="en-US" sz="3200" b="1" dirty="0">
                <a:solidFill>
                  <a:srgbClr val="00B050"/>
                </a:solidFill>
              </a:rPr>
              <a:t>3.7.4. Directory List Box</a:t>
            </a:r>
          </a:p>
          <a:p>
            <a:r>
              <a:rPr lang="en-US" sz="3200" dirty="0"/>
              <a:t>Directory List Box is for displaying the list of directories or folders in a selected drive. </a:t>
            </a:r>
          </a:p>
          <a:p>
            <a:endParaRPr lang="en-US" sz="3200" dirty="0"/>
          </a:p>
        </p:txBody>
      </p:sp>
      <p:pic>
        <p:nvPicPr>
          <p:cNvPr id="5" name="Picture 4">
            <a:extLst>
              <a:ext uri="{FF2B5EF4-FFF2-40B4-BE49-F238E27FC236}">
                <a16:creationId xmlns:a16="http://schemas.microsoft.com/office/drawing/2014/main" id="{E12D889B-B5CB-6284-342C-11291845206A}"/>
              </a:ext>
            </a:extLst>
          </p:cNvPr>
          <p:cNvPicPr>
            <a:picLocks noChangeAspect="1"/>
          </p:cNvPicPr>
          <p:nvPr/>
        </p:nvPicPr>
        <p:blipFill>
          <a:blip r:embed="rId2"/>
          <a:stretch>
            <a:fillRect/>
          </a:stretch>
        </p:blipFill>
        <p:spPr>
          <a:xfrm>
            <a:off x="3687127" y="1443990"/>
            <a:ext cx="6858953" cy="5261610"/>
          </a:xfrm>
          <a:prstGeom prst="rect">
            <a:avLst/>
          </a:prstGeom>
        </p:spPr>
      </p:pic>
    </p:spTree>
    <p:extLst>
      <p:ext uri="{BB962C8B-B14F-4D97-AF65-F5344CB8AC3E}">
        <p14:creationId xmlns:p14="http://schemas.microsoft.com/office/powerpoint/2010/main" val="360393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EB5160-FF67-3F04-6A32-C60FFCBA9929}"/>
              </a:ext>
            </a:extLst>
          </p:cNvPr>
          <p:cNvSpPr>
            <a:spLocks noGrp="1"/>
          </p:cNvSpPr>
          <p:nvPr>
            <p:ph idx="1"/>
          </p:nvPr>
        </p:nvSpPr>
        <p:spPr>
          <a:xfrm>
            <a:off x="304800" y="233680"/>
            <a:ext cx="11612880" cy="6370320"/>
          </a:xfrm>
        </p:spPr>
        <p:txBody>
          <a:bodyPr>
            <a:normAutofit/>
          </a:bodyPr>
          <a:lstStyle/>
          <a:p>
            <a:r>
              <a:rPr lang="en-US" sz="3200" b="1" dirty="0">
                <a:solidFill>
                  <a:srgbClr val="00B050"/>
                </a:solidFill>
              </a:rPr>
              <a:t>3.7.5. File List Box</a:t>
            </a:r>
          </a:p>
          <a:p>
            <a:r>
              <a:rPr lang="en-US" sz="3200" dirty="0"/>
              <a:t>This control displays a list of files in the current folder. </a:t>
            </a:r>
          </a:p>
          <a:p>
            <a:endParaRPr lang="en-US" sz="3200" dirty="0"/>
          </a:p>
        </p:txBody>
      </p:sp>
      <p:pic>
        <p:nvPicPr>
          <p:cNvPr id="5" name="Picture 4">
            <a:extLst>
              <a:ext uri="{FF2B5EF4-FFF2-40B4-BE49-F238E27FC236}">
                <a16:creationId xmlns:a16="http://schemas.microsoft.com/office/drawing/2014/main" id="{50BE89A2-B05F-BDF3-168C-274526135BFD}"/>
              </a:ext>
            </a:extLst>
          </p:cNvPr>
          <p:cNvPicPr>
            <a:picLocks noChangeAspect="1"/>
          </p:cNvPicPr>
          <p:nvPr/>
        </p:nvPicPr>
        <p:blipFill>
          <a:blip r:embed="rId2"/>
          <a:stretch>
            <a:fillRect/>
          </a:stretch>
        </p:blipFill>
        <p:spPr>
          <a:xfrm>
            <a:off x="619760" y="1391921"/>
            <a:ext cx="6492240" cy="5212079"/>
          </a:xfrm>
          <a:prstGeom prst="rect">
            <a:avLst/>
          </a:prstGeom>
        </p:spPr>
      </p:pic>
    </p:spTree>
    <p:extLst>
      <p:ext uri="{BB962C8B-B14F-4D97-AF65-F5344CB8AC3E}">
        <p14:creationId xmlns:p14="http://schemas.microsoft.com/office/powerpoint/2010/main" val="134644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3F3125-295F-5A2F-59C0-517937A1C7E3}"/>
              </a:ext>
            </a:extLst>
          </p:cNvPr>
          <p:cNvSpPr>
            <a:spLocks noGrp="1"/>
          </p:cNvSpPr>
          <p:nvPr>
            <p:ph idx="1"/>
          </p:nvPr>
        </p:nvSpPr>
        <p:spPr>
          <a:xfrm>
            <a:off x="238125" y="180974"/>
            <a:ext cx="11677650" cy="6467476"/>
          </a:xfrm>
        </p:spPr>
        <p:txBody>
          <a:bodyPr>
            <a:normAutofit/>
          </a:bodyPr>
          <a:lstStyle/>
          <a:p>
            <a:r>
              <a:rPr lang="en-US" sz="3200" b="1" dirty="0">
                <a:solidFill>
                  <a:srgbClr val="007FDE"/>
                </a:solidFill>
              </a:rPr>
              <a:t>3.8. Planning and Developing a Visual Basic program. </a:t>
            </a:r>
          </a:p>
          <a:p>
            <a:r>
              <a:rPr lang="en-US" b="1" dirty="0">
                <a:solidFill>
                  <a:srgbClr val="00B050"/>
                </a:solidFill>
              </a:rPr>
              <a:t>3.8.1. The process of Planning and Developing a Visual Basic program </a:t>
            </a:r>
          </a:p>
          <a:p>
            <a:r>
              <a:rPr lang="en-US" sz="3200" dirty="0"/>
              <a:t>a. Draw the interface </a:t>
            </a:r>
          </a:p>
          <a:p>
            <a:r>
              <a:rPr lang="en-US" sz="3200" dirty="0"/>
              <a:t>b. Set properties </a:t>
            </a:r>
          </a:p>
          <a:p>
            <a:r>
              <a:rPr lang="en-US" sz="3200" dirty="0"/>
              <a:t>c. Write the event code</a:t>
            </a:r>
          </a:p>
          <a:p>
            <a:r>
              <a:rPr lang="en-US" sz="3200" dirty="0"/>
              <a:t>You just have to write your code between two statements. </a:t>
            </a:r>
          </a:p>
          <a:p>
            <a:r>
              <a:rPr lang="en-US" sz="3200" b="1" dirty="0">
                <a:solidFill>
                  <a:srgbClr val="FF0000"/>
                </a:solidFill>
              </a:rPr>
              <a:t>Example 1</a:t>
            </a:r>
            <a:r>
              <a:rPr lang="en-US" sz="3200" dirty="0"/>
              <a:t> a VB application to display the message:</a:t>
            </a:r>
          </a:p>
          <a:p>
            <a:r>
              <a:rPr lang="en-US" sz="3200" dirty="0"/>
              <a:t>Private sub </a:t>
            </a:r>
            <a:r>
              <a:rPr lang="en-US" sz="3200" dirty="0" err="1"/>
              <a:t>Form_load</a:t>
            </a:r>
            <a:r>
              <a:rPr lang="en-US" sz="3200" dirty="0"/>
              <a:t>() </a:t>
            </a:r>
          </a:p>
          <a:p>
            <a:r>
              <a:rPr lang="en-US" sz="3200" dirty="0"/>
              <a:t>Form1.show </a:t>
            </a:r>
          </a:p>
          <a:p>
            <a:r>
              <a:rPr lang="en-US" sz="3200" dirty="0" err="1"/>
              <a:t>Print”welcome</a:t>
            </a:r>
            <a:r>
              <a:rPr lang="en-US" sz="3200" dirty="0"/>
              <a:t> to the world of programming” </a:t>
            </a:r>
          </a:p>
          <a:p>
            <a:r>
              <a:rPr lang="en-US" sz="3200" dirty="0"/>
              <a:t>End sub</a:t>
            </a:r>
            <a:r>
              <a:rPr lang="en-US" sz="3200" b="1" dirty="0">
                <a:solidFill>
                  <a:srgbClr val="00B050"/>
                </a:solidFill>
              </a:rPr>
              <a:t>.</a:t>
            </a:r>
          </a:p>
        </p:txBody>
      </p:sp>
    </p:spTree>
    <p:extLst>
      <p:ext uri="{BB962C8B-B14F-4D97-AF65-F5344CB8AC3E}">
        <p14:creationId xmlns:p14="http://schemas.microsoft.com/office/powerpoint/2010/main" val="238094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BE26C1-F9C7-BB09-1578-EC116428B72F}"/>
              </a:ext>
            </a:extLst>
          </p:cNvPr>
          <p:cNvSpPr>
            <a:spLocks noGrp="1"/>
          </p:cNvSpPr>
          <p:nvPr>
            <p:ph idx="1"/>
          </p:nvPr>
        </p:nvSpPr>
        <p:spPr>
          <a:xfrm>
            <a:off x="266699" y="104775"/>
            <a:ext cx="11630025" cy="6581775"/>
          </a:xfrm>
        </p:spPr>
        <p:txBody>
          <a:bodyPr>
            <a:normAutofit lnSpcReduction="10000"/>
          </a:bodyPr>
          <a:lstStyle/>
          <a:p>
            <a:r>
              <a:rPr lang="en-US" b="1" dirty="0">
                <a:solidFill>
                  <a:srgbClr val="FF0000"/>
                </a:solidFill>
              </a:rPr>
              <a:t>Example 2 </a:t>
            </a:r>
            <a:r>
              <a:rPr lang="en-US" dirty="0"/>
              <a:t>VB application to display date, time and message </a:t>
            </a:r>
          </a:p>
          <a:p>
            <a:r>
              <a:rPr lang="en-US" dirty="0"/>
              <a:t>Private Sub </a:t>
            </a:r>
            <a:r>
              <a:rPr lang="en-US" dirty="0" err="1"/>
              <a:t>Form_Load</a:t>
            </a:r>
            <a:r>
              <a:rPr lang="en-US" dirty="0"/>
              <a:t>() </a:t>
            </a:r>
          </a:p>
          <a:p>
            <a:r>
              <a:rPr lang="en-US" dirty="0"/>
              <a:t>Form1.Show </a:t>
            </a:r>
          </a:p>
          <a:p>
            <a:r>
              <a:rPr lang="en-US" dirty="0"/>
              <a:t>Print “ my message” </a:t>
            </a:r>
          </a:p>
          <a:p>
            <a:r>
              <a:rPr lang="en-US" dirty="0"/>
              <a:t>Print “ today’s date is:” &amp; Date </a:t>
            </a:r>
          </a:p>
          <a:p>
            <a:r>
              <a:rPr lang="en-US" dirty="0"/>
              <a:t>Print “ and the time is: “ &amp; Time </a:t>
            </a:r>
          </a:p>
          <a:p>
            <a:r>
              <a:rPr lang="en-US" dirty="0"/>
              <a:t>Print “ thanks and bye.” </a:t>
            </a:r>
          </a:p>
          <a:p>
            <a:r>
              <a:rPr lang="en-US" dirty="0"/>
              <a:t>End Sub </a:t>
            </a:r>
          </a:p>
          <a:p>
            <a:r>
              <a:rPr lang="en-US" b="1" dirty="0">
                <a:solidFill>
                  <a:srgbClr val="007FDE"/>
                </a:solidFill>
              </a:rPr>
              <a:t>3.9. VB Project Planning </a:t>
            </a:r>
          </a:p>
          <a:p>
            <a:r>
              <a:rPr lang="en-US" b="1" dirty="0">
                <a:solidFill>
                  <a:srgbClr val="00B050"/>
                </a:solidFill>
              </a:rPr>
              <a:t>3.9.1. Software requirement analysis</a:t>
            </a:r>
          </a:p>
          <a:p>
            <a:r>
              <a:rPr lang="en-US" b="1" dirty="0">
                <a:solidFill>
                  <a:srgbClr val="FF0000"/>
                </a:solidFill>
              </a:rPr>
              <a:t>1. External Interface Requirements</a:t>
            </a:r>
            <a:r>
              <a:rPr lang="en-US" b="1" dirty="0">
                <a:solidFill>
                  <a:srgbClr val="00B0F0"/>
                </a:solidFill>
              </a:rPr>
              <a:t> </a:t>
            </a:r>
          </a:p>
          <a:p>
            <a:r>
              <a:rPr lang="en-US" b="1" dirty="0"/>
              <a:t>a. User Interfaces </a:t>
            </a:r>
          </a:p>
          <a:p>
            <a:r>
              <a:rPr lang="en-US" b="1" dirty="0"/>
              <a:t>b. Hardware Interfaces </a:t>
            </a:r>
          </a:p>
          <a:p>
            <a:r>
              <a:rPr lang="en-US" b="1" dirty="0"/>
              <a:t>c. Software Interfaces </a:t>
            </a:r>
          </a:p>
          <a:p>
            <a:endParaRPr lang="en-US" b="1" dirty="0">
              <a:solidFill>
                <a:srgbClr val="007FDE"/>
              </a:solidFill>
            </a:endParaRPr>
          </a:p>
        </p:txBody>
      </p:sp>
    </p:spTree>
    <p:extLst>
      <p:ext uri="{BB962C8B-B14F-4D97-AF65-F5344CB8AC3E}">
        <p14:creationId xmlns:p14="http://schemas.microsoft.com/office/powerpoint/2010/main" val="355657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7420B3-98EC-5FDB-B632-04C122997635}"/>
              </a:ext>
            </a:extLst>
          </p:cNvPr>
          <p:cNvSpPr>
            <a:spLocks noGrp="1"/>
          </p:cNvSpPr>
          <p:nvPr>
            <p:ph idx="1"/>
          </p:nvPr>
        </p:nvSpPr>
        <p:spPr>
          <a:xfrm>
            <a:off x="200024" y="209550"/>
            <a:ext cx="11801475" cy="6429375"/>
          </a:xfrm>
        </p:spPr>
        <p:txBody>
          <a:bodyPr>
            <a:noAutofit/>
          </a:bodyPr>
          <a:lstStyle/>
          <a:p>
            <a:pPr algn="just"/>
            <a:r>
              <a:rPr lang="en-US" sz="3000" b="1" dirty="0"/>
              <a:t>d. Communications Interfaces </a:t>
            </a:r>
          </a:p>
          <a:p>
            <a:pPr algn="just"/>
            <a:r>
              <a:rPr lang="en-US" sz="3000" b="1" dirty="0">
                <a:solidFill>
                  <a:srgbClr val="00B050"/>
                </a:solidFill>
              </a:rPr>
              <a:t>3.9.2. Project 2: Front-end user interface in Visual Basic</a:t>
            </a:r>
          </a:p>
          <a:p>
            <a:pPr algn="just"/>
            <a:r>
              <a:rPr lang="en-US" sz="3000" dirty="0"/>
              <a:t>In Visual Basic, the term </a:t>
            </a:r>
            <a:r>
              <a:rPr lang="en-US" sz="3000" b="1" dirty="0">
                <a:solidFill>
                  <a:srgbClr val="FF0000"/>
                </a:solidFill>
              </a:rPr>
              <a:t>Front End </a:t>
            </a:r>
            <a:r>
              <a:rPr lang="en-US" sz="3000" dirty="0"/>
              <a:t>refers to the user interface, where the user interacts with the program through the use of the screen forms and reports. </a:t>
            </a:r>
          </a:p>
          <a:p>
            <a:pPr algn="just"/>
            <a:r>
              <a:rPr lang="en-US" sz="3000" b="1" dirty="0">
                <a:solidFill>
                  <a:srgbClr val="00B050"/>
                </a:solidFill>
              </a:rPr>
              <a:t>3.9.3 Back-end database </a:t>
            </a:r>
          </a:p>
          <a:p>
            <a:pPr algn="just"/>
            <a:r>
              <a:rPr lang="en-US" sz="3000" dirty="0"/>
              <a:t>Database systems are comprised of a </a:t>
            </a:r>
            <a:r>
              <a:rPr lang="en-US" sz="3000" b="1" dirty="0">
                <a:solidFill>
                  <a:srgbClr val="FF0000"/>
                </a:solidFill>
              </a:rPr>
              <a:t>Front End </a:t>
            </a:r>
            <a:r>
              <a:rPr lang="en-US" sz="3000" dirty="0"/>
              <a:t>and </a:t>
            </a:r>
            <a:r>
              <a:rPr lang="en-US" sz="3000" b="1" dirty="0">
                <a:solidFill>
                  <a:srgbClr val="FF0000"/>
                </a:solidFill>
              </a:rPr>
              <a:t>Back End. </a:t>
            </a:r>
          </a:p>
          <a:p>
            <a:pPr algn="just"/>
            <a:r>
              <a:rPr lang="en-US" sz="3000" dirty="0"/>
              <a:t>The </a:t>
            </a:r>
            <a:r>
              <a:rPr lang="en-US" sz="3000" b="1" dirty="0">
                <a:solidFill>
                  <a:srgbClr val="FF0000"/>
                </a:solidFill>
              </a:rPr>
              <a:t>Back End </a:t>
            </a:r>
            <a:r>
              <a:rPr lang="en-US" sz="3000" dirty="0"/>
              <a:t>has the </a:t>
            </a:r>
            <a:r>
              <a:rPr lang="en-US" sz="3000" b="1" dirty="0">
                <a:solidFill>
                  <a:srgbClr val="00B0F0"/>
                </a:solidFill>
              </a:rPr>
              <a:t>tables</a:t>
            </a:r>
            <a:r>
              <a:rPr lang="en-US" sz="3000" dirty="0"/>
              <a:t> that store data, including the </a:t>
            </a:r>
            <a:r>
              <a:rPr lang="en-US" sz="3000" b="1" dirty="0">
                <a:solidFill>
                  <a:srgbClr val="00B0F0"/>
                </a:solidFill>
              </a:rPr>
              <a:t>relationships</a:t>
            </a:r>
            <a:r>
              <a:rPr lang="en-US" sz="3000" dirty="0"/>
              <a:t> between the tables.</a:t>
            </a:r>
          </a:p>
          <a:p>
            <a:pPr algn="just"/>
            <a:r>
              <a:rPr lang="en-US" sz="3000" b="1" dirty="0">
                <a:solidFill>
                  <a:srgbClr val="007FDE"/>
                </a:solidFill>
              </a:rPr>
              <a:t>3.10. Connecting a Visual Basic 6.0 project to a database by using ADO </a:t>
            </a:r>
          </a:p>
          <a:p>
            <a:pPr algn="just"/>
            <a:r>
              <a:rPr lang="en-US" sz="3000" b="1" dirty="0">
                <a:solidFill>
                  <a:srgbClr val="FF0000"/>
                </a:solidFill>
              </a:rPr>
              <a:t>ADO</a:t>
            </a:r>
            <a:r>
              <a:rPr lang="en-US" sz="3000" dirty="0"/>
              <a:t> stands for </a:t>
            </a:r>
            <a:r>
              <a:rPr lang="en-US" sz="3000" b="1" dirty="0">
                <a:solidFill>
                  <a:srgbClr val="FF0000"/>
                </a:solidFill>
              </a:rPr>
              <a:t>ActiveX Data Object. </a:t>
            </a:r>
          </a:p>
          <a:p>
            <a:pPr algn="just"/>
            <a:r>
              <a:rPr lang="en-US" sz="3000" dirty="0"/>
              <a:t>It is a </a:t>
            </a:r>
            <a:r>
              <a:rPr lang="en-US" sz="3000" b="1" dirty="0">
                <a:solidFill>
                  <a:srgbClr val="FF0000"/>
                </a:solidFill>
              </a:rPr>
              <a:t>Microsoft Active-X </a:t>
            </a:r>
            <a:r>
              <a:rPr lang="en-US" sz="3000" dirty="0"/>
              <a:t>component that is automatically installed with Microsoft </a:t>
            </a:r>
            <a:r>
              <a:rPr lang="en-US" sz="3000" b="1" dirty="0">
                <a:solidFill>
                  <a:srgbClr val="FF0000"/>
                </a:solidFill>
              </a:rPr>
              <a:t>IIS</a:t>
            </a:r>
            <a:r>
              <a:rPr lang="en-US" sz="3000" dirty="0"/>
              <a:t> (</a:t>
            </a:r>
            <a:r>
              <a:rPr lang="en-US" sz="3000" b="1" dirty="0">
                <a:solidFill>
                  <a:srgbClr val="FF0000"/>
                </a:solidFill>
              </a:rPr>
              <a:t>I</a:t>
            </a:r>
            <a:r>
              <a:rPr lang="en-US" sz="3000" dirty="0"/>
              <a:t>nternet </a:t>
            </a:r>
            <a:r>
              <a:rPr lang="en-US" sz="3000" b="1" dirty="0">
                <a:solidFill>
                  <a:srgbClr val="FF0000"/>
                </a:solidFill>
              </a:rPr>
              <a:t>I</a:t>
            </a:r>
            <a:r>
              <a:rPr lang="en-US" sz="3000" dirty="0"/>
              <a:t>nformation </a:t>
            </a:r>
            <a:r>
              <a:rPr lang="en-US" sz="3000" b="1" dirty="0">
                <a:solidFill>
                  <a:srgbClr val="FF0000"/>
                </a:solidFill>
              </a:rPr>
              <a:t>S</a:t>
            </a:r>
            <a:r>
              <a:rPr lang="en-US" sz="3000" dirty="0"/>
              <a:t>ervices). </a:t>
            </a:r>
          </a:p>
        </p:txBody>
      </p:sp>
    </p:spTree>
    <p:extLst>
      <p:ext uri="{BB962C8B-B14F-4D97-AF65-F5344CB8AC3E}">
        <p14:creationId xmlns:p14="http://schemas.microsoft.com/office/powerpoint/2010/main" val="313435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BA0B39-6459-70EF-1077-15CEE936D60F}"/>
              </a:ext>
            </a:extLst>
          </p:cNvPr>
          <p:cNvSpPr>
            <a:spLocks noGrp="1"/>
          </p:cNvSpPr>
          <p:nvPr>
            <p:ph idx="1"/>
          </p:nvPr>
        </p:nvSpPr>
        <p:spPr>
          <a:xfrm>
            <a:off x="209550" y="209550"/>
            <a:ext cx="11753850" cy="6410325"/>
          </a:xfrm>
        </p:spPr>
        <p:txBody>
          <a:bodyPr>
            <a:normAutofit lnSpcReduction="10000"/>
          </a:bodyPr>
          <a:lstStyle/>
          <a:p>
            <a:pPr algn="just"/>
            <a:r>
              <a:rPr lang="en-US" dirty="0"/>
              <a:t>The </a:t>
            </a:r>
            <a:r>
              <a:rPr lang="en-US" b="1" dirty="0">
                <a:solidFill>
                  <a:srgbClr val="FF0000"/>
                </a:solidFill>
              </a:rPr>
              <a:t>ADO</a:t>
            </a:r>
            <a:r>
              <a:rPr lang="en-US" dirty="0"/>
              <a:t> is a programming interface that is used to access data in a database. </a:t>
            </a:r>
          </a:p>
          <a:p>
            <a:pPr algn="just"/>
            <a:r>
              <a:rPr lang="en-US" dirty="0"/>
              <a:t>This icon may not appear in your </a:t>
            </a:r>
            <a:r>
              <a:rPr lang="en-US" b="1" dirty="0">
                <a:solidFill>
                  <a:srgbClr val="FF0000"/>
                </a:solidFill>
              </a:rPr>
              <a:t>Visual Basic toolbox</a:t>
            </a:r>
            <a:r>
              <a:rPr lang="en-US" dirty="0"/>
              <a:t>. </a:t>
            </a:r>
          </a:p>
          <a:p>
            <a:pPr algn="just"/>
            <a:r>
              <a:rPr lang="en-US" dirty="0"/>
              <a:t>If it doesn’t, select Project from the main menu, then click Components. </a:t>
            </a:r>
          </a:p>
          <a:p>
            <a:pPr algn="just"/>
            <a:r>
              <a:rPr lang="en-US" dirty="0"/>
              <a:t>The Components window will appear. </a:t>
            </a:r>
          </a:p>
          <a:p>
            <a:pPr algn="just"/>
            <a:r>
              <a:rPr lang="en-US" dirty="0"/>
              <a:t>Select </a:t>
            </a:r>
            <a:r>
              <a:rPr lang="en-US" b="1" dirty="0">
                <a:solidFill>
                  <a:srgbClr val="FF0000"/>
                </a:solidFill>
              </a:rPr>
              <a:t>Microsoft</a:t>
            </a:r>
            <a:r>
              <a:rPr lang="en-US" dirty="0"/>
              <a:t> </a:t>
            </a:r>
            <a:r>
              <a:rPr lang="en-US" b="1" dirty="0">
                <a:solidFill>
                  <a:srgbClr val="FF0000"/>
                </a:solidFill>
              </a:rPr>
              <a:t>ADO</a:t>
            </a:r>
            <a:r>
              <a:rPr lang="en-US" dirty="0"/>
              <a:t> </a:t>
            </a:r>
            <a:r>
              <a:rPr lang="en-US" b="1" dirty="0">
                <a:solidFill>
                  <a:srgbClr val="FF0000"/>
                </a:solidFill>
              </a:rPr>
              <a:t>Data Control</a:t>
            </a:r>
            <a:r>
              <a:rPr lang="en-US" dirty="0"/>
              <a:t>, then click </a:t>
            </a:r>
            <a:r>
              <a:rPr lang="en-US" b="1" dirty="0">
                <a:solidFill>
                  <a:srgbClr val="FF0000"/>
                </a:solidFill>
              </a:rPr>
              <a:t>OK</a:t>
            </a:r>
            <a:r>
              <a:rPr lang="en-US" dirty="0"/>
              <a:t>. </a:t>
            </a:r>
          </a:p>
          <a:p>
            <a:pPr algn="just"/>
            <a:r>
              <a:rPr lang="en-US" dirty="0"/>
              <a:t>The control will be added to your toolbox. </a:t>
            </a:r>
            <a:r>
              <a:rPr lang="en-US" b="1" dirty="0">
                <a:solidFill>
                  <a:srgbClr val="007FDE"/>
                </a:solidFill>
              </a:rPr>
              <a:t> </a:t>
            </a:r>
          </a:p>
          <a:p>
            <a:pPr algn="just"/>
            <a:r>
              <a:rPr lang="en-US" b="1" dirty="0">
                <a:solidFill>
                  <a:srgbClr val="00B050"/>
                </a:solidFill>
              </a:rPr>
              <a:t>3.10.1. ActiveX data Object (ADO) </a:t>
            </a:r>
          </a:p>
          <a:p>
            <a:pPr algn="just"/>
            <a:r>
              <a:rPr lang="en-US" dirty="0"/>
              <a:t>This control helps us to access a database data offering the possibility of working on different data sources such as text files, relational database etc. </a:t>
            </a:r>
          </a:p>
          <a:p>
            <a:pPr algn="just"/>
            <a:r>
              <a:rPr lang="en-US" b="1" dirty="0" err="1">
                <a:solidFill>
                  <a:srgbClr val="007FDE"/>
                </a:solidFill>
              </a:rPr>
              <a:t>i</a:t>
            </a:r>
            <a:r>
              <a:rPr lang="en-US" b="1" dirty="0">
                <a:solidFill>
                  <a:srgbClr val="007FDE"/>
                </a:solidFill>
              </a:rPr>
              <a:t>. Add ADO control </a:t>
            </a:r>
          </a:p>
          <a:p>
            <a:pPr algn="just"/>
            <a:r>
              <a:rPr lang="en-US" b="1" dirty="0">
                <a:solidFill>
                  <a:srgbClr val="FF0000"/>
                </a:solidFill>
              </a:rPr>
              <a:t>ADO</a:t>
            </a:r>
            <a:r>
              <a:rPr lang="en-US" dirty="0"/>
              <a:t> controls contain multitudes of objects having properties, methods and events. </a:t>
            </a:r>
          </a:p>
          <a:p>
            <a:pPr algn="just"/>
            <a:r>
              <a:rPr lang="en-US" b="1" dirty="0">
                <a:solidFill>
                  <a:srgbClr val="FF0000"/>
                </a:solidFill>
              </a:rPr>
              <a:t>Access-connection: </a:t>
            </a:r>
            <a:r>
              <a:rPr lang="en-US" dirty="0"/>
              <a:t>It allows your program </a:t>
            </a:r>
            <a:r>
              <a:rPr lang="en-US" b="1" dirty="0"/>
              <a:t>to access </a:t>
            </a:r>
            <a:r>
              <a:rPr lang="en-US" dirty="0"/>
              <a:t>a </a:t>
            </a:r>
            <a:r>
              <a:rPr lang="en-US" b="1" dirty="0">
                <a:solidFill>
                  <a:srgbClr val="00B050"/>
                </a:solidFill>
              </a:rPr>
              <a:t>data source </a:t>
            </a:r>
            <a:r>
              <a:rPr lang="en-US" dirty="0"/>
              <a:t>using a connection. </a:t>
            </a:r>
          </a:p>
        </p:txBody>
      </p:sp>
    </p:spTree>
    <p:extLst>
      <p:ext uri="{BB962C8B-B14F-4D97-AF65-F5344CB8AC3E}">
        <p14:creationId xmlns:p14="http://schemas.microsoft.com/office/powerpoint/2010/main" val="147533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5624C5-675B-1E7D-90DF-6E8587AFA01B}"/>
              </a:ext>
            </a:extLst>
          </p:cNvPr>
          <p:cNvSpPr>
            <a:spLocks noGrp="1"/>
          </p:cNvSpPr>
          <p:nvPr>
            <p:ph idx="1"/>
          </p:nvPr>
        </p:nvSpPr>
        <p:spPr>
          <a:xfrm>
            <a:off x="190501" y="180975"/>
            <a:ext cx="11811000" cy="6457950"/>
          </a:xfrm>
        </p:spPr>
        <p:txBody>
          <a:bodyPr>
            <a:normAutofit/>
          </a:bodyPr>
          <a:lstStyle/>
          <a:p>
            <a:pPr algn="just"/>
            <a:r>
              <a:rPr lang="en-US" b="1" dirty="0">
                <a:solidFill>
                  <a:srgbClr val="007FDE"/>
                </a:solidFill>
              </a:rPr>
              <a:t>ii. Record set: </a:t>
            </a:r>
          </a:p>
          <a:p>
            <a:pPr algn="just"/>
            <a:r>
              <a:rPr lang="en-US" dirty="0"/>
              <a:t>This property </a:t>
            </a:r>
            <a:r>
              <a:rPr lang="en-US" b="1" dirty="0"/>
              <a:t>work with the records </a:t>
            </a:r>
            <a:r>
              <a:rPr lang="en-US" dirty="0"/>
              <a:t>which can be accessed by an </a:t>
            </a:r>
            <a:r>
              <a:rPr lang="en-US" b="1" dirty="0">
                <a:solidFill>
                  <a:srgbClr val="FF0000"/>
                </a:solidFill>
              </a:rPr>
              <a:t>ADO</a:t>
            </a:r>
            <a:r>
              <a:rPr lang="en-US" dirty="0"/>
              <a:t> control. </a:t>
            </a:r>
          </a:p>
          <a:p>
            <a:pPr algn="just"/>
            <a:r>
              <a:rPr lang="en-US" b="1" dirty="0">
                <a:solidFill>
                  <a:srgbClr val="00B050"/>
                </a:solidFill>
              </a:rPr>
              <a:t>Field</a:t>
            </a:r>
            <a:r>
              <a:rPr lang="en-US" b="1" dirty="0">
                <a:solidFill>
                  <a:srgbClr val="FF0000"/>
                </a:solidFill>
              </a:rPr>
              <a:t> </a:t>
            </a:r>
            <a:r>
              <a:rPr lang="en-US" dirty="0"/>
              <a:t>Corresponds </a:t>
            </a:r>
            <a:r>
              <a:rPr lang="en-US" b="1" dirty="0">
                <a:solidFill>
                  <a:srgbClr val="00B0F0"/>
                </a:solidFill>
              </a:rPr>
              <a:t>to</a:t>
            </a:r>
            <a:r>
              <a:rPr lang="en-US" dirty="0"/>
              <a:t> </a:t>
            </a:r>
            <a:r>
              <a:rPr lang="en-US" b="1" dirty="0">
                <a:solidFill>
                  <a:srgbClr val="00B0F0"/>
                </a:solidFill>
              </a:rPr>
              <a:t>the fields </a:t>
            </a:r>
            <a:r>
              <a:rPr lang="en-US" dirty="0"/>
              <a:t>of a database which are connected to the program. </a:t>
            </a:r>
          </a:p>
          <a:p>
            <a:pPr algn="just"/>
            <a:r>
              <a:rPr lang="en-US" b="1" dirty="0">
                <a:solidFill>
                  <a:srgbClr val="00B050"/>
                </a:solidFill>
              </a:rPr>
              <a:t>Error</a:t>
            </a:r>
            <a:r>
              <a:rPr lang="en-US" b="1" dirty="0">
                <a:solidFill>
                  <a:srgbClr val="FF0000"/>
                </a:solidFill>
              </a:rPr>
              <a:t> </a:t>
            </a:r>
            <a:r>
              <a:rPr lang="en-US" dirty="0"/>
              <a:t>may occur when a program fails to connect, execute a command or perform a given operation. </a:t>
            </a:r>
          </a:p>
          <a:p>
            <a:pPr algn="just"/>
            <a:r>
              <a:rPr lang="en-US" b="1" dirty="0">
                <a:solidFill>
                  <a:srgbClr val="00B050"/>
                </a:solidFill>
              </a:rPr>
              <a:t>Event</a:t>
            </a:r>
            <a:r>
              <a:rPr lang="en-US" b="1" dirty="0">
                <a:solidFill>
                  <a:srgbClr val="FF0000"/>
                </a:solidFill>
              </a:rPr>
              <a:t> ADO</a:t>
            </a:r>
            <a:r>
              <a:rPr lang="en-US" dirty="0"/>
              <a:t> uses the concept of events as other VB interfaces do, you can use also event procedures. </a:t>
            </a:r>
          </a:p>
          <a:p>
            <a:pPr algn="just"/>
            <a:r>
              <a:rPr lang="en-US" b="1" dirty="0">
                <a:solidFill>
                  <a:srgbClr val="00B050"/>
                </a:solidFill>
              </a:rPr>
              <a:t>Record source</a:t>
            </a:r>
            <a:r>
              <a:rPr lang="en-US" b="1" dirty="0">
                <a:solidFill>
                  <a:srgbClr val="FF0000"/>
                </a:solidFill>
              </a:rPr>
              <a:t> </a:t>
            </a:r>
            <a:r>
              <a:rPr lang="en-US" dirty="0"/>
              <a:t>property specifies the source of the records accessible through bound controls on your form. </a:t>
            </a:r>
          </a:p>
          <a:p>
            <a:pPr algn="just"/>
            <a:r>
              <a:rPr lang="en-US" b="1" dirty="0">
                <a:solidFill>
                  <a:srgbClr val="00B050"/>
                </a:solidFill>
              </a:rPr>
              <a:t>Data source</a:t>
            </a:r>
            <a:r>
              <a:rPr lang="en-US" b="1" dirty="0">
                <a:solidFill>
                  <a:srgbClr val="FF0000"/>
                </a:solidFill>
              </a:rPr>
              <a:t> </a:t>
            </a:r>
            <a:r>
              <a:rPr lang="en-US" dirty="0"/>
              <a:t>property specifies an object containing data to be represented as a record set object.</a:t>
            </a:r>
          </a:p>
        </p:txBody>
      </p:sp>
      <p:pic>
        <p:nvPicPr>
          <p:cNvPr id="5" name="Picture 4">
            <a:extLst>
              <a:ext uri="{FF2B5EF4-FFF2-40B4-BE49-F238E27FC236}">
                <a16:creationId xmlns:a16="http://schemas.microsoft.com/office/drawing/2014/main" id="{5B362585-BEB5-88CA-AD3D-531118E90CC1}"/>
              </a:ext>
            </a:extLst>
          </p:cNvPr>
          <p:cNvPicPr>
            <a:picLocks noChangeAspect="1"/>
          </p:cNvPicPr>
          <p:nvPr/>
        </p:nvPicPr>
        <p:blipFill>
          <a:blip r:embed="rId2"/>
          <a:stretch>
            <a:fillRect/>
          </a:stretch>
        </p:blipFill>
        <p:spPr>
          <a:xfrm>
            <a:off x="95251" y="180974"/>
            <a:ext cx="11906248" cy="6591301"/>
          </a:xfrm>
          <a:prstGeom prst="rect">
            <a:avLst/>
          </a:prstGeom>
        </p:spPr>
      </p:pic>
      <p:pic>
        <p:nvPicPr>
          <p:cNvPr id="7" name="Picture 6">
            <a:extLst>
              <a:ext uri="{FF2B5EF4-FFF2-40B4-BE49-F238E27FC236}">
                <a16:creationId xmlns:a16="http://schemas.microsoft.com/office/drawing/2014/main" id="{6EC628A1-9BEE-4512-9F67-E21C528F1067}"/>
              </a:ext>
            </a:extLst>
          </p:cNvPr>
          <p:cNvPicPr>
            <a:picLocks noChangeAspect="1"/>
          </p:cNvPicPr>
          <p:nvPr/>
        </p:nvPicPr>
        <p:blipFill>
          <a:blip r:embed="rId3"/>
          <a:stretch>
            <a:fillRect/>
          </a:stretch>
        </p:blipFill>
        <p:spPr>
          <a:xfrm>
            <a:off x="95249" y="757237"/>
            <a:ext cx="12001500" cy="1057275"/>
          </a:xfrm>
          <a:prstGeom prst="rect">
            <a:avLst/>
          </a:prstGeom>
        </p:spPr>
      </p:pic>
      <p:pic>
        <p:nvPicPr>
          <p:cNvPr id="9" name="Picture 8">
            <a:extLst>
              <a:ext uri="{FF2B5EF4-FFF2-40B4-BE49-F238E27FC236}">
                <a16:creationId xmlns:a16="http://schemas.microsoft.com/office/drawing/2014/main" id="{9A3B8746-8EA8-652F-6FBE-F804EF76E335}"/>
              </a:ext>
            </a:extLst>
          </p:cNvPr>
          <p:cNvPicPr>
            <a:picLocks noChangeAspect="1"/>
          </p:cNvPicPr>
          <p:nvPr/>
        </p:nvPicPr>
        <p:blipFill>
          <a:blip r:embed="rId4"/>
          <a:stretch>
            <a:fillRect/>
          </a:stretch>
        </p:blipFill>
        <p:spPr>
          <a:xfrm>
            <a:off x="0" y="1781174"/>
            <a:ext cx="12096748" cy="1219200"/>
          </a:xfrm>
          <a:prstGeom prst="rect">
            <a:avLst/>
          </a:prstGeom>
        </p:spPr>
      </p:pic>
    </p:spTree>
    <p:extLst>
      <p:ext uri="{BB962C8B-B14F-4D97-AF65-F5344CB8AC3E}">
        <p14:creationId xmlns:p14="http://schemas.microsoft.com/office/powerpoint/2010/main" val="127568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BE4A316-FADB-6408-8536-DE92A081CD6D}"/>
              </a:ext>
            </a:extLst>
          </p:cNvPr>
          <p:cNvSpPr>
            <a:spLocks noGrp="1"/>
          </p:cNvSpPr>
          <p:nvPr>
            <p:ph idx="1"/>
          </p:nvPr>
        </p:nvSpPr>
        <p:spPr>
          <a:xfrm>
            <a:off x="180975" y="200024"/>
            <a:ext cx="11820525" cy="6505575"/>
          </a:xfrm>
        </p:spPr>
        <p:txBody>
          <a:bodyPr/>
          <a:lstStyle/>
          <a:p>
            <a:r>
              <a:rPr lang="en-US" b="1" dirty="0">
                <a:solidFill>
                  <a:srgbClr val="00B0F0"/>
                </a:solidFill>
              </a:rPr>
              <a:t>iii. Required for connecting Visual Basic to database </a:t>
            </a:r>
          </a:p>
          <a:p>
            <a:r>
              <a:rPr lang="en-US" dirty="0"/>
              <a:t>Applications communicate with a database to retrieve data to the application or to insert, update or delete data after following the following steps: </a:t>
            </a:r>
          </a:p>
          <a:p>
            <a:r>
              <a:rPr lang="en-US" b="1" dirty="0">
                <a:solidFill>
                  <a:srgbClr val="FF0000"/>
                </a:solidFill>
              </a:rPr>
              <a:t>Step 1. </a:t>
            </a:r>
            <a:r>
              <a:rPr lang="en-US" dirty="0"/>
              <a:t>Create </a:t>
            </a:r>
            <a:r>
              <a:rPr lang="en-US" b="1" dirty="0"/>
              <a:t>database tables </a:t>
            </a:r>
            <a:r>
              <a:rPr lang="en-US" dirty="0"/>
              <a:t>in Microsoft access </a:t>
            </a:r>
          </a:p>
          <a:p>
            <a:r>
              <a:rPr lang="en-US" b="1" dirty="0">
                <a:solidFill>
                  <a:srgbClr val="FF0000"/>
                </a:solidFill>
              </a:rPr>
              <a:t>Step 2. </a:t>
            </a:r>
            <a:r>
              <a:rPr lang="en-US" dirty="0"/>
              <a:t>Design a Visual Basic </a:t>
            </a:r>
            <a:r>
              <a:rPr lang="en-US" b="1" dirty="0"/>
              <a:t>Interface</a:t>
            </a:r>
            <a:r>
              <a:rPr lang="en-US" dirty="0"/>
              <a:t> </a:t>
            </a:r>
          </a:p>
          <a:p>
            <a:r>
              <a:rPr lang="en-US" b="1" dirty="0">
                <a:solidFill>
                  <a:srgbClr val="FF0000"/>
                </a:solidFill>
              </a:rPr>
              <a:t>Step 3. </a:t>
            </a:r>
            <a:r>
              <a:rPr lang="en-US" b="1" dirty="0"/>
              <a:t>Data Control </a:t>
            </a:r>
            <a:r>
              <a:rPr lang="en-US" dirty="0"/>
              <a:t>and </a:t>
            </a:r>
            <a:r>
              <a:rPr lang="en-US" b="1" dirty="0" err="1"/>
              <a:t>Datagrid</a:t>
            </a:r>
            <a:r>
              <a:rPr lang="en-US" dirty="0"/>
              <a:t> </a:t>
            </a:r>
          </a:p>
          <a:p>
            <a:r>
              <a:rPr lang="en-US" b="1" dirty="0">
                <a:solidFill>
                  <a:srgbClr val="00B050"/>
                </a:solidFill>
              </a:rPr>
              <a:t>3.10.2 Designing ADO Data Control 6.0 and DataGrid control 6.0 </a:t>
            </a:r>
          </a:p>
          <a:p>
            <a:r>
              <a:rPr lang="en-US" dirty="0"/>
              <a:t>a. </a:t>
            </a:r>
            <a:r>
              <a:rPr lang="en-US" b="1" dirty="0"/>
              <a:t>Right click </a:t>
            </a:r>
            <a:r>
              <a:rPr lang="en-US" dirty="0"/>
              <a:t>under </a:t>
            </a:r>
            <a:r>
              <a:rPr lang="en-US" b="1" dirty="0">
                <a:solidFill>
                  <a:srgbClr val="FF0000"/>
                </a:solidFill>
              </a:rPr>
              <a:t>Tools Box </a:t>
            </a:r>
            <a:r>
              <a:rPr lang="en-US" dirty="0"/>
              <a:t>Button </a:t>
            </a:r>
          </a:p>
          <a:p>
            <a:r>
              <a:rPr lang="en-US" dirty="0"/>
              <a:t>b. Click on Components </a:t>
            </a:r>
          </a:p>
          <a:p>
            <a:r>
              <a:rPr lang="en-US" dirty="0"/>
              <a:t>c. Activate </a:t>
            </a:r>
            <a:r>
              <a:rPr lang="en-US" dirty="0" err="1"/>
              <a:t>microsoft</a:t>
            </a:r>
            <a:r>
              <a:rPr lang="en-US" dirty="0"/>
              <a:t> </a:t>
            </a:r>
            <a:r>
              <a:rPr lang="en-US" b="1" dirty="0">
                <a:solidFill>
                  <a:srgbClr val="FF0000"/>
                </a:solidFill>
              </a:rPr>
              <a:t>ADO</a:t>
            </a:r>
            <a:r>
              <a:rPr lang="en-US" dirty="0"/>
              <a:t> </a:t>
            </a:r>
            <a:r>
              <a:rPr lang="en-US" b="1" dirty="0">
                <a:solidFill>
                  <a:srgbClr val="FF0000"/>
                </a:solidFill>
              </a:rPr>
              <a:t>D</a:t>
            </a:r>
            <a:r>
              <a:rPr lang="en-US" dirty="0"/>
              <a:t>ata </a:t>
            </a:r>
            <a:r>
              <a:rPr lang="en-US" b="1" dirty="0">
                <a:solidFill>
                  <a:srgbClr val="FF0000"/>
                </a:solidFill>
              </a:rPr>
              <a:t>C</a:t>
            </a:r>
            <a:r>
              <a:rPr lang="en-US" dirty="0"/>
              <a:t>ontrol 6.0 (</a:t>
            </a:r>
            <a:r>
              <a:rPr lang="en-US" b="1" dirty="0">
                <a:solidFill>
                  <a:srgbClr val="FF0000"/>
                </a:solidFill>
              </a:rPr>
              <a:t>OLEDB</a:t>
            </a:r>
            <a:r>
              <a:rPr lang="en-US" dirty="0"/>
              <a:t>) and </a:t>
            </a:r>
            <a:r>
              <a:rPr lang="en-US" dirty="0" err="1"/>
              <a:t>microsoft</a:t>
            </a:r>
            <a:r>
              <a:rPr lang="en-US" dirty="0"/>
              <a:t> </a:t>
            </a:r>
            <a:r>
              <a:rPr lang="en-US" b="1" dirty="0">
                <a:solidFill>
                  <a:srgbClr val="FF0000"/>
                </a:solidFill>
              </a:rPr>
              <a:t>D</a:t>
            </a:r>
            <a:r>
              <a:rPr lang="en-US" dirty="0"/>
              <a:t>ata</a:t>
            </a:r>
            <a:r>
              <a:rPr lang="en-US" b="1" dirty="0">
                <a:solidFill>
                  <a:srgbClr val="FF0000"/>
                </a:solidFill>
              </a:rPr>
              <a:t>G</a:t>
            </a:r>
            <a:r>
              <a:rPr lang="en-US" dirty="0"/>
              <a:t>rid control 6.0(</a:t>
            </a:r>
            <a:r>
              <a:rPr lang="en-US" b="1" dirty="0">
                <a:solidFill>
                  <a:srgbClr val="FF0000"/>
                </a:solidFill>
              </a:rPr>
              <a:t>OLEDB</a:t>
            </a:r>
            <a:r>
              <a:rPr lang="en-US" dirty="0"/>
              <a:t>) </a:t>
            </a:r>
          </a:p>
        </p:txBody>
      </p:sp>
      <p:pic>
        <p:nvPicPr>
          <p:cNvPr id="9" name="Picture 8">
            <a:extLst>
              <a:ext uri="{FF2B5EF4-FFF2-40B4-BE49-F238E27FC236}">
                <a16:creationId xmlns:a16="http://schemas.microsoft.com/office/drawing/2014/main" id="{348FE528-7438-AC66-FCC2-5D84EBD5C2F6}"/>
              </a:ext>
            </a:extLst>
          </p:cNvPr>
          <p:cNvPicPr>
            <a:picLocks noChangeAspect="1"/>
          </p:cNvPicPr>
          <p:nvPr/>
        </p:nvPicPr>
        <p:blipFill>
          <a:blip r:embed="rId2"/>
          <a:stretch>
            <a:fillRect/>
          </a:stretch>
        </p:blipFill>
        <p:spPr>
          <a:xfrm>
            <a:off x="180975" y="85725"/>
            <a:ext cx="11744325" cy="6686550"/>
          </a:xfrm>
          <a:prstGeom prst="rect">
            <a:avLst/>
          </a:prstGeom>
        </p:spPr>
      </p:pic>
    </p:spTree>
    <p:extLst>
      <p:ext uri="{BB962C8B-B14F-4D97-AF65-F5344CB8AC3E}">
        <p14:creationId xmlns:p14="http://schemas.microsoft.com/office/powerpoint/2010/main" val="214023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AF312B-1F45-7BEE-14FE-E295E57F9804}"/>
              </a:ext>
            </a:extLst>
          </p:cNvPr>
          <p:cNvSpPr>
            <a:spLocks noGrp="1"/>
          </p:cNvSpPr>
          <p:nvPr>
            <p:ph idx="1"/>
          </p:nvPr>
        </p:nvSpPr>
        <p:spPr>
          <a:xfrm>
            <a:off x="200025" y="190500"/>
            <a:ext cx="11782425" cy="6486525"/>
          </a:xfrm>
        </p:spPr>
        <p:txBody>
          <a:bodyPr/>
          <a:lstStyle/>
          <a:p>
            <a:r>
              <a:rPr lang="en-US" dirty="0"/>
              <a:t>From tools Box design </a:t>
            </a:r>
            <a:r>
              <a:rPr lang="en-US" b="1" dirty="0">
                <a:solidFill>
                  <a:srgbClr val="FF0000"/>
                </a:solidFill>
              </a:rPr>
              <a:t>ADO</a:t>
            </a:r>
            <a:r>
              <a:rPr lang="en-US" dirty="0"/>
              <a:t> Data Control 6.0 (</a:t>
            </a:r>
            <a:r>
              <a:rPr lang="en-US" b="1" dirty="0">
                <a:solidFill>
                  <a:srgbClr val="FF0000"/>
                </a:solidFill>
              </a:rPr>
              <a:t>OLEDB</a:t>
            </a:r>
            <a:r>
              <a:rPr lang="en-US" dirty="0"/>
              <a:t>) and DataGrid control 6.0 (</a:t>
            </a:r>
            <a:r>
              <a:rPr lang="en-US" b="1" dirty="0">
                <a:solidFill>
                  <a:srgbClr val="FF0000"/>
                </a:solidFill>
              </a:rPr>
              <a:t>OLEDB</a:t>
            </a:r>
            <a:r>
              <a:rPr lang="en-US" dirty="0"/>
              <a:t>) drown by using their tools.</a:t>
            </a:r>
          </a:p>
          <a:p>
            <a:endParaRPr lang="en-US" dirty="0"/>
          </a:p>
        </p:txBody>
      </p:sp>
      <p:pic>
        <p:nvPicPr>
          <p:cNvPr id="5" name="Picture 4">
            <a:extLst>
              <a:ext uri="{FF2B5EF4-FFF2-40B4-BE49-F238E27FC236}">
                <a16:creationId xmlns:a16="http://schemas.microsoft.com/office/drawing/2014/main" id="{D01CD045-C307-1784-3650-FC8E19E1474E}"/>
              </a:ext>
            </a:extLst>
          </p:cNvPr>
          <p:cNvPicPr>
            <a:picLocks noChangeAspect="1"/>
          </p:cNvPicPr>
          <p:nvPr/>
        </p:nvPicPr>
        <p:blipFill>
          <a:blip r:embed="rId2"/>
          <a:stretch>
            <a:fillRect/>
          </a:stretch>
        </p:blipFill>
        <p:spPr>
          <a:xfrm>
            <a:off x="104774" y="85724"/>
            <a:ext cx="11972925" cy="6686551"/>
          </a:xfrm>
          <a:prstGeom prst="rect">
            <a:avLst/>
          </a:prstGeom>
        </p:spPr>
      </p:pic>
    </p:spTree>
    <p:extLst>
      <p:ext uri="{BB962C8B-B14F-4D97-AF65-F5344CB8AC3E}">
        <p14:creationId xmlns:p14="http://schemas.microsoft.com/office/powerpoint/2010/main" val="411057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C87908-46C1-CA3E-CE2A-28E4F2F2A0FB}"/>
              </a:ext>
            </a:extLst>
          </p:cNvPr>
          <p:cNvSpPr>
            <a:spLocks noGrp="1"/>
          </p:cNvSpPr>
          <p:nvPr>
            <p:ph idx="1"/>
          </p:nvPr>
        </p:nvSpPr>
        <p:spPr>
          <a:xfrm>
            <a:off x="180752" y="244549"/>
            <a:ext cx="11865935" cy="6326372"/>
          </a:xfrm>
        </p:spPr>
        <p:txBody>
          <a:bodyPr>
            <a:normAutofit/>
          </a:bodyPr>
          <a:lstStyle/>
          <a:p>
            <a:pPr algn="just"/>
            <a:r>
              <a:rPr lang="en-US" sz="3200" b="1" dirty="0">
                <a:solidFill>
                  <a:srgbClr val="FF0000"/>
                </a:solidFill>
              </a:rPr>
              <a:t>D. Operations in relational database</a:t>
            </a:r>
          </a:p>
          <a:p>
            <a:pPr algn="just"/>
            <a:r>
              <a:rPr lang="en-US" sz="3200" dirty="0"/>
              <a:t>Database operations includes: </a:t>
            </a:r>
            <a:r>
              <a:rPr lang="en-US" sz="3200" b="1" dirty="0"/>
              <a:t>Insert, update, delete </a:t>
            </a:r>
            <a:r>
              <a:rPr lang="en-US" sz="3200" dirty="0"/>
              <a:t>and</a:t>
            </a:r>
            <a:r>
              <a:rPr lang="en-US" sz="3200" b="1" dirty="0"/>
              <a:t> select</a:t>
            </a:r>
            <a:r>
              <a:rPr lang="en-US" sz="3200" dirty="0"/>
              <a:t>. </a:t>
            </a:r>
          </a:p>
          <a:p>
            <a:pPr algn="just"/>
            <a:r>
              <a:rPr lang="en-US" sz="3200" b="1" dirty="0">
                <a:solidFill>
                  <a:srgbClr val="007FDE"/>
                </a:solidFill>
              </a:rPr>
              <a:t>1.2.2. entity relationship diagram( ERD) </a:t>
            </a:r>
          </a:p>
          <a:p>
            <a:pPr algn="just"/>
            <a:r>
              <a:rPr lang="en-US" sz="3200" dirty="0"/>
              <a:t>An </a:t>
            </a:r>
            <a:r>
              <a:rPr lang="en-US" sz="3200" b="1" dirty="0">
                <a:solidFill>
                  <a:srgbClr val="00B050"/>
                </a:solidFill>
              </a:rPr>
              <a:t>ERD</a:t>
            </a:r>
            <a:r>
              <a:rPr lang="en-US" sz="3200" dirty="0"/>
              <a:t> is a </a:t>
            </a:r>
            <a:r>
              <a:rPr lang="en-US" sz="3200" b="1" dirty="0"/>
              <a:t>graphical representation </a:t>
            </a:r>
            <a:r>
              <a:rPr lang="en-US" sz="3200" dirty="0"/>
              <a:t>that depicts relationships among relation of particular database. </a:t>
            </a:r>
          </a:p>
          <a:p>
            <a:pPr algn="just"/>
            <a:r>
              <a:rPr lang="en-US" sz="3200" dirty="0"/>
              <a:t>They help to visualize how data is connected in a general way, and are particularly useful for constructing a relational database. </a:t>
            </a:r>
          </a:p>
          <a:p>
            <a:r>
              <a:rPr lang="en-US" sz="3100" b="1" dirty="0">
                <a:solidFill>
                  <a:srgbClr val="007FDE"/>
                </a:solidFill>
              </a:rPr>
              <a:t>1.3. Database design steps </a:t>
            </a:r>
          </a:p>
          <a:p>
            <a:r>
              <a:rPr lang="en-US" dirty="0"/>
              <a:t>1. Investigate the information. </a:t>
            </a:r>
          </a:p>
          <a:p>
            <a:r>
              <a:rPr lang="en-US" dirty="0"/>
              <a:t>2. Identify the objects. </a:t>
            </a:r>
          </a:p>
          <a:p>
            <a:r>
              <a:rPr lang="en-US" dirty="0"/>
              <a:t>3. Model the objects. </a:t>
            </a:r>
          </a:p>
        </p:txBody>
      </p:sp>
    </p:spTree>
    <p:extLst>
      <p:ext uri="{BB962C8B-B14F-4D97-AF65-F5344CB8AC3E}">
        <p14:creationId xmlns:p14="http://schemas.microsoft.com/office/powerpoint/2010/main" val="141269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748CE-1A1C-5CA8-5827-02E7ABAB5CF4}"/>
              </a:ext>
            </a:extLst>
          </p:cNvPr>
          <p:cNvSpPr>
            <a:spLocks noGrp="1"/>
          </p:cNvSpPr>
          <p:nvPr>
            <p:ph idx="1"/>
          </p:nvPr>
        </p:nvSpPr>
        <p:spPr>
          <a:xfrm>
            <a:off x="152400" y="142876"/>
            <a:ext cx="11877675" cy="6534150"/>
          </a:xfrm>
        </p:spPr>
        <p:txBody>
          <a:bodyPr>
            <a:normAutofit fontScale="92500" lnSpcReduction="10000"/>
          </a:bodyPr>
          <a:lstStyle/>
          <a:p>
            <a:pPr algn="just"/>
            <a:r>
              <a:rPr lang="en-US" b="1" dirty="0">
                <a:solidFill>
                  <a:srgbClr val="007FDE"/>
                </a:solidFill>
              </a:rPr>
              <a:t>3.11. Connecting ADODC control to the tables within Access database </a:t>
            </a:r>
          </a:p>
          <a:p>
            <a:pPr algn="just"/>
            <a:r>
              <a:rPr lang="en-US" dirty="0"/>
              <a:t>A visual basic </a:t>
            </a:r>
            <a:r>
              <a:rPr lang="en-US" b="1" dirty="0"/>
              <a:t>database application </a:t>
            </a:r>
            <a:r>
              <a:rPr lang="en-US" dirty="0"/>
              <a:t>has three main parts: </a:t>
            </a:r>
          </a:p>
          <a:p>
            <a:pPr algn="just"/>
            <a:r>
              <a:rPr lang="en-US" b="1" dirty="0">
                <a:solidFill>
                  <a:schemeClr val="accent2">
                    <a:lumMod val="75000"/>
                  </a:schemeClr>
                </a:solidFill>
              </a:rPr>
              <a:t>The user interface </a:t>
            </a:r>
            <a:r>
              <a:rPr lang="en-US" dirty="0"/>
              <a:t>is where a user interacts with the application. </a:t>
            </a:r>
          </a:p>
          <a:p>
            <a:pPr algn="just"/>
            <a:r>
              <a:rPr lang="en-US" b="1" dirty="0">
                <a:solidFill>
                  <a:schemeClr val="accent2">
                    <a:lumMod val="75000"/>
                  </a:schemeClr>
                </a:solidFill>
              </a:rPr>
              <a:t>The database engine </a:t>
            </a:r>
            <a:r>
              <a:rPr lang="en-US" dirty="0"/>
              <a:t>Connects the application program with the physical database files. </a:t>
            </a:r>
          </a:p>
          <a:p>
            <a:pPr algn="just"/>
            <a:r>
              <a:rPr lang="en-US" b="1" dirty="0">
                <a:solidFill>
                  <a:schemeClr val="accent2">
                    <a:lumMod val="75000"/>
                  </a:schemeClr>
                </a:solidFill>
              </a:rPr>
              <a:t>The data storage</a:t>
            </a:r>
            <a:r>
              <a:rPr lang="en-US" dirty="0"/>
              <a:t> is the source of the data. It may be a </a:t>
            </a:r>
            <a:r>
              <a:rPr lang="en-US" b="1" dirty="0"/>
              <a:t>database</a:t>
            </a:r>
            <a:r>
              <a:rPr lang="en-US" dirty="0"/>
              <a:t> or </a:t>
            </a:r>
            <a:r>
              <a:rPr lang="en-US" b="1" dirty="0"/>
              <a:t>a text file</a:t>
            </a:r>
            <a:r>
              <a:rPr lang="en-US" dirty="0"/>
              <a:t>. </a:t>
            </a:r>
          </a:p>
          <a:p>
            <a:pPr algn="just"/>
            <a:r>
              <a:rPr lang="en-US" b="1" dirty="0">
                <a:solidFill>
                  <a:srgbClr val="00B050"/>
                </a:solidFill>
              </a:rPr>
              <a:t>3.11.1. ADODC to database </a:t>
            </a:r>
          </a:p>
          <a:p>
            <a:pPr algn="just">
              <a:lnSpc>
                <a:spcPct val="120000"/>
              </a:lnSpc>
            </a:pPr>
            <a:r>
              <a:rPr lang="en-US" dirty="0"/>
              <a:t>The </a:t>
            </a:r>
            <a:r>
              <a:rPr lang="en-US" b="1" dirty="0">
                <a:solidFill>
                  <a:srgbClr val="FF0000"/>
                </a:solidFill>
              </a:rPr>
              <a:t>ADODC</a:t>
            </a:r>
            <a:r>
              <a:rPr lang="en-US" dirty="0"/>
              <a:t> or </a:t>
            </a:r>
            <a:r>
              <a:rPr lang="en-US" b="1" dirty="0">
                <a:solidFill>
                  <a:srgbClr val="FF0000"/>
                </a:solidFill>
              </a:rPr>
              <a:t>A</a:t>
            </a:r>
            <a:r>
              <a:rPr lang="en-US" b="1" dirty="0"/>
              <a:t>ctive</a:t>
            </a:r>
            <a:r>
              <a:rPr lang="en-US" b="1" dirty="0">
                <a:solidFill>
                  <a:srgbClr val="FF0000"/>
                </a:solidFill>
              </a:rPr>
              <a:t> D</a:t>
            </a:r>
            <a:r>
              <a:rPr lang="en-US" b="1" dirty="0"/>
              <a:t>ata</a:t>
            </a:r>
            <a:r>
              <a:rPr lang="en-US" b="1" dirty="0">
                <a:solidFill>
                  <a:srgbClr val="FF0000"/>
                </a:solidFill>
              </a:rPr>
              <a:t> O</a:t>
            </a:r>
            <a:r>
              <a:rPr lang="en-US" b="1" dirty="0"/>
              <a:t>bjects</a:t>
            </a:r>
            <a:r>
              <a:rPr lang="en-US" b="1" dirty="0">
                <a:solidFill>
                  <a:srgbClr val="FF0000"/>
                </a:solidFill>
              </a:rPr>
              <a:t> D</a:t>
            </a:r>
            <a:r>
              <a:rPr lang="en-US" b="1" dirty="0"/>
              <a:t>ata</a:t>
            </a:r>
            <a:r>
              <a:rPr lang="en-US" b="1" dirty="0">
                <a:solidFill>
                  <a:srgbClr val="FF0000"/>
                </a:solidFill>
              </a:rPr>
              <a:t> C</a:t>
            </a:r>
            <a:r>
              <a:rPr lang="en-US" b="1" dirty="0"/>
              <a:t>ontrol </a:t>
            </a:r>
            <a:r>
              <a:rPr lang="en-US" dirty="0"/>
              <a:t>allows us to </a:t>
            </a:r>
            <a:r>
              <a:rPr lang="en-US" b="1" dirty="0">
                <a:solidFill>
                  <a:srgbClr val="00B050"/>
                </a:solidFill>
              </a:rPr>
              <a:t>put controls</a:t>
            </a:r>
            <a:r>
              <a:rPr lang="en-US" dirty="0"/>
              <a:t>, such as labels, text boxes, list boxes and other display controls, on a form and </a:t>
            </a:r>
            <a:r>
              <a:rPr lang="en-US" b="1" dirty="0">
                <a:solidFill>
                  <a:srgbClr val="00B050"/>
                </a:solidFill>
              </a:rPr>
              <a:t>connect them </a:t>
            </a:r>
            <a:r>
              <a:rPr lang="en-US" dirty="0"/>
              <a:t>to the </a:t>
            </a:r>
            <a:r>
              <a:rPr lang="en-US" b="1" dirty="0">
                <a:solidFill>
                  <a:srgbClr val="00B050"/>
                </a:solidFill>
              </a:rPr>
              <a:t>Data Control</a:t>
            </a:r>
            <a:r>
              <a:rPr lang="en-US" dirty="0"/>
              <a:t>, which then </a:t>
            </a:r>
            <a:r>
              <a:rPr lang="en-US" b="1" dirty="0"/>
              <a:t>connects to a database</a:t>
            </a:r>
            <a:r>
              <a:rPr lang="en-US" dirty="0"/>
              <a:t>. </a:t>
            </a:r>
          </a:p>
          <a:p>
            <a:pPr algn="just"/>
            <a:r>
              <a:rPr lang="en-US" b="1" dirty="0"/>
              <a:t>Follow the steps below to connect the database: </a:t>
            </a:r>
          </a:p>
          <a:p>
            <a:pPr algn="just"/>
            <a:r>
              <a:rPr lang="en-US" dirty="0"/>
              <a:t>a. </a:t>
            </a:r>
            <a:r>
              <a:rPr lang="en-US" b="1" dirty="0"/>
              <a:t>Right click </a:t>
            </a:r>
            <a:r>
              <a:rPr lang="en-US" b="1" dirty="0">
                <a:solidFill>
                  <a:srgbClr val="8D42C6"/>
                </a:solidFill>
              </a:rPr>
              <a:t>Ododc1</a:t>
            </a:r>
            <a:r>
              <a:rPr lang="en-US" dirty="0"/>
              <a:t> control </a:t>
            </a:r>
          </a:p>
          <a:p>
            <a:pPr algn="just"/>
            <a:r>
              <a:rPr lang="en-US" dirty="0"/>
              <a:t>b. </a:t>
            </a:r>
            <a:r>
              <a:rPr lang="en-US" b="1" dirty="0"/>
              <a:t>Left click </a:t>
            </a:r>
            <a:r>
              <a:rPr lang="en-US" dirty="0"/>
              <a:t>on </a:t>
            </a:r>
            <a:r>
              <a:rPr lang="en-US" b="1" dirty="0">
                <a:solidFill>
                  <a:srgbClr val="8D42C6"/>
                </a:solidFill>
              </a:rPr>
              <a:t>Adodc1</a:t>
            </a:r>
            <a:r>
              <a:rPr lang="en-US" dirty="0"/>
              <a:t> </a:t>
            </a:r>
            <a:r>
              <a:rPr lang="en-US" b="1" dirty="0">
                <a:solidFill>
                  <a:srgbClr val="FF0000"/>
                </a:solidFill>
              </a:rPr>
              <a:t>properties</a:t>
            </a:r>
            <a:r>
              <a:rPr lang="en-US" dirty="0"/>
              <a:t> </a:t>
            </a:r>
          </a:p>
          <a:p>
            <a:pPr algn="just"/>
            <a:r>
              <a:rPr lang="en-US" dirty="0"/>
              <a:t>c. On use Connecting String click on </a:t>
            </a:r>
            <a:r>
              <a:rPr lang="en-US" b="1" dirty="0">
                <a:solidFill>
                  <a:srgbClr val="FF0000"/>
                </a:solidFill>
              </a:rPr>
              <a:t>Build</a:t>
            </a:r>
            <a:r>
              <a:rPr lang="en-US" dirty="0"/>
              <a:t> </a:t>
            </a:r>
          </a:p>
        </p:txBody>
      </p:sp>
      <p:pic>
        <p:nvPicPr>
          <p:cNvPr id="5" name="Picture 4">
            <a:extLst>
              <a:ext uri="{FF2B5EF4-FFF2-40B4-BE49-F238E27FC236}">
                <a16:creationId xmlns:a16="http://schemas.microsoft.com/office/drawing/2014/main" id="{64484657-5AF5-669A-E4C6-36636B4969E2}"/>
              </a:ext>
            </a:extLst>
          </p:cNvPr>
          <p:cNvPicPr>
            <a:picLocks noChangeAspect="1"/>
          </p:cNvPicPr>
          <p:nvPr/>
        </p:nvPicPr>
        <p:blipFill>
          <a:blip r:embed="rId2"/>
          <a:stretch>
            <a:fillRect/>
          </a:stretch>
        </p:blipFill>
        <p:spPr>
          <a:xfrm>
            <a:off x="4286250" y="161538"/>
            <a:ext cx="7743825" cy="5695951"/>
          </a:xfrm>
          <a:prstGeom prst="rect">
            <a:avLst/>
          </a:prstGeom>
        </p:spPr>
      </p:pic>
    </p:spTree>
    <p:extLst>
      <p:ext uri="{BB962C8B-B14F-4D97-AF65-F5344CB8AC3E}">
        <p14:creationId xmlns:p14="http://schemas.microsoft.com/office/powerpoint/2010/main" val="129228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72C63D-4C29-98FC-9509-EFE80EC8D144}"/>
              </a:ext>
            </a:extLst>
          </p:cNvPr>
          <p:cNvSpPr>
            <a:spLocks noGrp="1"/>
          </p:cNvSpPr>
          <p:nvPr>
            <p:ph idx="1"/>
          </p:nvPr>
        </p:nvSpPr>
        <p:spPr>
          <a:xfrm>
            <a:off x="200025" y="219074"/>
            <a:ext cx="11753850" cy="6429375"/>
          </a:xfrm>
        </p:spPr>
        <p:txBody>
          <a:bodyPr numCol="2"/>
          <a:lstStyle/>
          <a:p>
            <a:r>
              <a:rPr lang="en-US" dirty="0"/>
              <a:t>d. Click on Apply  </a:t>
            </a:r>
          </a:p>
          <a:p>
            <a:r>
              <a:rPr lang="en-US" dirty="0"/>
              <a:t>e. Select Microsoft Jet 4.0 OLEDB Provider </a:t>
            </a:r>
          </a:p>
          <a:p>
            <a:r>
              <a:rPr lang="en-US" dirty="0"/>
              <a:t>f. Click on next </a:t>
            </a:r>
          </a:p>
          <a:p>
            <a:r>
              <a:rPr lang="en-US" dirty="0"/>
              <a:t>g. On Select or enter a database name Click on </a:t>
            </a:r>
            <a:r>
              <a:rPr lang="en-US" b="1" dirty="0">
                <a:solidFill>
                  <a:srgbClr val="FF0000"/>
                </a:solidFill>
              </a:rPr>
              <a:t>three dots </a:t>
            </a:r>
            <a:r>
              <a:rPr lang="en-US" dirty="0"/>
              <a:t>(</a:t>
            </a:r>
            <a:r>
              <a:rPr lang="en-US" dirty="0" err="1"/>
              <a:t>reflesh</a:t>
            </a:r>
            <a:r>
              <a:rPr lang="en-US" dirty="0"/>
              <a:t>) </a:t>
            </a:r>
          </a:p>
        </p:txBody>
      </p:sp>
      <p:pic>
        <p:nvPicPr>
          <p:cNvPr id="5" name="Picture 4">
            <a:extLst>
              <a:ext uri="{FF2B5EF4-FFF2-40B4-BE49-F238E27FC236}">
                <a16:creationId xmlns:a16="http://schemas.microsoft.com/office/drawing/2014/main" id="{6B676527-AA9D-17F8-8E3C-7B2A2497960A}"/>
              </a:ext>
            </a:extLst>
          </p:cNvPr>
          <p:cNvPicPr>
            <a:picLocks noChangeAspect="1"/>
          </p:cNvPicPr>
          <p:nvPr/>
        </p:nvPicPr>
        <p:blipFill>
          <a:blip r:embed="rId2"/>
          <a:stretch>
            <a:fillRect/>
          </a:stretch>
        </p:blipFill>
        <p:spPr>
          <a:xfrm>
            <a:off x="6096000" y="123826"/>
            <a:ext cx="5972175" cy="6515100"/>
          </a:xfrm>
          <a:prstGeom prst="rect">
            <a:avLst/>
          </a:prstGeom>
        </p:spPr>
      </p:pic>
      <p:pic>
        <p:nvPicPr>
          <p:cNvPr id="7" name="Picture 6">
            <a:extLst>
              <a:ext uri="{FF2B5EF4-FFF2-40B4-BE49-F238E27FC236}">
                <a16:creationId xmlns:a16="http://schemas.microsoft.com/office/drawing/2014/main" id="{C4F867D7-E401-9D50-FC3B-5BF4309706E6}"/>
              </a:ext>
            </a:extLst>
          </p:cNvPr>
          <p:cNvPicPr>
            <a:picLocks noChangeAspect="1"/>
          </p:cNvPicPr>
          <p:nvPr/>
        </p:nvPicPr>
        <p:blipFill>
          <a:blip r:embed="rId3"/>
          <a:stretch>
            <a:fillRect/>
          </a:stretch>
        </p:blipFill>
        <p:spPr>
          <a:xfrm>
            <a:off x="276226" y="123827"/>
            <a:ext cx="5743574" cy="6515099"/>
          </a:xfrm>
          <a:prstGeom prst="rect">
            <a:avLst/>
          </a:prstGeom>
        </p:spPr>
      </p:pic>
    </p:spTree>
    <p:extLst>
      <p:ext uri="{BB962C8B-B14F-4D97-AF65-F5344CB8AC3E}">
        <p14:creationId xmlns:p14="http://schemas.microsoft.com/office/powerpoint/2010/main" val="398539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BC159B-5FF5-4058-9041-2B381AE4A4FF}"/>
              </a:ext>
            </a:extLst>
          </p:cNvPr>
          <p:cNvSpPr>
            <a:spLocks noGrp="1"/>
          </p:cNvSpPr>
          <p:nvPr>
            <p:ph idx="1"/>
          </p:nvPr>
        </p:nvSpPr>
        <p:spPr>
          <a:xfrm>
            <a:off x="209549" y="171450"/>
            <a:ext cx="11782425" cy="6496050"/>
          </a:xfrm>
        </p:spPr>
        <p:txBody>
          <a:bodyPr/>
          <a:lstStyle/>
          <a:p>
            <a:r>
              <a:rPr lang="en-US" dirty="0"/>
              <a:t>h. Select the name of database save in 2000 Format </a:t>
            </a:r>
          </a:p>
          <a:p>
            <a:r>
              <a:rPr lang="en-US" dirty="0" err="1"/>
              <a:t>i</a:t>
            </a:r>
            <a:r>
              <a:rPr lang="en-US" dirty="0"/>
              <a:t>. Click on </a:t>
            </a:r>
            <a:r>
              <a:rPr lang="en-US" b="1" dirty="0"/>
              <a:t>OPEN  </a:t>
            </a:r>
          </a:p>
          <a:p>
            <a:r>
              <a:rPr lang="en-US" dirty="0"/>
              <a:t>j. Click on </a:t>
            </a:r>
            <a:r>
              <a:rPr lang="en-US" b="1" dirty="0"/>
              <a:t>Test </a:t>
            </a:r>
          </a:p>
          <a:p>
            <a:r>
              <a:rPr lang="en-US" dirty="0"/>
              <a:t>k. Click on OK and Then </a:t>
            </a:r>
            <a:r>
              <a:rPr lang="en-US" b="1" dirty="0"/>
              <a:t>OK</a:t>
            </a:r>
            <a:r>
              <a:rPr lang="en-US" dirty="0"/>
              <a:t> </a:t>
            </a:r>
            <a:endParaRPr lang="en-US" b="1" dirty="0"/>
          </a:p>
          <a:p>
            <a:endParaRPr lang="en-US" b="1" dirty="0"/>
          </a:p>
        </p:txBody>
      </p:sp>
      <p:pic>
        <p:nvPicPr>
          <p:cNvPr id="5" name="Picture 4">
            <a:extLst>
              <a:ext uri="{FF2B5EF4-FFF2-40B4-BE49-F238E27FC236}">
                <a16:creationId xmlns:a16="http://schemas.microsoft.com/office/drawing/2014/main" id="{B9884E7D-8D3B-BF3D-9B3F-47AF2187A3DB}"/>
              </a:ext>
            </a:extLst>
          </p:cNvPr>
          <p:cNvPicPr>
            <a:picLocks noChangeAspect="1"/>
          </p:cNvPicPr>
          <p:nvPr/>
        </p:nvPicPr>
        <p:blipFill>
          <a:blip r:embed="rId2"/>
          <a:srcRect r="1963"/>
          <a:stretch>
            <a:fillRect/>
          </a:stretch>
        </p:blipFill>
        <p:spPr>
          <a:xfrm>
            <a:off x="5305425" y="681038"/>
            <a:ext cx="5229226" cy="6005512"/>
          </a:xfrm>
          <a:prstGeom prst="rect">
            <a:avLst/>
          </a:prstGeom>
        </p:spPr>
      </p:pic>
    </p:spTree>
    <p:extLst>
      <p:ext uri="{BB962C8B-B14F-4D97-AF65-F5344CB8AC3E}">
        <p14:creationId xmlns:p14="http://schemas.microsoft.com/office/powerpoint/2010/main" val="242727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8EFC4D-0632-1086-D363-0B392456781B}"/>
              </a:ext>
            </a:extLst>
          </p:cNvPr>
          <p:cNvSpPr>
            <a:spLocks noGrp="1"/>
          </p:cNvSpPr>
          <p:nvPr>
            <p:ph idx="1"/>
          </p:nvPr>
        </p:nvSpPr>
        <p:spPr>
          <a:xfrm>
            <a:off x="200025" y="200025"/>
            <a:ext cx="11801475" cy="6419850"/>
          </a:xfrm>
        </p:spPr>
        <p:txBody>
          <a:bodyPr>
            <a:normAutofit/>
          </a:bodyPr>
          <a:lstStyle/>
          <a:p>
            <a:pPr algn="just"/>
            <a:r>
              <a:rPr lang="en-US" sz="3200" b="1" dirty="0">
                <a:solidFill>
                  <a:srgbClr val="00B050"/>
                </a:solidFill>
              </a:rPr>
              <a:t>3.11.2. To connect </a:t>
            </a:r>
            <a:r>
              <a:rPr lang="en-US" sz="3200" b="1" dirty="0" err="1">
                <a:solidFill>
                  <a:srgbClr val="00B050"/>
                </a:solidFill>
              </a:rPr>
              <a:t>Adodc</a:t>
            </a:r>
            <a:r>
              <a:rPr lang="en-US" sz="3200" b="1" dirty="0">
                <a:solidFill>
                  <a:srgbClr val="00B050"/>
                </a:solidFill>
              </a:rPr>
              <a:t> to the tables in database </a:t>
            </a:r>
          </a:p>
          <a:p>
            <a:pPr algn="just"/>
            <a:r>
              <a:rPr lang="en-US" sz="3200" dirty="0"/>
              <a:t>When </a:t>
            </a:r>
            <a:r>
              <a:rPr lang="en-US" sz="3200" b="1" dirty="0">
                <a:solidFill>
                  <a:srgbClr val="FF0000"/>
                </a:solidFill>
              </a:rPr>
              <a:t>ADODC</a:t>
            </a:r>
            <a:r>
              <a:rPr lang="en-US" sz="3200" dirty="0"/>
              <a:t> is connected to the database the next step is to connect to </a:t>
            </a:r>
            <a:r>
              <a:rPr lang="en-US" sz="3200" b="1" dirty="0">
                <a:solidFill>
                  <a:srgbClr val="FF0000"/>
                </a:solidFill>
              </a:rPr>
              <a:t>ADODC</a:t>
            </a:r>
            <a:r>
              <a:rPr lang="en-US" sz="3200" dirty="0"/>
              <a:t> to the table created in database </a:t>
            </a:r>
          </a:p>
          <a:p>
            <a:pPr algn="just"/>
            <a:r>
              <a:rPr lang="en-US" sz="3200" dirty="0"/>
              <a:t>a. </a:t>
            </a:r>
            <a:r>
              <a:rPr lang="en-US" sz="3200" b="1" dirty="0"/>
              <a:t>Right click </a:t>
            </a:r>
            <a:r>
              <a:rPr lang="en-US" sz="3200" dirty="0"/>
              <a:t>on </a:t>
            </a:r>
            <a:r>
              <a:rPr lang="en-US" sz="3200" b="1" dirty="0">
                <a:solidFill>
                  <a:srgbClr val="FF0000"/>
                </a:solidFill>
              </a:rPr>
              <a:t>Adodc1</a:t>
            </a:r>
            <a:r>
              <a:rPr lang="en-US" sz="3200" dirty="0"/>
              <a:t> </a:t>
            </a:r>
          </a:p>
          <a:p>
            <a:pPr algn="just"/>
            <a:r>
              <a:rPr lang="en-US" sz="3200" dirty="0"/>
              <a:t>b. Click on </a:t>
            </a:r>
            <a:r>
              <a:rPr lang="en-US" sz="3200" b="1" dirty="0" err="1">
                <a:solidFill>
                  <a:srgbClr val="FF0000"/>
                </a:solidFill>
              </a:rPr>
              <a:t>Adodc</a:t>
            </a:r>
            <a:r>
              <a:rPr lang="en-US" sz="3200" dirty="0"/>
              <a:t> Properties </a:t>
            </a:r>
          </a:p>
          <a:p>
            <a:pPr algn="just"/>
            <a:r>
              <a:rPr lang="en-US" sz="3200" dirty="0"/>
              <a:t>c. Click on </a:t>
            </a:r>
            <a:r>
              <a:rPr lang="en-US" sz="3200" b="1" dirty="0" err="1">
                <a:solidFill>
                  <a:srgbClr val="00B050"/>
                </a:solidFill>
              </a:rPr>
              <a:t>RecordSource</a:t>
            </a:r>
            <a:endParaRPr lang="en-US" sz="3200" dirty="0"/>
          </a:p>
        </p:txBody>
      </p:sp>
      <p:pic>
        <p:nvPicPr>
          <p:cNvPr id="5" name="Picture 4">
            <a:extLst>
              <a:ext uri="{FF2B5EF4-FFF2-40B4-BE49-F238E27FC236}">
                <a16:creationId xmlns:a16="http://schemas.microsoft.com/office/drawing/2014/main" id="{54174B37-F3DB-0848-4F21-749B14C8ADC5}"/>
              </a:ext>
            </a:extLst>
          </p:cNvPr>
          <p:cNvPicPr>
            <a:picLocks noChangeAspect="1"/>
          </p:cNvPicPr>
          <p:nvPr/>
        </p:nvPicPr>
        <p:blipFill>
          <a:blip r:embed="rId2"/>
          <a:stretch>
            <a:fillRect/>
          </a:stretch>
        </p:blipFill>
        <p:spPr>
          <a:xfrm>
            <a:off x="3716593" y="658761"/>
            <a:ext cx="8275381" cy="5961114"/>
          </a:xfrm>
          <a:prstGeom prst="rect">
            <a:avLst/>
          </a:prstGeom>
        </p:spPr>
      </p:pic>
    </p:spTree>
    <p:extLst>
      <p:ext uri="{BB962C8B-B14F-4D97-AF65-F5344CB8AC3E}">
        <p14:creationId xmlns:p14="http://schemas.microsoft.com/office/powerpoint/2010/main" val="120489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92AFB8-7D90-2DA6-CE23-708DAFF1C5E5}"/>
              </a:ext>
            </a:extLst>
          </p:cNvPr>
          <p:cNvSpPr>
            <a:spLocks noGrp="1"/>
          </p:cNvSpPr>
          <p:nvPr>
            <p:ph idx="1"/>
          </p:nvPr>
        </p:nvSpPr>
        <p:spPr>
          <a:xfrm>
            <a:off x="196645" y="255638"/>
            <a:ext cx="11769213" cy="6381135"/>
          </a:xfrm>
        </p:spPr>
        <p:txBody>
          <a:bodyPr/>
          <a:lstStyle/>
          <a:p>
            <a:pPr algn="just"/>
            <a:r>
              <a:rPr lang="en-US" dirty="0"/>
              <a:t>d. In Command Type, Select </a:t>
            </a:r>
            <a:r>
              <a:rPr lang="en-US" dirty="0" err="1"/>
              <a:t>adCmdTable</a:t>
            </a:r>
            <a:r>
              <a:rPr lang="en-US" dirty="0"/>
              <a:t> </a:t>
            </a:r>
          </a:p>
          <a:p>
            <a:pPr algn="just"/>
            <a:r>
              <a:rPr lang="en-US" dirty="0"/>
              <a:t>e. In Table or Stored Procedure Name, select Table Name  </a:t>
            </a:r>
          </a:p>
          <a:p>
            <a:pPr algn="just"/>
            <a:r>
              <a:rPr lang="en-US" dirty="0"/>
              <a:t>f. Click on Apply and Then Click on Ok </a:t>
            </a:r>
          </a:p>
          <a:p>
            <a:pPr algn="just"/>
            <a:r>
              <a:rPr lang="en-US" b="1" dirty="0">
                <a:solidFill>
                  <a:srgbClr val="00B050"/>
                </a:solidFill>
              </a:rPr>
              <a:t>3.11.2 Connect DataGrid control to the tables within Access </a:t>
            </a:r>
            <a:r>
              <a:rPr lang="en-US" dirty="0"/>
              <a:t>database </a:t>
            </a:r>
          </a:p>
          <a:p>
            <a:pPr algn="just"/>
            <a:r>
              <a:rPr lang="en-US" dirty="0"/>
              <a:t>a. Click on </a:t>
            </a:r>
            <a:r>
              <a:rPr lang="en-US" b="1" dirty="0">
                <a:solidFill>
                  <a:srgbClr val="FF0000"/>
                </a:solidFill>
              </a:rPr>
              <a:t>DataGrid</a:t>
            </a:r>
            <a:r>
              <a:rPr lang="en-US" dirty="0"/>
              <a:t> control designed in in </a:t>
            </a:r>
            <a:r>
              <a:rPr lang="en-US" b="1" dirty="0"/>
              <a:t>Visual Basic interface </a:t>
            </a:r>
          </a:p>
          <a:p>
            <a:pPr algn="just"/>
            <a:r>
              <a:rPr lang="en-US" dirty="0"/>
              <a:t>b. In </a:t>
            </a:r>
            <a:r>
              <a:rPr lang="en-US" b="1" dirty="0"/>
              <a:t>properties</a:t>
            </a:r>
            <a:r>
              <a:rPr lang="en-US" dirty="0"/>
              <a:t> click on </a:t>
            </a:r>
            <a:r>
              <a:rPr lang="en-US" b="1" dirty="0" err="1">
                <a:solidFill>
                  <a:srgbClr val="FF0000"/>
                </a:solidFill>
              </a:rPr>
              <a:t>DataSource</a:t>
            </a:r>
            <a:r>
              <a:rPr lang="en-US" dirty="0"/>
              <a:t> </a:t>
            </a:r>
          </a:p>
          <a:p>
            <a:pPr algn="just"/>
            <a:r>
              <a:rPr lang="en-US" dirty="0"/>
              <a:t>c. Select Adodc1</a:t>
            </a:r>
          </a:p>
        </p:txBody>
      </p:sp>
      <p:pic>
        <p:nvPicPr>
          <p:cNvPr id="5" name="Picture 4">
            <a:extLst>
              <a:ext uri="{FF2B5EF4-FFF2-40B4-BE49-F238E27FC236}">
                <a16:creationId xmlns:a16="http://schemas.microsoft.com/office/drawing/2014/main" id="{1D418B64-0737-8E54-CB0C-C891F5D40231}"/>
              </a:ext>
            </a:extLst>
          </p:cNvPr>
          <p:cNvPicPr>
            <a:picLocks noChangeAspect="1"/>
          </p:cNvPicPr>
          <p:nvPr/>
        </p:nvPicPr>
        <p:blipFill>
          <a:blip r:embed="rId2"/>
          <a:stretch>
            <a:fillRect/>
          </a:stretch>
        </p:blipFill>
        <p:spPr>
          <a:xfrm>
            <a:off x="5447071" y="108155"/>
            <a:ext cx="6646606" cy="6563029"/>
          </a:xfrm>
          <a:prstGeom prst="rect">
            <a:avLst/>
          </a:prstGeom>
        </p:spPr>
      </p:pic>
    </p:spTree>
    <p:extLst>
      <p:ext uri="{BB962C8B-B14F-4D97-AF65-F5344CB8AC3E}">
        <p14:creationId xmlns:p14="http://schemas.microsoft.com/office/powerpoint/2010/main" val="396026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004273-B6E7-0B57-3E80-6F6D40779563}"/>
              </a:ext>
            </a:extLst>
          </p:cNvPr>
          <p:cNvSpPr>
            <a:spLocks noGrp="1"/>
          </p:cNvSpPr>
          <p:nvPr>
            <p:ph idx="1"/>
          </p:nvPr>
        </p:nvSpPr>
        <p:spPr>
          <a:xfrm>
            <a:off x="238125" y="266700"/>
            <a:ext cx="11677650" cy="6400800"/>
          </a:xfrm>
        </p:spPr>
        <p:txBody>
          <a:bodyPr/>
          <a:lstStyle/>
          <a:p>
            <a:pPr algn="ctr"/>
            <a:r>
              <a:rPr lang="en-US" sz="3200" b="1" dirty="0">
                <a:solidFill>
                  <a:srgbClr val="00B050"/>
                </a:solidFill>
              </a:rPr>
              <a:t>3.11.3. Connect Text box controls to the tables Columns within Access database </a:t>
            </a:r>
          </a:p>
          <a:p>
            <a:r>
              <a:rPr lang="en-US" dirty="0"/>
              <a:t>1. Click on </a:t>
            </a:r>
            <a:r>
              <a:rPr lang="en-US" b="1" dirty="0"/>
              <a:t>Text box </a:t>
            </a:r>
            <a:r>
              <a:rPr lang="en-US" dirty="0"/>
              <a:t>of Client ID </a:t>
            </a:r>
          </a:p>
          <a:p>
            <a:r>
              <a:rPr lang="en-US" dirty="0"/>
              <a:t>2. In </a:t>
            </a:r>
            <a:r>
              <a:rPr lang="en-US" b="1" dirty="0"/>
              <a:t>Properties interface </a:t>
            </a:r>
            <a:r>
              <a:rPr lang="en-US" dirty="0"/>
              <a:t>click on </a:t>
            </a:r>
            <a:r>
              <a:rPr lang="en-US" b="1" dirty="0" err="1">
                <a:solidFill>
                  <a:srgbClr val="FF0000"/>
                </a:solidFill>
              </a:rPr>
              <a:t>DataSource</a:t>
            </a:r>
            <a:r>
              <a:rPr lang="en-US" dirty="0"/>
              <a:t> and select </a:t>
            </a:r>
            <a:r>
              <a:rPr lang="en-US" b="1" dirty="0">
                <a:solidFill>
                  <a:srgbClr val="00B050"/>
                </a:solidFill>
              </a:rPr>
              <a:t>Adodc1 </a:t>
            </a:r>
          </a:p>
          <a:p>
            <a:endParaRPr lang="en-US" b="1" dirty="0">
              <a:solidFill>
                <a:srgbClr val="00B050"/>
              </a:solidFill>
            </a:endParaRPr>
          </a:p>
        </p:txBody>
      </p:sp>
      <p:pic>
        <p:nvPicPr>
          <p:cNvPr id="5" name="Picture 4">
            <a:extLst>
              <a:ext uri="{FF2B5EF4-FFF2-40B4-BE49-F238E27FC236}">
                <a16:creationId xmlns:a16="http://schemas.microsoft.com/office/drawing/2014/main" id="{DE9D5B9C-3ED7-0879-D30C-1C2D990752F9}"/>
              </a:ext>
            </a:extLst>
          </p:cNvPr>
          <p:cNvPicPr>
            <a:picLocks noChangeAspect="1"/>
          </p:cNvPicPr>
          <p:nvPr/>
        </p:nvPicPr>
        <p:blipFill>
          <a:blip r:embed="rId2"/>
          <a:stretch>
            <a:fillRect/>
          </a:stretch>
        </p:blipFill>
        <p:spPr>
          <a:xfrm>
            <a:off x="171450" y="785812"/>
            <a:ext cx="11849100" cy="5995988"/>
          </a:xfrm>
          <a:prstGeom prst="rect">
            <a:avLst/>
          </a:prstGeom>
        </p:spPr>
      </p:pic>
    </p:spTree>
    <p:extLst>
      <p:ext uri="{BB962C8B-B14F-4D97-AF65-F5344CB8AC3E}">
        <p14:creationId xmlns:p14="http://schemas.microsoft.com/office/powerpoint/2010/main" val="304368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77B295-64C2-3CF7-0FEF-9255D81A090E}"/>
              </a:ext>
            </a:extLst>
          </p:cNvPr>
          <p:cNvSpPr>
            <a:spLocks noGrp="1"/>
          </p:cNvSpPr>
          <p:nvPr>
            <p:ph idx="1"/>
          </p:nvPr>
        </p:nvSpPr>
        <p:spPr>
          <a:xfrm>
            <a:off x="180975" y="200025"/>
            <a:ext cx="11830050" cy="6419850"/>
          </a:xfrm>
        </p:spPr>
        <p:txBody>
          <a:bodyPr>
            <a:normAutofit/>
          </a:bodyPr>
          <a:lstStyle/>
          <a:p>
            <a:pPr algn="just"/>
            <a:r>
              <a:rPr lang="en-US" sz="3200" dirty="0"/>
              <a:t>3. In </a:t>
            </a:r>
            <a:r>
              <a:rPr lang="en-US" sz="3200" b="1" dirty="0" err="1">
                <a:solidFill>
                  <a:srgbClr val="00B050"/>
                </a:solidFill>
              </a:rPr>
              <a:t>DataFiel</a:t>
            </a:r>
            <a:r>
              <a:rPr lang="en-US" sz="3200" dirty="0"/>
              <a:t> , select </a:t>
            </a:r>
            <a:r>
              <a:rPr lang="en-US" sz="3200" b="1" dirty="0">
                <a:solidFill>
                  <a:srgbClr val="00B050"/>
                </a:solidFill>
              </a:rPr>
              <a:t>ID</a:t>
            </a:r>
            <a:r>
              <a:rPr lang="en-US" sz="3200" dirty="0"/>
              <a:t> </a:t>
            </a:r>
          </a:p>
          <a:p>
            <a:pPr algn="just"/>
            <a:r>
              <a:rPr lang="en-US" sz="3200" b="1" dirty="0">
                <a:solidFill>
                  <a:srgbClr val="FF0000"/>
                </a:solidFill>
              </a:rPr>
              <a:t>NB: </a:t>
            </a:r>
            <a:r>
              <a:rPr lang="en-US" sz="3200" dirty="0"/>
              <a:t>Apply the above steps to all Text box designed into Visual Basic interface </a:t>
            </a:r>
          </a:p>
          <a:p>
            <a:pPr algn="just"/>
            <a:r>
              <a:rPr lang="en-US" sz="3200" b="1" dirty="0">
                <a:solidFill>
                  <a:srgbClr val="00B050"/>
                </a:solidFill>
              </a:rPr>
              <a:t>3.11.4. Program Coding in command buttons </a:t>
            </a:r>
          </a:p>
          <a:p>
            <a:pPr algn="just"/>
            <a:r>
              <a:rPr lang="en-US" sz="3200" dirty="0"/>
              <a:t>programming or writing program code is the means used to cause something to happen when an event, such as a </a:t>
            </a:r>
            <a:r>
              <a:rPr lang="en-US" sz="3200" b="1" dirty="0">
                <a:solidFill>
                  <a:srgbClr val="FF0000"/>
                </a:solidFill>
              </a:rPr>
              <a:t>button click </a:t>
            </a:r>
            <a:r>
              <a:rPr lang="en-US" sz="3200" dirty="0"/>
              <a:t>occurs. </a:t>
            </a:r>
          </a:p>
          <a:p>
            <a:pPr algn="just"/>
            <a:r>
              <a:rPr lang="en-US" sz="3200" b="1" dirty="0">
                <a:solidFill>
                  <a:srgbClr val="FF0000"/>
                </a:solidFill>
              </a:rPr>
              <a:t>a. Adding new records </a:t>
            </a:r>
          </a:p>
          <a:p>
            <a:pPr algn="just"/>
            <a:r>
              <a:rPr lang="en-US" sz="3200" dirty="0"/>
              <a:t>Use the </a:t>
            </a:r>
            <a:r>
              <a:rPr lang="en-US" sz="3200" b="1" dirty="0" err="1">
                <a:solidFill>
                  <a:srgbClr val="FF0000"/>
                </a:solidFill>
              </a:rPr>
              <a:t>AddNew</a:t>
            </a:r>
            <a:r>
              <a:rPr lang="en-US" sz="3200" dirty="0"/>
              <a:t> method to create </a:t>
            </a:r>
          </a:p>
          <a:p>
            <a:pPr algn="just"/>
            <a:r>
              <a:rPr lang="en-US" sz="3200" dirty="0"/>
              <a:t>And add a new record in the </a:t>
            </a:r>
            <a:r>
              <a:rPr lang="en-US" sz="3200" b="1" dirty="0" err="1">
                <a:solidFill>
                  <a:srgbClr val="FF0000"/>
                </a:solidFill>
              </a:rPr>
              <a:t>Recordset</a:t>
            </a:r>
            <a:r>
              <a:rPr lang="en-US" sz="3200" dirty="0"/>
              <a:t> object named by </a:t>
            </a:r>
            <a:r>
              <a:rPr lang="en-US" sz="3200" b="1" dirty="0" err="1">
                <a:solidFill>
                  <a:srgbClr val="00B050"/>
                </a:solidFill>
              </a:rPr>
              <a:t>recordset</a:t>
            </a:r>
            <a:r>
              <a:rPr lang="en-US" sz="3200" dirty="0"/>
              <a:t>. </a:t>
            </a:r>
          </a:p>
        </p:txBody>
      </p:sp>
      <p:pic>
        <p:nvPicPr>
          <p:cNvPr id="5" name="Picture 4">
            <a:extLst>
              <a:ext uri="{FF2B5EF4-FFF2-40B4-BE49-F238E27FC236}">
                <a16:creationId xmlns:a16="http://schemas.microsoft.com/office/drawing/2014/main" id="{3477ED7D-011C-F1DE-A057-667CD585FF6B}"/>
              </a:ext>
            </a:extLst>
          </p:cNvPr>
          <p:cNvPicPr>
            <a:picLocks noChangeAspect="1"/>
          </p:cNvPicPr>
          <p:nvPr/>
        </p:nvPicPr>
        <p:blipFill>
          <a:blip r:embed="rId2"/>
          <a:stretch>
            <a:fillRect/>
          </a:stretch>
        </p:blipFill>
        <p:spPr>
          <a:xfrm>
            <a:off x="180975" y="2285999"/>
            <a:ext cx="11830050" cy="4457036"/>
          </a:xfrm>
          <a:prstGeom prst="rect">
            <a:avLst/>
          </a:prstGeom>
        </p:spPr>
      </p:pic>
    </p:spTree>
    <p:extLst>
      <p:ext uri="{BB962C8B-B14F-4D97-AF65-F5344CB8AC3E}">
        <p14:creationId xmlns:p14="http://schemas.microsoft.com/office/powerpoint/2010/main" val="366963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3962B0-37AC-4DDB-89C9-5998B20B5AFC}"/>
              </a:ext>
            </a:extLst>
          </p:cNvPr>
          <p:cNvSpPr>
            <a:spLocks noGrp="1"/>
          </p:cNvSpPr>
          <p:nvPr>
            <p:ph idx="1"/>
          </p:nvPr>
        </p:nvSpPr>
        <p:spPr>
          <a:xfrm>
            <a:off x="0" y="106325"/>
            <a:ext cx="12025423" cy="6549655"/>
          </a:xfrm>
        </p:spPr>
        <p:txBody>
          <a:bodyPr>
            <a:normAutofit/>
          </a:bodyPr>
          <a:lstStyle/>
          <a:p>
            <a:r>
              <a:rPr lang="en-US" sz="3200" b="1" dirty="0">
                <a:solidFill>
                  <a:srgbClr val="FF0000"/>
                </a:solidFill>
              </a:rPr>
              <a:t>b. Saving records </a:t>
            </a:r>
          </a:p>
          <a:p>
            <a:r>
              <a:rPr lang="en-US" sz="3200" dirty="0"/>
              <a:t>It allows to save the data according to the new values of the fields of a table</a:t>
            </a:r>
          </a:p>
          <a:p>
            <a:endParaRPr lang="en-US" sz="3200" dirty="0"/>
          </a:p>
          <a:p>
            <a:endParaRPr lang="en-US" sz="3200" dirty="0"/>
          </a:p>
          <a:p>
            <a:endParaRPr lang="en-US" sz="3200" dirty="0"/>
          </a:p>
          <a:p>
            <a:r>
              <a:rPr lang="en-US" sz="3200" b="1" dirty="0">
                <a:solidFill>
                  <a:srgbClr val="FF0000"/>
                </a:solidFill>
              </a:rPr>
              <a:t>c. Delete records </a:t>
            </a:r>
          </a:p>
          <a:p>
            <a:r>
              <a:rPr lang="en-US" sz="3200" dirty="0"/>
              <a:t>After deleting a record, the deleted record remains current until you move to a different record. </a:t>
            </a:r>
          </a:p>
        </p:txBody>
      </p:sp>
      <p:pic>
        <p:nvPicPr>
          <p:cNvPr id="5" name="Picture 4">
            <a:extLst>
              <a:ext uri="{FF2B5EF4-FFF2-40B4-BE49-F238E27FC236}">
                <a16:creationId xmlns:a16="http://schemas.microsoft.com/office/drawing/2014/main" id="{7C8F322F-1E8C-E3B0-6042-80FE7D835816}"/>
              </a:ext>
            </a:extLst>
          </p:cNvPr>
          <p:cNvPicPr>
            <a:picLocks noChangeAspect="1"/>
          </p:cNvPicPr>
          <p:nvPr/>
        </p:nvPicPr>
        <p:blipFill>
          <a:blip r:embed="rId2"/>
          <a:stretch>
            <a:fillRect/>
          </a:stretch>
        </p:blipFill>
        <p:spPr>
          <a:xfrm>
            <a:off x="2041452" y="628762"/>
            <a:ext cx="9983971" cy="2800238"/>
          </a:xfrm>
          <a:prstGeom prst="rect">
            <a:avLst/>
          </a:prstGeom>
        </p:spPr>
      </p:pic>
      <p:pic>
        <p:nvPicPr>
          <p:cNvPr id="7" name="Picture 6">
            <a:extLst>
              <a:ext uri="{FF2B5EF4-FFF2-40B4-BE49-F238E27FC236}">
                <a16:creationId xmlns:a16="http://schemas.microsoft.com/office/drawing/2014/main" id="{11A5B684-3166-7A59-A040-39948C7C5900}"/>
              </a:ext>
            </a:extLst>
          </p:cNvPr>
          <p:cNvPicPr>
            <a:picLocks noChangeAspect="1"/>
          </p:cNvPicPr>
          <p:nvPr/>
        </p:nvPicPr>
        <p:blipFill>
          <a:blip r:embed="rId3"/>
          <a:stretch>
            <a:fillRect/>
          </a:stretch>
        </p:blipFill>
        <p:spPr>
          <a:xfrm>
            <a:off x="2041452" y="3866377"/>
            <a:ext cx="9899022" cy="2571750"/>
          </a:xfrm>
          <a:prstGeom prst="rect">
            <a:avLst/>
          </a:prstGeom>
        </p:spPr>
      </p:pic>
    </p:spTree>
    <p:extLst>
      <p:ext uri="{BB962C8B-B14F-4D97-AF65-F5344CB8AC3E}">
        <p14:creationId xmlns:p14="http://schemas.microsoft.com/office/powerpoint/2010/main" val="335600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E5C11A-6E40-98C5-E4D9-C894F74C57D3}"/>
              </a:ext>
            </a:extLst>
          </p:cNvPr>
          <p:cNvSpPr>
            <a:spLocks noGrp="1"/>
          </p:cNvSpPr>
          <p:nvPr>
            <p:ph idx="1"/>
          </p:nvPr>
        </p:nvSpPr>
        <p:spPr>
          <a:xfrm>
            <a:off x="202019" y="244548"/>
            <a:ext cx="11780874" cy="6422065"/>
          </a:xfrm>
        </p:spPr>
        <p:txBody>
          <a:bodyPr>
            <a:normAutofit lnSpcReduction="10000"/>
          </a:bodyPr>
          <a:lstStyle/>
          <a:p>
            <a:pPr algn="just"/>
            <a:r>
              <a:rPr lang="en-US" sz="3200" b="1" dirty="0">
                <a:solidFill>
                  <a:srgbClr val="007FDE"/>
                </a:solidFill>
              </a:rPr>
              <a:t>3.12 Building the interface and accessing the database </a:t>
            </a:r>
          </a:p>
          <a:p>
            <a:pPr algn="just"/>
            <a:r>
              <a:rPr lang="en-US" sz="3200" b="1" dirty="0">
                <a:solidFill>
                  <a:srgbClr val="00B050"/>
                </a:solidFill>
              </a:rPr>
              <a:t>3.12.1. Interface and accessing the database </a:t>
            </a:r>
          </a:p>
          <a:p>
            <a:pPr algn="just"/>
            <a:r>
              <a:rPr lang="en-US" sz="3200" dirty="0"/>
              <a:t>Drawing the interface, you have to set properties and then coding </a:t>
            </a:r>
          </a:p>
          <a:p>
            <a:pPr algn="just"/>
            <a:r>
              <a:rPr lang="en-US" sz="3200" dirty="0"/>
              <a:t>You have to add the data control to connect your database. </a:t>
            </a:r>
          </a:p>
          <a:p>
            <a:pPr algn="ctr"/>
            <a:r>
              <a:rPr lang="en-US" sz="3200" b="1" dirty="0">
                <a:solidFill>
                  <a:srgbClr val="00B050"/>
                </a:solidFill>
              </a:rPr>
              <a:t>3.12.2. Principles for designing a friendly and ergonomic user interface </a:t>
            </a:r>
          </a:p>
          <a:p>
            <a:pPr algn="just"/>
            <a:r>
              <a:rPr lang="en-US" sz="3200" dirty="0"/>
              <a:t>Interface is required to access a related database in order a user can add, modify, retrieve data and so many other interactions. </a:t>
            </a:r>
          </a:p>
          <a:p>
            <a:pPr algn="just"/>
            <a:r>
              <a:rPr lang="en-US" sz="3200" dirty="0"/>
              <a:t>Add data control to be used to connect database</a:t>
            </a:r>
          </a:p>
          <a:p>
            <a:r>
              <a:rPr lang="en-US" sz="3200" b="1" dirty="0">
                <a:solidFill>
                  <a:srgbClr val="00B050"/>
                </a:solidFill>
              </a:rPr>
              <a:t>3.12.3. Ergonomic user interface </a:t>
            </a:r>
          </a:p>
          <a:p>
            <a:r>
              <a:rPr lang="en-US" sz="3200" dirty="0"/>
              <a:t>Designing a good user interface is an iterative process. </a:t>
            </a:r>
          </a:p>
          <a:p>
            <a:r>
              <a:rPr lang="en-US" sz="3200" dirty="0"/>
              <a:t>There are appropriate techniques to use during the designing and implementation of a user interface. </a:t>
            </a:r>
          </a:p>
          <a:p>
            <a:pPr algn="just"/>
            <a:endParaRPr lang="en-US" sz="3200" b="1" dirty="0">
              <a:solidFill>
                <a:srgbClr val="00B050"/>
              </a:solidFill>
            </a:endParaRPr>
          </a:p>
        </p:txBody>
      </p:sp>
    </p:spTree>
    <p:extLst>
      <p:ext uri="{BB962C8B-B14F-4D97-AF65-F5344CB8AC3E}">
        <p14:creationId xmlns:p14="http://schemas.microsoft.com/office/powerpoint/2010/main" val="75440207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A06ACA-C826-B31A-CD7D-8FD1372D084D}"/>
              </a:ext>
            </a:extLst>
          </p:cNvPr>
          <p:cNvSpPr>
            <a:spLocks noGrp="1"/>
          </p:cNvSpPr>
          <p:nvPr>
            <p:ph idx="1"/>
          </p:nvPr>
        </p:nvSpPr>
        <p:spPr>
          <a:xfrm>
            <a:off x="212651" y="244549"/>
            <a:ext cx="11812772" cy="6358270"/>
          </a:xfrm>
        </p:spPr>
        <p:txBody>
          <a:bodyPr>
            <a:normAutofit/>
          </a:bodyPr>
          <a:lstStyle/>
          <a:p>
            <a:pPr algn="just"/>
            <a:r>
              <a:rPr lang="en-US" sz="3200" b="1" dirty="0">
                <a:solidFill>
                  <a:srgbClr val="FF0000"/>
                </a:solidFill>
              </a:rPr>
              <a:t>a. Principles of a friendly user interface</a:t>
            </a:r>
          </a:p>
          <a:p>
            <a:pPr algn="just"/>
            <a:r>
              <a:rPr lang="en-US" sz="3200" dirty="0"/>
              <a:t>The main principles of a friendly user interface. </a:t>
            </a:r>
          </a:p>
          <a:p>
            <a:pPr algn="just"/>
            <a:r>
              <a:rPr lang="en-US" sz="3200" b="1" dirty="0">
                <a:solidFill>
                  <a:srgbClr val="FF0000"/>
                </a:solidFill>
              </a:rPr>
              <a:t>b. Principles for an ergonomic user interface</a:t>
            </a:r>
            <a:r>
              <a:rPr lang="en-US" sz="3200" dirty="0"/>
              <a:t> </a:t>
            </a:r>
          </a:p>
          <a:p>
            <a:pPr algn="just"/>
            <a:r>
              <a:rPr lang="en-US" sz="3200" dirty="0"/>
              <a:t>Ergonomics derives from two Greek words: </a:t>
            </a:r>
            <a:r>
              <a:rPr lang="en-US" sz="3200" b="1" dirty="0">
                <a:solidFill>
                  <a:srgbClr val="00B0F0"/>
                </a:solidFill>
              </a:rPr>
              <a:t>ergon</a:t>
            </a:r>
            <a:r>
              <a:rPr lang="en-US" sz="3200" dirty="0"/>
              <a:t>, </a:t>
            </a:r>
            <a:r>
              <a:rPr lang="en-US" sz="3200" b="1" dirty="0"/>
              <a:t>meaning work</a:t>
            </a:r>
            <a:r>
              <a:rPr lang="en-US" sz="3200" dirty="0"/>
              <a:t>, and nomoi, meaning </a:t>
            </a:r>
            <a:r>
              <a:rPr lang="en-US" sz="3200" b="1" dirty="0"/>
              <a:t>natural laws</a:t>
            </a:r>
            <a:r>
              <a:rPr lang="en-US" sz="3200" dirty="0"/>
              <a:t>, to create a word that means the </a:t>
            </a:r>
            <a:r>
              <a:rPr lang="en-US" sz="3200" b="1" dirty="0"/>
              <a:t>science of work and a person’s relationship to that work</a:t>
            </a:r>
            <a:r>
              <a:rPr lang="en-US" sz="3200" dirty="0"/>
              <a:t>. </a:t>
            </a:r>
          </a:p>
          <a:p>
            <a:pPr algn="just"/>
            <a:r>
              <a:rPr lang="en-US" sz="3200" dirty="0"/>
              <a:t>Ergonomics is a field of study that attempts to reduce strain, fatigue, and injuries by improving product design and workspace arrangement. </a:t>
            </a:r>
          </a:p>
          <a:p>
            <a:pPr algn="just"/>
            <a:r>
              <a:rPr lang="en-US" sz="3200" b="1" dirty="0">
                <a:solidFill>
                  <a:srgbClr val="007FDE"/>
                </a:solidFill>
              </a:rPr>
              <a:t>There are five aspects of ergonomics</a:t>
            </a:r>
            <a:r>
              <a:rPr lang="en-US" sz="3200" dirty="0"/>
              <a:t>: safety, comfort, ease of use, productivity/performance, and aesthetics. </a:t>
            </a:r>
          </a:p>
        </p:txBody>
      </p:sp>
    </p:spTree>
    <p:extLst>
      <p:ext uri="{BB962C8B-B14F-4D97-AF65-F5344CB8AC3E}">
        <p14:creationId xmlns:p14="http://schemas.microsoft.com/office/powerpoint/2010/main" val="2311689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6306</TotalTime>
  <Words>13728</Words>
  <Application>Microsoft Office PowerPoint</Application>
  <PresentationFormat>Widescreen</PresentationFormat>
  <Paragraphs>1407</Paragraphs>
  <Slides>156</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156</vt:i4>
      </vt:variant>
    </vt:vector>
  </HeadingPairs>
  <TitlesOfParts>
    <vt:vector size="164" baseType="lpstr">
      <vt:lpstr>Aptos</vt:lpstr>
      <vt:lpstr>Aptos Display</vt:lpstr>
      <vt:lpstr>Arial</vt:lpstr>
      <vt:lpstr>Calibri</vt:lpstr>
      <vt:lpstr>Calibri Light</vt:lpstr>
      <vt:lpstr>Wingdings</vt:lpstr>
      <vt:lpstr>Office Theme</vt:lpstr>
      <vt:lpstr>1_Office Theme</vt:lpstr>
      <vt:lpstr>ICT FOR S6</vt:lpstr>
      <vt:lpstr>SENIOR SIX ICT CONTENT</vt:lpstr>
      <vt:lpstr>UNIT 1. DATABASE DESIGN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UNIT 2: SQL AND DATABASE PROJECT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UNIT 3 INTRODUCTION TO VISUAL BASIC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UNIT 4: INTRODUCTION TO WEB DESIGNING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 OF ICT IN SENIOR SIX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Lise</dc:creator>
  <cp:lastModifiedBy>Augustin NSENGIYUMVA</cp:lastModifiedBy>
  <cp:revision>256</cp:revision>
  <dcterms:created xsi:type="dcterms:W3CDTF">2025-06-28T10:25:44Z</dcterms:created>
  <dcterms:modified xsi:type="dcterms:W3CDTF">2025-09-19T10:35:36Z</dcterms:modified>
</cp:coreProperties>
</file>